
<file path=[Content_Types].xml><?xml version="1.0" encoding="utf-8"?>
<Types xmlns="http://schemas.openxmlformats.org/package/2006/content-types">
  <Default Extension="avi" ContentType="video/x-msvideo"/>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35"/>
  </p:notesMasterIdLst>
  <p:handoutMasterIdLst>
    <p:handoutMasterId r:id="rId36"/>
  </p:handoutMasterIdLst>
  <p:sldIdLst>
    <p:sldId id="914" r:id="rId2"/>
    <p:sldId id="728" r:id="rId3"/>
    <p:sldId id="821" r:id="rId4"/>
    <p:sldId id="785" r:id="rId5"/>
    <p:sldId id="787" r:id="rId6"/>
    <p:sldId id="841" r:id="rId7"/>
    <p:sldId id="849" r:id="rId8"/>
    <p:sldId id="786" r:id="rId9"/>
    <p:sldId id="789" r:id="rId10"/>
    <p:sldId id="790" r:id="rId11"/>
    <p:sldId id="912" r:id="rId12"/>
    <p:sldId id="898" r:id="rId13"/>
    <p:sldId id="899" r:id="rId14"/>
    <p:sldId id="823" r:id="rId15"/>
    <p:sldId id="772" r:id="rId16"/>
    <p:sldId id="773" r:id="rId17"/>
    <p:sldId id="780" r:id="rId18"/>
    <p:sldId id="781" r:id="rId19"/>
    <p:sldId id="810" r:id="rId20"/>
    <p:sldId id="844" r:id="rId21"/>
    <p:sldId id="811" r:id="rId22"/>
    <p:sldId id="850" r:id="rId23"/>
    <p:sldId id="900" r:id="rId24"/>
    <p:sldId id="843" r:id="rId25"/>
    <p:sldId id="812" r:id="rId26"/>
    <p:sldId id="851" r:id="rId27"/>
    <p:sldId id="862" r:id="rId28"/>
    <p:sldId id="782" r:id="rId29"/>
    <p:sldId id="778" r:id="rId30"/>
    <p:sldId id="774" r:id="rId31"/>
    <p:sldId id="825" r:id="rId32"/>
    <p:sldId id="846" r:id="rId33"/>
    <p:sldId id="913" r:id="rId3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C04950-D22A-0BD5-FD7D-34D718514322}" name="黎氏玉幸 Le Thi Ngoc Hanh" initials="黎氏玉幸" userId="S::P78087037@ncku.edu.tw::f3bd464c-6c75-4fca-a0d5-1d2e3b3e64e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82DA"/>
    <a:srgbClr val="A364D2"/>
    <a:srgbClr val="129286"/>
    <a:srgbClr val="345039"/>
    <a:srgbClr val="750F19"/>
    <a:srgbClr val="16B6A7"/>
    <a:srgbClr val="D5DF57"/>
    <a:srgbClr val="584B2C"/>
    <a:srgbClr val="5DFF7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727" autoAdjust="0"/>
    <p:restoredTop sz="90824" autoAdjust="0"/>
  </p:normalViewPr>
  <p:slideViewPr>
    <p:cSldViewPr>
      <p:cViewPr varScale="1">
        <p:scale>
          <a:sx n="146" d="100"/>
          <a:sy n="146" d="100"/>
        </p:scale>
        <p:origin x="114" y="108"/>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56" d="100"/>
          <a:sy n="56" d="100"/>
        </p:scale>
        <p:origin x="285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989A66-F8DF-4896-8447-F1B993854B61}" type="datetimeFigureOut">
              <a:rPr lang="en-US" smtClean="0"/>
              <a:t>4/9/2024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F4A350-65E2-4961-9F77-A852FBF6A128}" type="slidenum">
              <a:rPr lang="en-US" smtClean="0"/>
              <a:t>‹#›</a:t>
            </a:fld>
            <a:endParaRPr lang="en-US"/>
          </a:p>
        </p:txBody>
      </p:sp>
    </p:spTree>
    <p:extLst>
      <p:ext uri="{BB962C8B-B14F-4D97-AF65-F5344CB8AC3E}">
        <p14:creationId xmlns:p14="http://schemas.microsoft.com/office/powerpoint/2010/main" val="288358738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5E49D0-77A1-42E1-8A65-790EA4FFA7BA}" type="datetimeFigureOut">
              <a:rPr lang="en-US" smtClean="0"/>
              <a:t>4/9/2024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D406FC-6627-4829-9C99-9B932009F97E}" type="slidenum">
              <a:rPr lang="en-US" smtClean="0"/>
              <a:t>‹#›</a:t>
            </a:fld>
            <a:endParaRPr lang="en-US"/>
          </a:p>
        </p:txBody>
      </p:sp>
    </p:spTree>
    <p:extLst>
      <p:ext uri="{BB962C8B-B14F-4D97-AF65-F5344CB8AC3E}">
        <p14:creationId xmlns:p14="http://schemas.microsoft.com/office/powerpoint/2010/main" val="255262583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hristies.com/Lotfinder/lot_details.aspx?hdnSaleID=27814&amp;LN=363&amp;intsaleid=27814&amp;sid=41bfe836-b0c1-4afa-9298-09cc909345e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85077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visualization of the structure of our network. Our network accepts a map art style image and a set of content frames. They are encoded by three Encoders. </a:t>
            </a:r>
          </a:p>
          <a:p>
            <a:r>
              <a:rPr lang="en-US"/>
              <a:t>In a standard architecture, we just simply add convolution layers to deepen the network to obtain deep features. </a:t>
            </a:r>
          </a:p>
          <a:p>
            <a:r>
              <a:rPr lang="en-US"/>
              <a:t>This way makes the gradient disappear, and the output images will become gradually blurry.</a:t>
            </a:r>
          </a:p>
          <a:p>
            <a:r>
              <a:rPr lang="en-US"/>
              <a:t>Previous research shows that residual networks are easier to optimize, and can gain accuracy.</a:t>
            </a:r>
          </a:p>
          <a:p>
            <a:r>
              <a:rPr lang="en-US"/>
              <a:t>That’s why we use residule block. However, …….</a:t>
            </a:r>
          </a:p>
          <a:p>
            <a:r>
              <a:rPr lang="en-US"/>
              <a:t>This way can help to understand the semantic-level which is required in stylization.</a:t>
            </a:r>
          </a:p>
        </p:txBody>
      </p:sp>
    </p:spTree>
    <p:extLst>
      <p:ext uri="{BB962C8B-B14F-4D97-AF65-F5344CB8AC3E}">
        <p14:creationId xmlns:p14="http://schemas.microsoft.com/office/powerpoint/2010/main" val="192729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we design MLT in the current application. </a:t>
            </a:r>
          </a:p>
          <a:p>
            <a:r>
              <a:rPr lang="en-US"/>
              <a:t>We can see that the plain encoder can generate results with color and patterns that are similar to the input style. However, attributes in the image is damaged, such as the eyes, eyebrows of the portrait or the map information is almost lost. </a:t>
            </a:r>
          </a:p>
        </p:txBody>
      </p:sp>
    </p:spTree>
    <p:extLst>
      <p:ext uri="{BB962C8B-B14F-4D97-AF65-F5344CB8AC3E}">
        <p14:creationId xmlns:p14="http://schemas.microsoft.com/office/powerpoint/2010/main" val="5060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train our network with 4 loss functions: </a:t>
            </a:r>
          </a:p>
          <a:p>
            <a:r>
              <a:rPr lang="en-US"/>
              <a:t>Structural preservation loss is to measure the semantic differences between the predicted frames and the input frames.</a:t>
            </a:r>
          </a:p>
          <a:p>
            <a:r>
              <a:rPr lang="en-US"/>
              <a:t>Mart style loss is to minimize the style differences between the generated frames and the input Map art.</a:t>
            </a:r>
          </a:p>
          <a:p>
            <a:r>
              <a:rPr lang="en-US"/>
              <a:t>The coherence loss is important, it’s responsible to guarantee the coherency of map structure and the temporal coherency in the stylzed video.</a:t>
            </a:r>
          </a:p>
          <a:p>
            <a:r>
              <a:rPr lang="en-US"/>
              <a:t>Finally is the total variation loss, similar to other works, we add this loss function to reduce the noise on the generated frames.</a:t>
            </a:r>
          </a:p>
          <a:p>
            <a:endParaRPr lang="en-US"/>
          </a:p>
          <a:p>
            <a:endParaRPr lang="en-US"/>
          </a:p>
        </p:txBody>
      </p:sp>
    </p:spTree>
    <p:extLst>
      <p:ext uri="{BB962C8B-B14F-4D97-AF65-F5344CB8AC3E}">
        <p14:creationId xmlns:p14="http://schemas.microsoft.com/office/powerpoint/2010/main" val="2538547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design the structural preservation loss with two terms, L_b and L_f. </a:t>
            </a:r>
          </a:p>
          <a:p>
            <a:r>
              <a:rPr lang="en-US"/>
              <a:t>Here M is the ground-truth mask of the input content frame.</a:t>
            </a:r>
          </a:p>
          <a:p>
            <a:r>
              <a:rPr lang="en-US"/>
              <a:t>The reason for this formulation is that ….</a:t>
            </a:r>
          </a:p>
          <a:p>
            <a:r>
              <a:rPr lang="en-US"/>
              <a:t>Let’s see what makes it different from the normal way that most of the works in style transfer use in the content loss. Similar to these work, we also use four layers of a pre-trained model (VGG is used here).</a:t>
            </a:r>
          </a:p>
          <a:p>
            <a:r>
              <a:rPr lang="en-US"/>
              <a:t>However, …..</a:t>
            </a:r>
          </a:p>
          <a:p>
            <a:endParaRPr lang="en-US"/>
          </a:p>
        </p:txBody>
      </p:sp>
    </p:spTree>
    <p:extLst>
      <p:ext uri="{BB962C8B-B14F-4D97-AF65-F5344CB8AC3E}">
        <p14:creationId xmlns:p14="http://schemas.microsoft.com/office/powerpoint/2010/main" val="2070530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64999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the style loss, previous works often use Gram matrix </a:t>
            </a:r>
          </a:p>
          <a:p>
            <a:r>
              <a:rPr lang="en-US" b="0" i="1">
                <a:solidFill>
                  <a:srgbClr val="292929"/>
                </a:solidFill>
                <a:effectLst/>
                <a:latin typeface="source-serif-pro"/>
              </a:rPr>
              <a:t>And Compute </a:t>
            </a:r>
            <a:r>
              <a:rPr lang="en-US" b="1" i="1">
                <a:solidFill>
                  <a:srgbClr val="292929"/>
                </a:solidFill>
                <a:effectLst/>
                <a:latin typeface="source-serif-pro"/>
              </a:rPr>
              <a:t>MSE loss between gram matrix of input and the style image</a:t>
            </a:r>
            <a:r>
              <a:rPr lang="en-US" b="0" i="1">
                <a:solidFill>
                  <a:srgbClr val="292929"/>
                </a:solidFill>
                <a:effectLst/>
                <a:latin typeface="source-serif-pro"/>
              </a:rPr>
              <a:t> Compute </a:t>
            </a:r>
            <a:r>
              <a:rPr lang="en-US" b="1" i="1">
                <a:solidFill>
                  <a:srgbClr val="292929"/>
                </a:solidFill>
                <a:effectLst/>
                <a:latin typeface="source-serif-pro"/>
              </a:rPr>
              <a:t>MSE loss between gram matrix of input and the style image</a:t>
            </a:r>
            <a:r>
              <a:rPr lang="en-US" b="0" i="1">
                <a:solidFill>
                  <a:srgbClr val="292929"/>
                </a:solidFill>
                <a:effectLst/>
                <a:latin typeface="source-serif-pro"/>
              </a:rPr>
              <a:t> .</a:t>
            </a:r>
            <a:endParaRPr lang="en-US"/>
          </a:p>
          <a:p>
            <a:r>
              <a:rPr lang="en-US"/>
              <a:t>In our style loss, we also use feature maps of five layers in VGG, however, we detach it into two functions. </a:t>
            </a:r>
          </a:p>
          <a:p>
            <a:r>
              <a:rPr lang="en-US"/>
              <a:t>We use layers conv4 and conv5 to retain the texture of the map art style.</a:t>
            </a:r>
          </a:p>
          <a:p>
            <a:r>
              <a:rPr lang="en-US"/>
              <a:t>And the first three layers are computed by cross-layer gram matrix to reduce their impact on the results.</a:t>
            </a:r>
          </a:p>
          <a:p>
            <a:endParaRPr lang="en-US"/>
          </a:p>
        </p:txBody>
      </p:sp>
    </p:spTree>
    <p:extLst>
      <p:ext uri="{BB962C8B-B14F-4D97-AF65-F5344CB8AC3E}">
        <p14:creationId xmlns:p14="http://schemas.microsoft.com/office/powerpoint/2010/main" val="791189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detach the loss function into two because in a CNN structure, the first layers are sensitive to content, and the later layers are sensivtive to style.</a:t>
            </a:r>
          </a:p>
        </p:txBody>
      </p:sp>
    </p:spTree>
    <p:extLst>
      <p:ext uri="{BB962C8B-B14F-4D97-AF65-F5344CB8AC3E}">
        <p14:creationId xmlns:p14="http://schemas.microsoft.com/office/powerpoint/2010/main" val="1864007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the style loss, previous works often use Gram matrix </a:t>
            </a:r>
          </a:p>
          <a:p>
            <a:r>
              <a:rPr lang="en-US" b="0" i="1">
                <a:solidFill>
                  <a:srgbClr val="292929"/>
                </a:solidFill>
                <a:effectLst/>
                <a:latin typeface="source-serif-pro"/>
              </a:rPr>
              <a:t>And Compute </a:t>
            </a:r>
            <a:r>
              <a:rPr lang="en-US" b="1" i="1">
                <a:solidFill>
                  <a:srgbClr val="292929"/>
                </a:solidFill>
                <a:effectLst/>
                <a:latin typeface="source-serif-pro"/>
              </a:rPr>
              <a:t>MSE loss between gram matrix of input and the style image</a:t>
            </a:r>
            <a:r>
              <a:rPr lang="en-US" b="0" i="1">
                <a:solidFill>
                  <a:srgbClr val="292929"/>
                </a:solidFill>
                <a:effectLst/>
                <a:latin typeface="source-serif-pro"/>
              </a:rPr>
              <a:t> Compute </a:t>
            </a:r>
            <a:r>
              <a:rPr lang="en-US" b="1" i="1">
                <a:solidFill>
                  <a:srgbClr val="292929"/>
                </a:solidFill>
                <a:effectLst/>
                <a:latin typeface="source-serif-pro"/>
              </a:rPr>
              <a:t>MSE loss between gram matrix of input and the style image</a:t>
            </a:r>
            <a:r>
              <a:rPr lang="en-US" b="0" i="1">
                <a:solidFill>
                  <a:srgbClr val="292929"/>
                </a:solidFill>
                <a:effectLst/>
                <a:latin typeface="source-serif-pro"/>
              </a:rPr>
              <a:t> .</a:t>
            </a:r>
            <a:endParaRPr lang="en-US"/>
          </a:p>
          <a:p>
            <a:r>
              <a:rPr lang="en-US"/>
              <a:t>In our style loss, we also use feature maps of five layers in VGG, however, we detach it into two functions. </a:t>
            </a:r>
          </a:p>
          <a:p>
            <a:r>
              <a:rPr lang="en-US"/>
              <a:t>We use layers conv4 and conv5 to retain the texture of the map art style.</a:t>
            </a:r>
          </a:p>
          <a:p>
            <a:r>
              <a:rPr lang="en-US"/>
              <a:t>And the first three layers are computed by cross-layer gram matrix to reduce their impact on the results.</a:t>
            </a:r>
          </a:p>
          <a:p>
            <a:endParaRPr lang="en-US"/>
          </a:p>
        </p:txBody>
      </p:sp>
    </p:spTree>
    <p:extLst>
      <p:ext uri="{BB962C8B-B14F-4D97-AF65-F5344CB8AC3E}">
        <p14:creationId xmlns:p14="http://schemas.microsoft.com/office/powerpoint/2010/main" val="392488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Besides,  Map art is a kind of pencil drawing, it’s challenging to eliminate the noise caused by this kind of medium.</a:t>
            </a:r>
          </a:p>
          <a:p>
            <a:r>
              <a:rPr lang="en-US"/>
              <a:t>For example we can see here, black-square noises appear on the results if we use the standard style loss.</a:t>
            </a:r>
          </a:p>
        </p:txBody>
      </p:sp>
    </p:spTree>
    <p:extLst>
      <p:ext uri="{BB962C8B-B14F-4D97-AF65-F5344CB8AC3E}">
        <p14:creationId xmlns:p14="http://schemas.microsoft.com/office/powerpoint/2010/main" val="3065381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formulate the coherence loss consisting of two components, map coherency (i.e., L_m) and temporal coherency (i.e., L_t)</a:t>
            </a:r>
          </a:p>
          <a:p>
            <a:r>
              <a:rPr lang="en-US"/>
              <a:t>So, why we need this formulation?</a:t>
            </a:r>
          </a:p>
          <a:p>
            <a:endParaRPr lang="en-US"/>
          </a:p>
          <a:p>
            <a:r>
              <a:rPr lang="en-US"/>
              <a:t>There is a trace-off between performance of style and temporal consistency. </a:t>
            </a:r>
          </a:p>
          <a:p>
            <a:r>
              <a:rPr lang="en-US"/>
              <a:t>Previous works indicate that if we force to maintain the temporal, then the stylization performance will degrade.</a:t>
            </a:r>
          </a:p>
          <a:p>
            <a:endParaRPr lang="en-US"/>
          </a:p>
          <a:p>
            <a:r>
              <a:rPr lang="en-US"/>
              <a:t>That’s why although some models are temporally smoother, the distribution of color is simple, and the details of strokes and textures are lost.</a:t>
            </a:r>
          </a:p>
          <a:p>
            <a:endParaRPr lang="en-US"/>
          </a:p>
        </p:txBody>
      </p:sp>
    </p:spTree>
    <p:extLst>
      <p:ext uri="{BB962C8B-B14F-4D97-AF65-F5344CB8AC3E}">
        <p14:creationId xmlns:p14="http://schemas.microsoft.com/office/powerpoint/2010/main" val="757908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a:solidFill>
                  <a:srgbClr val="231F20"/>
                </a:solidFill>
                <a:effectLst/>
                <a:latin typeface="AdvP1491"/>
              </a:rPr>
              <a:t>One reason why NST catches eyes in both academia and industry is its popularity in some social networking sites.</a:t>
            </a:r>
          </a:p>
          <a:p>
            <a:r>
              <a:rPr lang="en-US" sz="1200" b="0" i="0">
                <a:solidFill>
                  <a:srgbClr val="231F20"/>
                </a:solidFill>
                <a:effectLst/>
                <a:latin typeface="AdvP1491"/>
              </a:rPr>
              <a:t>Under the help of these industrial applications, people can create their own art paintings and share their artwork with others on Twitter and Facebook, which is a new form of social communication. </a:t>
            </a:r>
          </a:p>
          <a:p>
            <a:r>
              <a:rPr lang="en-US" sz="1200" b="0" i="0">
                <a:solidFill>
                  <a:srgbClr val="231F20"/>
                </a:solidFill>
                <a:effectLst/>
                <a:latin typeface="AdvP1491"/>
              </a:rPr>
              <a:t>For example, </a:t>
            </a:r>
            <a:r>
              <a:rPr lang="en-US" sz="1200" b="0" i="0">
                <a:solidFill>
                  <a:srgbClr val="231F20"/>
                </a:solidFill>
                <a:effectLst/>
                <a:latin typeface="AdvP1854"/>
              </a:rPr>
              <a:t>Prisma</a:t>
            </a:r>
            <a:r>
              <a:rPr lang="en-US" sz="1200" b="0" i="0">
                <a:solidFill>
                  <a:srgbClr val="231F20"/>
                </a:solidFill>
                <a:effectLst/>
                <a:latin typeface="AdvP1491"/>
              </a:rPr>
              <a:t>, one of the first industrial applications that successfully provide NST as a service, is becoming popular around the world.</a:t>
            </a:r>
            <a:endParaRPr lang="en-US"/>
          </a:p>
        </p:txBody>
      </p:sp>
    </p:spTree>
    <p:extLst>
      <p:ext uri="{BB962C8B-B14F-4D97-AF65-F5344CB8AC3E}">
        <p14:creationId xmlns:p14="http://schemas.microsoft.com/office/powerpoint/2010/main" val="2393910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r>
          </a:p>
          <a:p>
            <a:r>
              <a:rPr lang="en-US"/>
              <a:t>Map coherence loss is used to preserve the integrity of map after transferring to a new style.</a:t>
            </a:r>
          </a:p>
          <a:p>
            <a:r>
              <a:rPr lang="en-US"/>
              <a:t>For the coherency in our application, we consider the coherency not only in temporary but also in map structure.</a:t>
            </a:r>
          </a:p>
          <a:p>
            <a:endParaRPr lang="en-US"/>
          </a:p>
        </p:txBody>
      </p:sp>
    </p:spTree>
    <p:extLst>
      <p:ext uri="{BB962C8B-B14F-4D97-AF65-F5344CB8AC3E}">
        <p14:creationId xmlns:p14="http://schemas.microsoft.com/office/powerpoint/2010/main" val="2528047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685011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Competition on video,</a:t>
            </a:r>
          </a:p>
          <a:p>
            <a:r>
              <a:rPr lang="en-US"/>
              <a:t>Discuss about the color of style, map attributes, flickering artifact</a:t>
            </a:r>
          </a:p>
        </p:txBody>
      </p:sp>
    </p:spTree>
    <p:extLst>
      <p:ext uri="{BB962C8B-B14F-4D97-AF65-F5344CB8AC3E}">
        <p14:creationId xmlns:p14="http://schemas.microsoft.com/office/powerpoint/2010/main" val="36194492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91702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FK Roman Standard"/>
              </a:rPr>
              <a:t>Christie’s has </a:t>
            </a:r>
            <a:r>
              <a:rPr lang="en-US" b="0" i="0">
                <a:effectLst/>
                <a:latin typeface="FK Roman Standard"/>
                <a:hlinkClick r:id="rId3"/>
              </a:rPr>
              <a:t>sold</a:t>
            </a:r>
            <a:r>
              <a:rPr lang="en-US" b="0" i="0">
                <a:solidFill>
                  <a:srgbClr val="000000"/>
                </a:solidFill>
                <a:effectLst/>
                <a:latin typeface="FK Roman Standard"/>
              </a:rPr>
              <a:t> its first piece of AI art, a canvas named the </a:t>
            </a:r>
            <a:r>
              <a:rPr lang="en-US" b="0" i="1">
                <a:solidFill>
                  <a:srgbClr val="000000"/>
                </a:solidFill>
                <a:effectLst/>
                <a:latin typeface="FK Roman Standard"/>
              </a:rPr>
              <a:t>Portrait of Edmond Belamy</a:t>
            </a:r>
            <a:r>
              <a:rPr lang="en-US" b="0" i="0">
                <a:solidFill>
                  <a:srgbClr val="000000"/>
                </a:solidFill>
                <a:effectLst/>
                <a:latin typeface="FK Roman Standard"/>
              </a:rPr>
              <a:t>, for $432,500. The sale is unusual not only as a first for the 252-year-old auction house, but because the expected price for the print was between $7,000 and $10,000.</a:t>
            </a:r>
            <a:endParaRPr lang="en-US"/>
          </a:p>
        </p:txBody>
      </p:sp>
    </p:spTree>
    <p:extLst>
      <p:ext uri="{BB962C8B-B14F-4D97-AF65-F5344CB8AC3E}">
        <p14:creationId xmlns:p14="http://schemas.microsoft.com/office/powerpoint/2010/main" val="3859535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D9D9D9"/>
                </a:solidFill>
                <a:effectLst/>
                <a:latin typeface="SF Display"/>
              </a:rPr>
              <a:t>At a press conference during the 2019 Game Developers Conference, one of the primary features included in that demo was an in-game style transfer feature that aauthomatically recomposes the virtual world with textures and color from a potentially limitless range of art styles.</a:t>
            </a:r>
            <a:endParaRPr lang="en-US"/>
          </a:p>
          <a:p>
            <a:endParaRPr lang="en-US"/>
          </a:p>
        </p:txBody>
      </p:sp>
    </p:spTree>
    <p:extLst>
      <p:ext uri="{BB962C8B-B14F-4D97-AF65-F5344CB8AC3E}">
        <p14:creationId xmlns:p14="http://schemas.microsoft.com/office/powerpoint/2010/main" val="829917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Much like gaming, </a:t>
            </a:r>
            <a:r>
              <a:rPr lang="en-US" b="0" i="0">
                <a:solidFill>
                  <a:srgbClr val="D9D9D9"/>
                </a:solidFill>
                <a:effectLst/>
                <a:latin typeface="SF Display"/>
              </a:rPr>
              <a:t>virtual reality also show what’s possible with style transfer.</a:t>
            </a:r>
          </a:p>
          <a:p>
            <a:r>
              <a:rPr lang="en-US" b="0" i="0">
                <a:solidFill>
                  <a:srgbClr val="D9D9D9"/>
                </a:solidFill>
                <a:effectLst/>
                <a:latin typeface="SF Display"/>
              </a:rPr>
              <a:t>And there are some early demos that show how style transfer could help augment the immersiveness of worlds created for virtual reality. Here’s one example.</a:t>
            </a:r>
            <a:endParaRPr lang="en-US"/>
          </a:p>
          <a:p>
            <a:endParaRPr lang="en-US"/>
          </a:p>
        </p:txBody>
      </p:sp>
    </p:spTree>
    <p:extLst>
      <p:ext uri="{BB962C8B-B14F-4D97-AF65-F5344CB8AC3E}">
        <p14:creationId xmlns:p14="http://schemas.microsoft.com/office/powerpoint/2010/main" val="1278060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such a modern art using pencil drawing that the artist try to preserver the functionality of map in each art work. </a:t>
            </a:r>
          </a:p>
        </p:txBody>
      </p:sp>
    </p:spTree>
    <p:extLst>
      <p:ext uri="{BB962C8B-B14F-4D97-AF65-F5344CB8AC3E}">
        <p14:creationId xmlns:p14="http://schemas.microsoft.com/office/powerpoint/2010/main" val="152668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examples of map art.</a:t>
            </a:r>
          </a:p>
          <a:p>
            <a:r>
              <a:rPr lang="en-US"/>
              <a:t>The way that the artist integrates human portrait and topograph shape a new style.</a:t>
            </a:r>
          </a:p>
          <a:p>
            <a:r>
              <a:rPr lang="en-US"/>
              <a:t>Our goal is to build a network to learn this modern style and transfer it to video.</a:t>
            </a:r>
          </a:p>
        </p:txBody>
      </p:sp>
    </p:spTree>
    <p:extLst>
      <p:ext uri="{BB962C8B-B14F-4D97-AF65-F5344CB8AC3E}">
        <p14:creationId xmlns:p14="http://schemas.microsoft.com/office/powerpoint/2010/main" val="3835711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transfer a style of painting to video, so far, there are several research have introduced by different techniques. And here is an example.</a:t>
            </a:r>
          </a:p>
          <a:p>
            <a:r>
              <a:rPr lang="en-US"/>
              <a:t>The different here is the content video and the style of these painting are different from map art style.</a:t>
            </a:r>
          </a:p>
          <a:p>
            <a:r>
              <a:rPr lang="en-US"/>
              <a:t>For example, the content after stylization we can see they are leak.</a:t>
            </a:r>
          </a:p>
          <a:p>
            <a:r>
              <a:rPr lang="en-US"/>
              <a:t>That’s why, applying these method to video transfer with map art style is a challene.</a:t>
            </a:r>
          </a:p>
          <a:p>
            <a:endParaRPr lang="en-US"/>
          </a:p>
        </p:txBody>
      </p:sp>
    </p:spTree>
    <p:extLst>
      <p:ext uri="{BB962C8B-B14F-4D97-AF65-F5344CB8AC3E}">
        <p14:creationId xmlns:p14="http://schemas.microsoft.com/office/powerpoint/2010/main" val="1990450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Beside, </a:t>
            </a:r>
          </a:p>
        </p:txBody>
      </p:sp>
    </p:spTree>
    <p:extLst>
      <p:ext uri="{BB962C8B-B14F-4D97-AF65-F5344CB8AC3E}">
        <p14:creationId xmlns:p14="http://schemas.microsoft.com/office/powerpoint/2010/main" val="540262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2914650"/>
            <a:ext cx="6858000" cy="74295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219200" y="3843338"/>
            <a:ext cx="6858000" cy="40005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400800" y="4766310"/>
            <a:ext cx="2286000" cy="274320"/>
          </a:xfrm>
        </p:spPr>
        <p:txBody>
          <a:bodyPr/>
          <a:lstStyle>
            <a:lvl1pPr>
              <a:defRPr sz="1400"/>
            </a:lvl1pPr>
          </a:lstStyle>
          <a:p>
            <a:endParaRPr lang="en-US"/>
          </a:p>
        </p:txBody>
      </p:sp>
      <p:sp>
        <p:nvSpPr>
          <p:cNvPr id="29" name="Slide Number Placeholder 28"/>
          <p:cNvSpPr>
            <a:spLocks noGrp="1"/>
          </p:cNvSpPr>
          <p:nvPr>
            <p:ph type="sldNum" sz="quarter" idx="12"/>
          </p:nvPr>
        </p:nvSpPr>
        <p:spPr>
          <a:xfrm>
            <a:off x="1216152" y="4766310"/>
            <a:ext cx="1219200" cy="274320"/>
          </a:xfrm>
        </p:spPr>
        <p:txBody>
          <a:bodyPr/>
          <a:lstStyle/>
          <a:p>
            <a:fld id="{CB2120E0-8FF9-480B-9492-11076B6A8DC2}" type="slidenum">
              <a:rPr lang="en-US" smtClean="0"/>
              <a:t>‹#›</a:t>
            </a:fld>
            <a:endParaRPr lang="en-US"/>
          </a:p>
        </p:txBody>
      </p:sp>
      <p:sp>
        <p:nvSpPr>
          <p:cNvPr id="21" name="Rectangle 20"/>
          <p:cNvSpPr/>
          <p:nvPr/>
        </p:nvSpPr>
        <p:spPr>
          <a:xfrm>
            <a:off x="904875" y="2736056"/>
            <a:ext cx="7315200" cy="96012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3786188"/>
            <a:ext cx="7315200" cy="51435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2736056"/>
            <a:ext cx="228600" cy="96012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3786188"/>
            <a:ext cx="228600" cy="51435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2898648" y="4767263"/>
            <a:ext cx="3505200" cy="274320"/>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B2120E0-8FF9-480B-9492-11076B6A8DC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2898648" y="4767263"/>
            <a:ext cx="3505200" cy="274320"/>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B2120E0-8FF9-480B-9492-11076B6A8DC2}" type="slidenum">
              <a:rPr lang="en-US" smtClean="0"/>
              <a:t>‹#›</a:t>
            </a:fld>
            <a:endParaRPr lang="en-US"/>
          </a:p>
        </p:txBody>
      </p:sp>
      <p:sp>
        <p:nvSpPr>
          <p:cNvPr id="7" name="Straight Connector 6"/>
          <p:cNvSpPr>
            <a:spLocks noChangeShapeType="1"/>
          </p:cNvSpPr>
          <p:nvPr/>
        </p:nvSpPr>
        <p:spPr bwMode="auto">
          <a:xfrm>
            <a:off x="457200" y="4764881"/>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42957" y="4835567"/>
            <a:ext cx="143137"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4361127" y="2401464"/>
            <a:ext cx="438912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1"/>
        </a:solidFill>
        <a:effectLst/>
      </p:bgPr>
    </p:bg>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1219200" y="1139738"/>
            <a:ext cx="6705600" cy="3413212"/>
          </a:xfrm>
          <a:noFill/>
        </p:spPr>
        <p:txBody>
          <a:bodyPr>
            <a:normAutofit/>
          </a:bodyPr>
          <a:lstStyle>
            <a:lvl1pPr marL="273050" indent="-155575">
              <a:lnSpc>
                <a:spcPct val="150000"/>
              </a:lnSpc>
              <a:buFont typeface="Wingdings" panose="05000000000000000000" pitchFamily="2" charset="2"/>
              <a:buChar char="§"/>
              <a:defRPr sz="1600" b="0">
                <a:solidFill>
                  <a:srgbClr val="002060"/>
                </a:solidFill>
                <a:latin typeface="Arial Nova" panose="020B0504020202020204"/>
                <a:cs typeface="Arial Nova" panose="020B0504020202020204"/>
              </a:defRPr>
            </a:lvl1pPr>
            <a:lvl2pPr marL="547688" indent="-146050">
              <a:lnSpc>
                <a:spcPct val="150000"/>
              </a:lnSpc>
              <a:buFont typeface="Wingdings" pitchFamily="2" charset="2"/>
              <a:buChar char="§"/>
              <a:defRPr sz="1600">
                <a:solidFill>
                  <a:srgbClr val="002060"/>
                </a:solidFill>
                <a:latin typeface="Arial Nova" panose="020B0504020202020204"/>
                <a:cs typeface="Arial Nova" panose="020B0504020202020204"/>
              </a:defRPr>
            </a:lvl2pPr>
            <a:lvl3pPr>
              <a:lnSpc>
                <a:spcPct val="150000"/>
              </a:lnSpc>
              <a:defRPr sz="1600">
                <a:solidFill>
                  <a:srgbClr val="002060"/>
                </a:solidFill>
                <a:latin typeface="Arial Nova" panose="020B0504020202020204"/>
                <a:cs typeface="Arial Nova" panose="020B0504020202020204"/>
              </a:defRPr>
            </a:lvl3pPr>
            <a:lvl4pPr>
              <a:lnSpc>
                <a:spcPct val="150000"/>
              </a:lnSpc>
              <a:defRPr sz="1600">
                <a:solidFill>
                  <a:srgbClr val="002060"/>
                </a:solidFill>
                <a:latin typeface="Arial Nova" panose="020B0504020202020204"/>
                <a:cs typeface="Arial Nova" panose="020B0504020202020204"/>
              </a:defRPr>
            </a:lvl4pPr>
            <a:lvl5pPr marL="1143000" indent="0">
              <a:buNone/>
              <a:defRPr sz="1800">
                <a:solidFill>
                  <a:schemeClr val="tx2"/>
                </a:solidFill>
                <a:latin typeface="Arial Nova" panose="020B0504020202020204"/>
                <a:cs typeface="Arial Nova" panose="020B0504020202020204"/>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a:t>Fourth level</a:t>
            </a:r>
            <a:endParaRPr lang="en-US" dirty="0"/>
          </a:p>
        </p:txBody>
      </p:sp>
      <p:sp>
        <p:nvSpPr>
          <p:cNvPr id="17" name="Title 1"/>
          <p:cNvSpPr>
            <a:spLocks noGrp="1"/>
          </p:cNvSpPr>
          <p:nvPr>
            <p:ph type="title"/>
          </p:nvPr>
        </p:nvSpPr>
        <p:spPr>
          <a:xfrm>
            <a:off x="1219200" y="361950"/>
            <a:ext cx="6705600" cy="448516"/>
          </a:xfrm>
          <a:prstGeom prst="rect">
            <a:avLst/>
          </a:prstGeom>
          <a:noFill/>
        </p:spPr>
        <p:txBody>
          <a:bodyPr>
            <a:noAutofit/>
          </a:bodyPr>
          <a:lstStyle>
            <a:lvl1pPr algn="ctr">
              <a:defRPr sz="2200" b="1">
                <a:solidFill>
                  <a:schemeClr val="bg2"/>
                </a:solidFill>
                <a:latin typeface="Nunito" pitchFamily="2" charset="0"/>
                <a:ea typeface="Arial Unicode MS" panose="020B0604020202020204" pitchFamily="34" charset="-128"/>
                <a:cs typeface="Calibri" panose="020F0502020204030204" pitchFamily="34" charset="0"/>
              </a:defRPr>
            </a:lvl1pPr>
          </a:lstStyle>
          <a:p>
            <a:r>
              <a:rPr kumimoji="0" lang="en-US" dirty="0"/>
              <a:t>Click to edit Master </a:t>
            </a:r>
            <a:r>
              <a:rPr kumimoji="0" lang="en-US"/>
              <a:t>title style</a:t>
            </a:r>
            <a:endParaRPr kumimoji="0" lang="en-US" dirty="0"/>
          </a:p>
        </p:txBody>
      </p:sp>
      <p:sp>
        <p:nvSpPr>
          <p:cNvPr id="4" name="Slide Number Placeholder 3">
            <a:extLst>
              <a:ext uri="{FF2B5EF4-FFF2-40B4-BE49-F238E27FC236}">
                <a16:creationId xmlns:a16="http://schemas.microsoft.com/office/drawing/2014/main" id="{AE978A39-4E2A-CED6-CB6E-04F394115CD4}"/>
              </a:ext>
            </a:extLst>
          </p:cNvPr>
          <p:cNvSpPr>
            <a:spLocks noGrp="1"/>
          </p:cNvSpPr>
          <p:nvPr>
            <p:ph type="sldNum" sz="quarter" idx="11"/>
          </p:nvPr>
        </p:nvSpPr>
        <p:spPr>
          <a:xfrm>
            <a:off x="533400" y="4705350"/>
            <a:ext cx="685800" cy="274319"/>
          </a:xfrm>
        </p:spPr>
        <p:txBody>
          <a:bodyPr/>
          <a:lstStyle>
            <a:lvl1pPr>
              <a:defRPr sz="1600" b="1">
                <a:solidFill>
                  <a:schemeClr val="bg1">
                    <a:lumMod val="50000"/>
                    <a:lumOff val="50000"/>
                  </a:schemeClr>
                </a:solidFill>
                <a:latin typeface="Angsana New" panose="02020603050405020304" pitchFamily="18" charset="-34"/>
                <a:cs typeface="Angsana New" panose="02020603050405020304" pitchFamily="18" charset="-34"/>
              </a:defRPr>
            </a:lvl1pPr>
          </a:lstStyle>
          <a:p>
            <a:r>
              <a:rPr lang="en-US"/>
              <a:t>p.</a:t>
            </a:r>
            <a:fld id="{CB2120E0-8FF9-480B-9492-11076B6A8DC2}" type="slidenum">
              <a:rPr lang="en-US" smtClean="0"/>
              <a:pPr/>
              <a:t>‹#›</a:t>
            </a:fld>
            <a:endParaRPr lang="en-US"/>
          </a:p>
        </p:txBody>
      </p:sp>
      <p:sp>
        <p:nvSpPr>
          <p:cNvPr id="2" name="Rectangle: Rounded Corners 1">
            <a:extLst>
              <a:ext uri="{FF2B5EF4-FFF2-40B4-BE49-F238E27FC236}">
                <a16:creationId xmlns:a16="http://schemas.microsoft.com/office/drawing/2014/main" id="{12DDDBA1-432F-81FC-AA22-1A191665D475}"/>
              </a:ext>
            </a:extLst>
          </p:cNvPr>
          <p:cNvSpPr/>
          <p:nvPr userDrawn="1"/>
        </p:nvSpPr>
        <p:spPr>
          <a:xfrm>
            <a:off x="2171700" y="133351"/>
            <a:ext cx="1713690" cy="15239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a:latin typeface="Consolas" panose="020B0609020204030204" pitchFamily="49" charset="0"/>
                <a:ea typeface="CMU Sans Serif" panose="02000603000000000000" pitchFamily="2" charset="0"/>
                <a:cs typeface="CMU Sans Serif" panose="02000603000000000000" pitchFamily="2" charset="0"/>
              </a:rPr>
              <a:t>National Cheng Kung University</a:t>
            </a:r>
          </a:p>
        </p:txBody>
      </p:sp>
      <p:sp>
        <p:nvSpPr>
          <p:cNvPr id="9" name="Rectangle: Rounded Corners 8">
            <a:extLst>
              <a:ext uri="{FF2B5EF4-FFF2-40B4-BE49-F238E27FC236}">
                <a16:creationId xmlns:a16="http://schemas.microsoft.com/office/drawing/2014/main" id="{1A8E4E1F-7510-B52E-86F8-AF11DC08BC1B}"/>
              </a:ext>
            </a:extLst>
          </p:cNvPr>
          <p:cNvSpPr/>
          <p:nvPr userDrawn="1"/>
        </p:nvSpPr>
        <p:spPr>
          <a:xfrm>
            <a:off x="3838372" y="133350"/>
            <a:ext cx="2793460" cy="152399"/>
          </a:xfrm>
          <a:prstGeom prst="roundRect">
            <a:avLst/>
          </a:prstGeom>
          <a:solidFill>
            <a:srgbClr val="345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a:latin typeface="Consolas" panose="020B0609020204030204" pitchFamily="49" charset="0"/>
                <a:ea typeface="CMU Sans Serif" panose="02000603000000000000" pitchFamily="2" charset="0"/>
                <a:cs typeface="CMU Sans Serif" panose="02000603000000000000" pitchFamily="2" charset="0"/>
              </a:rPr>
              <a:t>Dept. Computer Science and Inforrmation Engineering</a:t>
            </a:r>
          </a:p>
        </p:txBody>
      </p:sp>
      <p:sp>
        <p:nvSpPr>
          <p:cNvPr id="3" name="Rectangle: Rounded Corners 2">
            <a:extLst>
              <a:ext uri="{FF2B5EF4-FFF2-40B4-BE49-F238E27FC236}">
                <a16:creationId xmlns:a16="http://schemas.microsoft.com/office/drawing/2014/main" id="{1478E52F-D5EB-5333-DAA2-6D220040D5BB}"/>
              </a:ext>
            </a:extLst>
          </p:cNvPr>
          <p:cNvSpPr/>
          <p:nvPr userDrawn="1"/>
        </p:nvSpPr>
        <p:spPr>
          <a:xfrm>
            <a:off x="6553200" y="133350"/>
            <a:ext cx="635540" cy="1524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a:latin typeface="Consolas" panose="020B0609020204030204" pitchFamily="49" charset="0"/>
                <a:ea typeface="CMU Sans Serif" panose="02000603000000000000" pitchFamily="2" charset="0"/>
                <a:cs typeface="CMU Sans Serif" panose="02000603000000000000" pitchFamily="2" charset="0"/>
              </a:rPr>
              <a:t>CGVSL</a:t>
            </a:r>
          </a:p>
        </p:txBody>
      </p:sp>
      <p:cxnSp>
        <p:nvCxnSpPr>
          <p:cNvPr id="6" name="Straight Connector 5">
            <a:extLst>
              <a:ext uri="{FF2B5EF4-FFF2-40B4-BE49-F238E27FC236}">
                <a16:creationId xmlns:a16="http://schemas.microsoft.com/office/drawing/2014/main" id="{066406D6-BA46-5022-5FDC-397D3C9885CA}"/>
              </a:ext>
            </a:extLst>
          </p:cNvPr>
          <p:cNvCxnSpPr>
            <a:cxnSpLocks/>
          </p:cNvCxnSpPr>
          <p:nvPr userDrawn="1"/>
        </p:nvCxnSpPr>
        <p:spPr>
          <a:xfrm flipV="1">
            <a:off x="2173941" y="810466"/>
            <a:ext cx="5017040" cy="1"/>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3D5CDC4-F583-8648-E616-4137F47CFCF0}"/>
              </a:ext>
            </a:extLst>
          </p:cNvPr>
          <p:cNvCxnSpPr>
            <a:cxnSpLocks/>
          </p:cNvCxnSpPr>
          <p:nvPr userDrawn="1"/>
        </p:nvCxnSpPr>
        <p:spPr>
          <a:xfrm flipV="1">
            <a:off x="2171700" y="833498"/>
            <a:ext cx="5017040" cy="1"/>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228850"/>
            <a:ext cx="6858000" cy="8001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295400" y="3200400"/>
            <a:ext cx="6781800" cy="85725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6400800" y="4766310"/>
            <a:ext cx="2286000" cy="274320"/>
          </a:xfrm>
        </p:spPr>
        <p:txBody>
          <a:bodyPr/>
          <a:lstStyle/>
          <a:p>
            <a:endParaRPr lang="en-US"/>
          </a:p>
        </p:txBody>
      </p:sp>
      <p:sp>
        <p:nvSpPr>
          <p:cNvPr id="5" name="Footer Placeholder 4"/>
          <p:cNvSpPr>
            <a:spLocks noGrp="1"/>
          </p:cNvSpPr>
          <p:nvPr>
            <p:ph type="ftr" sz="quarter" idx="11"/>
          </p:nvPr>
        </p:nvSpPr>
        <p:spPr>
          <a:xfrm>
            <a:off x="2898648" y="4766310"/>
            <a:ext cx="3474720" cy="274320"/>
          </a:xfrm>
          <a:prstGeom prst="rect">
            <a:avLst/>
          </a:prstGeom>
        </p:spPr>
        <p:txBody>
          <a:bodyPr/>
          <a:lstStyle/>
          <a:p>
            <a:endParaRPr lang="en-US"/>
          </a:p>
        </p:txBody>
      </p:sp>
      <p:sp>
        <p:nvSpPr>
          <p:cNvPr id="6" name="Slide Number Placeholder 5"/>
          <p:cNvSpPr>
            <a:spLocks noGrp="1"/>
          </p:cNvSpPr>
          <p:nvPr>
            <p:ph type="sldNum" sz="quarter" idx="12"/>
          </p:nvPr>
        </p:nvSpPr>
        <p:spPr>
          <a:xfrm>
            <a:off x="1069848" y="4766310"/>
            <a:ext cx="1520952" cy="274320"/>
          </a:xfrm>
        </p:spPr>
        <p:txBody>
          <a:bodyPr/>
          <a:lstStyle/>
          <a:p>
            <a:fld id="{CB2120E0-8FF9-480B-9492-11076B6A8DC2}" type="slidenum">
              <a:rPr lang="en-US" smtClean="0"/>
              <a:t>‹#›</a:t>
            </a:fld>
            <a:endParaRPr lang="en-US"/>
          </a:p>
        </p:txBody>
      </p:sp>
      <p:sp>
        <p:nvSpPr>
          <p:cNvPr id="7" name="Rectangle 6"/>
          <p:cNvSpPr/>
          <p:nvPr/>
        </p:nvSpPr>
        <p:spPr>
          <a:xfrm>
            <a:off x="914400" y="2114550"/>
            <a:ext cx="7315200" cy="96012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114550"/>
            <a:ext cx="228600" cy="96012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0"/>
            <a:ext cx="8229600" cy="6858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2898648" y="4767263"/>
            <a:ext cx="3505200" cy="274320"/>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B2120E0-8FF9-480B-9492-11076B6A8DC2}" type="slidenum">
              <a:rPr lang="en-US" smtClean="0"/>
              <a:t>‹#›</a:t>
            </a:fld>
            <a:endParaRPr lang="en-US"/>
          </a:p>
        </p:txBody>
      </p:sp>
      <p:sp>
        <p:nvSpPr>
          <p:cNvPr id="9" name="Content Placeholder 8"/>
          <p:cNvSpPr>
            <a:spLocks noGrp="1"/>
          </p:cNvSpPr>
          <p:nvPr>
            <p:ph sz="quarter" idx="1"/>
          </p:nvPr>
        </p:nvSpPr>
        <p:spPr>
          <a:xfrm>
            <a:off x="457200" y="914400"/>
            <a:ext cx="4041648" cy="370332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912114"/>
            <a:ext cx="4041648" cy="370332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0"/>
            <a:ext cx="8229600" cy="6858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964406"/>
            <a:ext cx="4040188" cy="51435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8201" y="971550"/>
            <a:ext cx="4041775" cy="51435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a:xfrm>
            <a:off x="2898648" y="4767263"/>
            <a:ext cx="3505200" cy="274320"/>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CB2120E0-8FF9-480B-9492-11076B6A8DC2}" type="slidenum">
              <a:rPr lang="en-US" smtClean="0"/>
              <a:t>‹#›</a:t>
            </a:fld>
            <a:endParaRPr lang="en-US"/>
          </a:p>
        </p:txBody>
      </p:sp>
      <p:sp>
        <p:nvSpPr>
          <p:cNvPr id="11" name="Content Placeholder 10"/>
          <p:cNvSpPr>
            <a:spLocks noGrp="1"/>
          </p:cNvSpPr>
          <p:nvPr>
            <p:ph sz="quarter" idx="2"/>
          </p:nvPr>
        </p:nvSpPr>
        <p:spPr>
          <a:xfrm>
            <a:off x="457200" y="1600200"/>
            <a:ext cx="4038600" cy="302895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648200" y="1600200"/>
            <a:ext cx="4038600" cy="302895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0"/>
            <a:ext cx="8229600" cy="6858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CB2120E0-8FF9-480B-9492-11076B6A8DC2}" type="slidenum">
              <a:rPr lang="en-US" smtClean="0"/>
              <a:t>‹#›</a:t>
            </a:fld>
            <a:endParaRPr lang="en-US"/>
          </a:p>
        </p:txBody>
      </p:sp>
      <p:sp>
        <p:nvSpPr>
          <p:cNvPr id="6" name="Isosceles Triangle 5"/>
          <p:cNvSpPr>
            <a:spLocks noChangeAspect="1"/>
          </p:cNvSpPr>
          <p:nvPr/>
        </p:nvSpPr>
        <p:spPr>
          <a:xfrm rot="5400000">
            <a:off x="442957" y="4835567"/>
            <a:ext cx="143137"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228600"/>
            <a:ext cx="2514600" cy="62865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6324600" y="914401"/>
            <a:ext cx="2514600" cy="3632597"/>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2898648" y="4767263"/>
            <a:ext cx="3505200" cy="274320"/>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B2120E0-8FF9-480B-9492-11076B6A8DC2}" type="slidenum">
              <a:rPr lang="en-US" smtClean="0"/>
              <a:t>‹#›</a:t>
            </a:fld>
            <a:endParaRPr lang="en-US"/>
          </a:p>
        </p:txBody>
      </p:sp>
      <p:sp>
        <p:nvSpPr>
          <p:cNvPr id="8" name="Straight Connector 7"/>
          <p:cNvSpPr>
            <a:spLocks noChangeShapeType="1"/>
          </p:cNvSpPr>
          <p:nvPr/>
        </p:nvSpPr>
        <p:spPr bwMode="auto">
          <a:xfrm>
            <a:off x="457200" y="4764881"/>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915025" y="2493169"/>
            <a:ext cx="452628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42957" y="4835567"/>
            <a:ext cx="143137"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228600"/>
            <a:ext cx="5715000" cy="428625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75642"/>
            <a:ext cx="8229600" cy="506016"/>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457200" y="1428750"/>
            <a:ext cx="8229600" cy="3202686"/>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p>
        </p:txBody>
      </p:sp>
      <p:sp>
        <p:nvSpPr>
          <p:cNvPr id="4" name="Text Placeholder 3"/>
          <p:cNvSpPr>
            <a:spLocks noGrp="1"/>
          </p:cNvSpPr>
          <p:nvPr>
            <p:ph type="body" sz="half" idx="2"/>
          </p:nvPr>
        </p:nvSpPr>
        <p:spPr>
          <a:xfrm>
            <a:off x="457200" y="914400"/>
            <a:ext cx="8229600" cy="40005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2898648" y="4767263"/>
            <a:ext cx="3505200" cy="274320"/>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B2120E0-8FF9-480B-9492-11076B6A8DC2}" type="slidenum">
              <a:rPr lang="en-US" smtClean="0"/>
              <a:t>‹#›</a:t>
            </a:fld>
            <a:endParaRPr lang="en-US"/>
          </a:p>
        </p:txBody>
      </p:sp>
      <p:sp>
        <p:nvSpPr>
          <p:cNvPr id="8" name="Straight Connector 7"/>
          <p:cNvSpPr>
            <a:spLocks noChangeShapeType="1"/>
          </p:cNvSpPr>
          <p:nvPr/>
        </p:nvSpPr>
        <p:spPr bwMode="auto">
          <a:xfrm>
            <a:off x="457200" y="4764881"/>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42957" y="4835567"/>
            <a:ext cx="143137"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375642"/>
            <a:ext cx="182880" cy="51435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14300"/>
            <a:ext cx="8229600" cy="74295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457200" y="914400"/>
            <a:ext cx="8229600" cy="3682746"/>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400800" y="4767263"/>
            <a:ext cx="2289048" cy="274320"/>
          </a:xfrm>
          <a:prstGeom prst="rect">
            <a:avLst/>
          </a:prstGeom>
        </p:spPr>
        <p:txBody>
          <a:bodyPr vert="horz"/>
          <a:lstStyle>
            <a:lvl1pPr algn="l"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612648" y="4767263"/>
            <a:ext cx="1981200" cy="274320"/>
          </a:xfrm>
          <a:prstGeom prst="rect">
            <a:avLst/>
          </a:prstGeom>
        </p:spPr>
        <p:txBody>
          <a:bodyPr vert="horz"/>
          <a:lstStyle>
            <a:lvl1pPr algn="l" eaLnBrk="1" latinLnBrk="0" hangingPunct="1">
              <a:defRPr kumimoji="0" sz="1400">
                <a:solidFill>
                  <a:schemeClr val="tx2"/>
                </a:solidFill>
              </a:defRPr>
            </a:lvl1pPr>
          </a:lstStyle>
          <a:p>
            <a:fld id="{CB2120E0-8FF9-480B-9492-11076B6A8DC2}" type="slidenum">
              <a:rPr lang="en-US" smtClean="0"/>
              <a:t>‹#›</a:t>
            </a:fld>
            <a:endParaRPr lang="en-US"/>
          </a:p>
        </p:txBody>
      </p:sp>
      <p:sp>
        <p:nvSpPr>
          <p:cNvPr id="28" name="Straight Connector 27"/>
          <p:cNvSpPr>
            <a:spLocks noChangeShapeType="1"/>
          </p:cNvSpPr>
          <p:nvPr/>
        </p:nvSpPr>
        <p:spPr bwMode="auto">
          <a:xfrm>
            <a:off x="457200" y="4764881"/>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42957" y="4835567"/>
            <a:ext cx="143137"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hdr="0" ftr="0" dt="0"/>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1.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7.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image" Target="../media/image31.gif"/><Relationship Id="rId5" Type="http://schemas.openxmlformats.org/officeDocument/2006/relationships/image" Target="../media/image30.gif"/><Relationship Id="rId4" Type="http://schemas.openxmlformats.org/officeDocument/2006/relationships/image" Target="../media/image29.gif"/></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50.png"/><Relationship Id="rId4" Type="http://schemas.openxmlformats.org/officeDocument/2006/relationships/image" Target="../media/image940.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image" Target="../media/image141.png"/></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7.png"/><Relationship Id="rId7" Type="http://schemas.openxmlformats.org/officeDocument/2006/relationships/image" Target="../media/image141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400.png"/><Relationship Id="rId5" Type="http://schemas.openxmlformats.org/officeDocument/2006/relationships/image" Target="../media/image1390.png"/><Relationship Id="rId4" Type="http://schemas.openxmlformats.org/officeDocument/2006/relationships/image" Target="../media/image1380.png"/><Relationship Id="rId9" Type="http://schemas.openxmlformats.org/officeDocument/2006/relationships/image" Target="../media/image49.png"/></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1.png"/><Relationship Id="rId7" Type="http://schemas.openxmlformats.org/officeDocument/2006/relationships/image" Target="../media/image149.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70.png"/><Relationship Id="rId4" Type="http://schemas.openxmlformats.org/officeDocument/2006/relationships/image" Target="../media/image1460.png"/><Relationship Id="rId9"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160.png"/><Relationship Id="rId4" Type="http://schemas.openxmlformats.org/officeDocument/2006/relationships/image" Target="../media/image1150.png"/></Relationships>
</file>

<file path=ppt/slides/_rels/slide2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jpg"/><Relationship Id="rId4" Type="http://schemas.openxmlformats.org/officeDocument/2006/relationships/image" Target="../media/image56.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microsoft.com/office/2007/relationships/media" Target="../media/media5.avi"/><Relationship Id="rId7" Type="http://schemas.openxmlformats.org/officeDocument/2006/relationships/slideLayout" Target="../slideLayouts/slideLayout2.xml"/><Relationship Id="rId12" Type="http://schemas.openxmlformats.org/officeDocument/2006/relationships/image" Target="../media/image61.jpeg"/><Relationship Id="rId2" Type="http://schemas.openxmlformats.org/officeDocument/2006/relationships/video" Target="../media/media4.avi"/><Relationship Id="rId1" Type="http://schemas.microsoft.com/office/2007/relationships/media" Target="../media/media4.avi"/><Relationship Id="rId6" Type="http://schemas.openxmlformats.org/officeDocument/2006/relationships/video" Target="../media/media6.avi"/><Relationship Id="rId11" Type="http://schemas.openxmlformats.org/officeDocument/2006/relationships/image" Target="../media/image60.png"/><Relationship Id="rId5" Type="http://schemas.microsoft.com/office/2007/relationships/media" Target="../media/media6.avi"/><Relationship Id="rId10" Type="http://schemas.openxmlformats.org/officeDocument/2006/relationships/image" Target="../media/image59.png"/><Relationship Id="rId4" Type="http://schemas.openxmlformats.org/officeDocument/2006/relationships/video" Target="../media/media5.avi"/><Relationship Id="rId9" Type="http://schemas.openxmlformats.org/officeDocument/2006/relationships/image" Target="../media/image58.png"/></Relationships>
</file>

<file path=ppt/slides/_rels/slide31.xml.rels><?xml version="1.0" encoding="UTF-8" standalone="yes"?>
<Relationships xmlns="http://schemas.openxmlformats.org/package/2006/relationships"><Relationship Id="rId8" Type="http://schemas.openxmlformats.org/officeDocument/2006/relationships/image" Target="../media/image63.png"/><Relationship Id="rId3" Type="http://schemas.microsoft.com/office/2007/relationships/media" Target="../media/media8.mp4"/><Relationship Id="rId7" Type="http://schemas.openxmlformats.org/officeDocument/2006/relationships/image" Target="../media/image62.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notesSlide" Target="../notesSlides/notesSlide23.xml"/><Relationship Id="rId5" Type="http://schemas.openxmlformats.org/officeDocument/2006/relationships/slideLayout" Target="../slideLayouts/slideLayout2.xml"/><Relationship Id="rId4" Type="http://schemas.openxmlformats.org/officeDocument/2006/relationships/video" Target="../media/media8.mp4"/><Relationship Id="rId9" Type="http://schemas.openxmlformats.org/officeDocument/2006/relationships/image" Target="../media/image64.jpeg"/></Relationships>
</file>

<file path=ppt/slides/_rels/slide3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2.xml"/><Relationship Id="rId6" Type="http://schemas.openxmlformats.org/officeDocument/2006/relationships/hyperlink" Target="http://graphics.csie.ncku.edu.tw/MArtVi" TargetMode="External"/><Relationship Id="rId5" Type="http://schemas.openxmlformats.org/officeDocument/2006/relationships/image" Target="../media/image68.jpeg"/><Relationship Id="rId4" Type="http://schemas.openxmlformats.org/officeDocument/2006/relationships/image" Target="../media/image6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pkgMUfNeUCQ?start=2&amp;feature=oembed" TargetMode="Externa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99F0F11-6A04-67C7-12DF-C33F31D2E76E}"/>
              </a:ext>
            </a:extLst>
          </p:cNvPr>
          <p:cNvPicPr>
            <a:picLocks noGrp="1" noChangeAspect="1"/>
          </p:cNvPicPr>
          <p:nvPr>
            <p:ph sz="quarter" idx="1"/>
          </p:nvPr>
        </p:nvPicPr>
        <p:blipFill>
          <a:blip r:embed="rId2"/>
          <a:stretch>
            <a:fillRect/>
          </a:stretch>
        </p:blipFill>
        <p:spPr>
          <a:xfrm>
            <a:off x="1143000" y="1581484"/>
            <a:ext cx="6705600" cy="1980532"/>
          </a:xfrm>
        </p:spPr>
      </p:pic>
      <p:sp>
        <p:nvSpPr>
          <p:cNvPr id="3" name="Title 2">
            <a:extLst>
              <a:ext uri="{FF2B5EF4-FFF2-40B4-BE49-F238E27FC236}">
                <a16:creationId xmlns:a16="http://schemas.microsoft.com/office/drawing/2014/main" id="{32B0C1C7-8548-CFEA-E866-7B37883C70A5}"/>
              </a:ext>
            </a:extLst>
          </p:cNvPr>
          <p:cNvSpPr>
            <a:spLocks noGrp="1"/>
          </p:cNvSpPr>
          <p:nvPr>
            <p:ph type="title"/>
          </p:nvPr>
        </p:nvSpPr>
        <p:spPr>
          <a:xfrm>
            <a:off x="914400" y="361950"/>
            <a:ext cx="7010400" cy="448516"/>
          </a:xfrm>
        </p:spPr>
        <p:txBody>
          <a:bodyPr/>
          <a:lstStyle/>
          <a:p>
            <a:r>
              <a:rPr lang="en-US"/>
              <a:t>Structure-aware Video Style transfer with map art</a:t>
            </a:r>
          </a:p>
        </p:txBody>
      </p:sp>
      <p:sp>
        <p:nvSpPr>
          <p:cNvPr id="4" name="Slide Number Placeholder 3">
            <a:extLst>
              <a:ext uri="{FF2B5EF4-FFF2-40B4-BE49-F238E27FC236}">
                <a16:creationId xmlns:a16="http://schemas.microsoft.com/office/drawing/2014/main" id="{0731A09D-D7C3-A652-32E4-9549CD41508F}"/>
              </a:ext>
            </a:extLst>
          </p:cNvPr>
          <p:cNvSpPr>
            <a:spLocks noGrp="1"/>
          </p:cNvSpPr>
          <p:nvPr>
            <p:ph type="sldNum" sz="quarter" idx="11"/>
          </p:nvPr>
        </p:nvSpPr>
        <p:spPr/>
        <p:txBody>
          <a:bodyPr/>
          <a:lstStyle/>
          <a:p>
            <a:r>
              <a:rPr lang="en-US"/>
              <a:t>p.</a:t>
            </a:r>
            <a:fld id="{CB2120E0-8FF9-480B-9492-11076B6A8DC2}" type="slidenum">
              <a:rPr lang="en-US" smtClean="0"/>
              <a:pPr/>
              <a:t>1</a:t>
            </a:fld>
            <a:endParaRPr lang="en-US"/>
          </a:p>
        </p:txBody>
      </p:sp>
      <p:sp>
        <p:nvSpPr>
          <p:cNvPr id="8" name="TextBox 7">
            <a:extLst>
              <a:ext uri="{FF2B5EF4-FFF2-40B4-BE49-F238E27FC236}">
                <a16:creationId xmlns:a16="http://schemas.microsoft.com/office/drawing/2014/main" id="{9F057DD5-BD5B-5DF7-CEB1-EC2AFED8C9FE}"/>
              </a:ext>
            </a:extLst>
          </p:cNvPr>
          <p:cNvSpPr txBox="1"/>
          <p:nvPr/>
        </p:nvSpPr>
        <p:spPr>
          <a:xfrm>
            <a:off x="2895600" y="895350"/>
            <a:ext cx="3886200" cy="307777"/>
          </a:xfrm>
          <a:prstGeom prst="rect">
            <a:avLst/>
          </a:prstGeom>
          <a:noFill/>
        </p:spPr>
        <p:txBody>
          <a:bodyPr wrap="square">
            <a:spAutoFit/>
          </a:bodyPr>
          <a:lstStyle/>
          <a:p>
            <a:r>
              <a:rPr lang="en-US" sz="1400">
                <a:solidFill>
                  <a:schemeClr val="bg1"/>
                </a:solidFill>
                <a:latin typeface="Aptos" panose="020B0004020202020204" pitchFamily="34" charset="0"/>
              </a:rPr>
              <a:t>https://dl.acm.org/doi/full/10.1145/3572030</a:t>
            </a:r>
          </a:p>
        </p:txBody>
      </p:sp>
    </p:spTree>
    <p:extLst>
      <p:ext uri="{BB962C8B-B14F-4D97-AF65-F5344CB8AC3E}">
        <p14:creationId xmlns:p14="http://schemas.microsoft.com/office/powerpoint/2010/main" val="1203102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DE4898-5562-6295-9A3C-620E270E8DAF}"/>
              </a:ext>
            </a:extLst>
          </p:cNvPr>
          <p:cNvSpPr>
            <a:spLocks noGrp="1"/>
          </p:cNvSpPr>
          <p:nvPr>
            <p:ph sz="quarter" idx="1"/>
          </p:nvPr>
        </p:nvSpPr>
        <p:spPr>
          <a:xfrm>
            <a:off x="1443784" y="1014152"/>
            <a:ext cx="3801291" cy="3413212"/>
          </a:xfrm>
        </p:spPr>
        <p:txBody>
          <a:bodyPr>
            <a:normAutofit/>
          </a:bodyPr>
          <a:lstStyle/>
          <a:p>
            <a:pPr marL="117475" indent="0" algn="ctr">
              <a:lnSpc>
                <a:spcPct val="100000"/>
              </a:lnSpc>
              <a:buNone/>
            </a:pPr>
            <a:r>
              <a:rPr lang="en-US" sz="3200" b="1" i="0">
                <a:solidFill>
                  <a:srgbClr val="242021"/>
                </a:solidFill>
                <a:effectLst/>
                <a:latin typeface="Gabriola" panose="04040605051002020D02" pitchFamily="82" charset="0"/>
                <a:ea typeface="CMU Classical Serif" panose="02000603000000000000" pitchFamily="2" charset="0"/>
                <a:cs typeface="CMU Classical Serif" panose="02000603000000000000" pitchFamily="2" charset="0"/>
              </a:rPr>
              <a:t>Map art </a:t>
            </a:r>
            <a:r>
              <a:rPr lang="en-US" sz="2800" b="0" i="0">
                <a:solidFill>
                  <a:srgbClr val="242021"/>
                </a:solidFill>
                <a:effectLst/>
                <a:latin typeface="Gabriola" panose="04040605051002020D02" pitchFamily="82" charset="0"/>
                <a:ea typeface="CMU Classical Serif" panose="02000603000000000000" pitchFamily="2" charset="0"/>
                <a:cs typeface="CMU Classical Serif" panose="02000603000000000000" pitchFamily="2" charset="0"/>
              </a:rPr>
              <a:t>is a masterpiece in which the artist integrates </a:t>
            </a:r>
            <a:r>
              <a:rPr lang="en-US" sz="2800" b="0" i="0">
                <a:solidFill>
                  <a:srgbClr val="0070C0"/>
                </a:solidFill>
                <a:effectLst/>
                <a:latin typeface="Gabriola" panose="04040605051002020D02" pitchFamily="82" charset="0"/>
                <a:ea typeface="CMU Classical Serif" panose="02000603000000000000" pitchFamily="2" charset="0"/>
                <a:cs typeface="CMU Classical Serif" panose="02000603000000000000" pitchFamily="2" charset="0"/>
              </a:rPr>
              <a:t>human portrait </a:t>
            </a:r>
            <a:r>
              <a:rPr lang="en-US" sz="2800" b="0" i="0">
                <a:solidFill>
                  <a:srgbClr val="242021"/>
                </a:solidFill>
                <a:effectLst/>
                <a:latin typeface="Gabriola" panose="04040605051002020D02" pitchFamily="82" charset="0"/>
                <a:ea typeface="CMU Classical Serif" panose="02000603000000000000" pitchFamily="2" charset="0"/>
                <a:cs typeface="CMU Classical Serif" panose="02000603000000000000" pitchFamily="2" charset="0"/>
              </a:rPr>
              <a:t>and </a:t>
            </a:r>
            <a:r>
              <a:rPr lang="en-US" sz="2800" i="0">
                <a:solidFill>
                  <a:schemeClr val="accent2"/>
                </a:solidFill>
                <a:effectLst/>
                <a:latin typeface="Gabriola" panose="04040605051002020D02" pitchFamily="82" charset="0"/>
                <a:ea typeface="CMU Classical Serif" panose="02000603000000000000" pitchFamily="2" charset="0"/>
                <a:cs typeface="CMU Classical Serif" panose="02000603000000000000" pitchFamily="2" charset="0"/>
              </a:rPr>
              <a:t>topography</a:t>
            </a:r>
            <a:r>
              <a:rPr lang="en-US" sz="2800" b="0" i="0">
                <a:solidFill>
                  <a:srgbClr val="242021"/>
                </a:solidFill>
                <a:effectLst/>
                <a:latin typeface="Gabriola" panose="04040605051002020D02" pitchFamily="82" charset="0"/>
                <a:ea typeface="CMU Classical Serif" panose="02000603000000000000" pitchFamily="2" charset="0"/>
                <a:cs typeface="CMU Classical Serif" panose="02000603000000000000" pitchFamily="2" charset="0"/>
              </a:rPr>
              <a:t> to make it appear as though the two have always  </a:t>
            </a:r>
            <a:r>
              <a:rPr lang="en-US" sz="2800" b="1" i="0">
                <a:solidFill>
                  <a:srgbClr val="7030A0"/>
                </a:solidFill>
                <a:effectLst/>
                <a:latin typeface="Gabriola" panose="04040605051002020D02" pitchFamily="82" charset="0"/>
                <a:ea typeface="CMU Classical Serif" panose="02000603000000000000" pitchFamily="2" charset="0"/>
                <a:cs typeface="CMU Classical Serif" panose="02000603000000000000" pitchFamily="2" charset="0"/>
              </a:rPr>
              <a:t>belonged together</a:t>
            </a:r>
            <a:r>
              <a:rPr lang="en-US" sz="2800" b="0" i="0">
                <a:solidFill>
                  <a:srgbClr val="242021"/>
                </a:solidFill>
                <a:effectLst/>
                <a:latin typeface="Gabriola" panose="04040605051002020D02" pitchFamily="82" charset="0"/>
                <a:ea typeface="CMU Classical Serif" panose="02000603000000000000" pitchFamily="2" charset="0"/>
                <a:cs typeface="CMU Classical Serif" panose="02000603000000000000" pitchFamily="2" charset="0"/>
              </a:rPr>
              <a:t>.</a:t>
            </a:r>
            <a:r>
              <a:rPr lang="en-US" sz="2400">
                <a:latin typeface="Gabriola" panose="04040605051002020D02" pitchFamily="82" charset="0"/>
                <a:ea typeface="CMU Classical Serif" panose="02000603000000000000" pitchFamily="2" charset="0"/>
                <a:cs typeface="CMU Classical Serif" panose="02000603000000000000" pitchFamily="2" charset="0"/>
              </a:rPr>
              <a:t> </a:t>
            </a:r>
            <a:br>
              <a:rPr lang="en-US" sz="2400">
                <a:latin typeface="Gabriola" panose="04040605051002020D02" pitchFamily="82" charset="0"/>
                <a:ea typeface="CMU Classical Serif" panose="02000603000000000000" pitchFamily="2" charset="0"/>
                <a:cs typeface="CMU Classical Serif" panose="02000603000000000000" pitchFamily="2" charset="0"/>
              </a:rPr>
            </a:br>
            <a:endParaRPr lang="en-US" sz="2400">
              <a:latin typeface="Gabriola" panose="04040605051002020D02" pitchFamily="82" charset="0"/>
              <a:ea typeface="CMU Classical Serif" panose="02000603000000000000" pitchFamily="2" charset="0"/>
              <a:cs typeface="CMU Classical Serif" panose="02000603000000000000" pitchFamily="2" charset="0"/>
            </a:endParaRPr>
          </a:p>
        </p:txBody>
      </p:sp>
      <p:sp>
        <p:nvSpPr>
          <p:cNvPr id="3" name="Title 2">
            <a:extLst>
              <a:ext uri="{FF2B5EF4-FFF2-40B4-BE49-F238E27FC236}">
                <a16:creationId xmlns:a16="http://schemas.microsoft.com/office/drawing/2014/main" id="{1D9696B2-F270-411F-0BE1-1BA377DAC629}"/>
              </a:ext>
            </a:extLst>
          </p:cNvPr>
          <p:cNvSpPr>
            <a:spLocks noGrp="1"/>
          </p:cNvSpPr>
          <p:nvPr>
            <p:ph type="title"/>
          </p:nvPr>
        </p:nvSpPr>
        <p:spPr/>
        <p:txBody>
          <a:bodyPr/>
          <a:lstStyle/>
          <a:p>
            <a:r>
              <a:rPr lang="en-US"/>
              <a:t>Map Art style</a:t>
            </a:r>
          </a:p>
        </p:txBody>
      </p:sp>
      <p:sp>
        <p:nvSpPr>
          <p:cNvPr id="4" name="Slide Number Placeholder 3">
            <a:extLst>
              <a:ext uri="{FF2B5EF4-FFF2-40B4-BE49-F238E27FC236}">
                <a16:creationId xmlns:a16="http://schemas.microsoft.com/office/drawing/2014/main" id="{5FE1F4A7-234D-FAD8-EA00-05E19AB99250}"/>
              </a:ext>
            </a:extLst>
          </p:cNvPr>
          <p:cNvSpPr>
            <a:spLocks noGrp="1"/>
          </p:cNvSpPr>
          <p:nvPr>
            <p:ph type="sldNum" sz="quarter" idx="11"/>
          </p:nvPr>
        </p:nvSpPr>
        <p:spPr/>
        <p:txBody>
          <a:bodyPr/>
          <a:lstStyle/>
          <a:p>
            <a:r>
              <a:rPr lang="en-US"/>
              <a:t>p.</a:t>
            </a:r>
            <a:fld id="{CB2120E0-8FF9-480B-9492-11076B6A8DC2}" type="slidenum">
              <a:rPr lang="en-US" smtClean="0"/>
              <a:pPr/>
              <a:t>10</a:t>
            </a:fld>
            <a:endParaRPr lang="en-US"/>
          </a:p>
        </p:txBody>
      </p:sp>
      <p:pic>
        <p:nvPicPr>
          <p:cNvPr id="5" name="MapArt">
            <a:hlinkClick r:id="" action="ppaction://media"/>
            <a:extLst>
              <a:ext uri="{FF2B5EF4-FFF2-40B4-BE49-F238E27FC236}">
                <a16:creationId xmlns:a16="http://schemas.microsoft.com/office/drawing/2014/main" id="{20828016-8EF4-2EBC-E0F9-26597FFB931C}"/>
              </a:ext>
            </a:extLst>
          </p:cNvPr>
          <p:cNvPicPr>
            <a:picLocks noChangeAspect="1"/>
          </p:cNvPicPr>
          <p:nvPr>
            <a:videoFile r:link="rId1"/>
            <p:extLst>
              <p:ext uri="{DAA4B4D4-6D71-4841-9C94-3DE7FCFB9230}">
                <p14:media xmlns:p14="http://schemas.microsoft.com/office/powerpoint/2010/main" r:embed="rId2">
                  <p14:trim st="1830"/>
                </p14:media>
              </p:ext>
            </p:extLst>
          </p:nvPr>
        </p:nvPicPr>
        <p:blipFill>
          <a:blip r:embed="rId5"/>
          <a:stretch>
            <a:fillRect/>
          </a:stretch>
        </p:blipFill>
        <p:spPr>
          <a:xfrm>
            <a:off x="5245075" y="859120"/>
            <a:ext cx="2070125" cy="3677195"/>
          </a:xfrm>
          <a:prstGeom prst="rect">
            <a:avLst/>
          </a:prstGeom>
        </p:spPr>
      </p:pic>
      <p:sp>
        <p:nvSpPr>
          <p:cNvPr id="6" name="文字方塊 22">
            <a:extLst>
              <a:ext uri="{FF2B5EF4-FFF2-40B4-BE49-F238E27FC236}">
                <a16:creationId xmlns:a16="http://schemas.microsoft.com/office/drawing/2014/main" id="{821A6DC5-CFD6-958C-F118-43C464CB56BF}"/>
              </a:ext>
            </a:extLst>
          </p:cNvPr>
          <p:cNvSpPr txBox="1"/>
          <p:nvPr/>
        </p:nvSpPr>
        <p:spPr>
          <a:xfrm>
            <a:off x="5647147" y="4535329"/>
            <a:ext cx="1265979" cy="246221"/>
          </a:xfrm>
          <a:prstGeom prst="rect">
            <a:avLst/>
          </a:prstGeom>
          <a:noFill/>
        </p:spPr>
        <p:txBody>
          <a:bodyPr wrap="square" rtlCol="0">
            <a:spAutoFit/>
          </a:bodyPr>
          <a:lstStyle/>
          <a:p>
            <a:pPr algn="ctr"/>
            <a:r>
              <a:rPr lang="en-US" sz="1000">
                <a:solidFill>
                  <a:schemeClr val="bg2"/>
                </a:solidFill>
                <a:latin typeface="Arial Nova" panose="020B0504020202020204" pitchFamily="34" charset="0"/>
              </a:rPr>
              <a:t>Source: Youtube</a:t>
            </a:r>
          </a:p>
        </p:txBody>
      </p:sp>
    </p:spTree>
    <p:extLst>
      <p:ext uri="{BB962C8B-B14F-4D97-AF65-F5344CB8AC3E}">
        <p14:creationId xmlns:p14="http://schemas.microsoft.com/office/powerpoint/2010/main" val="119918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30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30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30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30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0" tmFilter="0,0; .5, 1; 1, 1"/>
                                        <p:tgtEl>
                                          <p:spTgt spid="2">
                                            <p:txEl>
                                              <p:pRg st="0" end="0"/>
                                            </p:txEl>
                                          </p:spTgt>
                                        </p:tgtEl>
                                      </p:cBhvr>
                                    </p:animEffect>
                                  </p:childTnLst>
                                </p:cTn>
                              </p:par>
                              <p:par>
                                <p:cTn id="12" presetID="1" presetClass="mediacall" presetSubtype="0" fill="hold" nodeType="withEffect">
                                  <p:stCondLst>
                                    <p:cond delay="0"/>
                                  </p:stCondLst>
                                  <p:childTnLst>
                                    <p:cmd type="call" cmd="playFrom(0.0)">
                                      <p:cBhvr>
                                        <p:cTn id="13" dur="492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14" repeatCount="indefinite" fill="remove" display="0">
                  <p:stCondLst>
                    <p:cond delay="indefinite"/>
                  </p:stCondLst>
                </p:cTn>
                <p:tgtEl>
                  <p:spTgt spid="5"/>
                </p:tgtEl>
              </p:cMediaNode>
            </p:video>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4C5E29-10F4-7B9B-BC3E-9F2918A498E3}"/>
              </a:ext>
            </a:extLst>
          </p:cNvPr>
          <p:cNvSpPr>
            <a:spLocks noGrp="1"/>
          </p:cNvSpPr>
          <p:nvPr>
            <p:ph type="title"/>
          </p:nvPr>
        </p:nvSpPr>
        <p:spPr/>
        <p:txBody>
          <a:bodyPr/>
          <a:lstStyle/>
          <a:p>
            <a:r>
              <a:rPr lang="en-US"/>
              <a:t>Map art style examples</a:t>
            </a:r>
          </a:p>
        </p:txBody>
      </p:sp>
      <p:sp>
        <p:nvSpPr>
          <p:cNvPr id="4" name="Slide Number Placeholder 3">
            <a:extLst>
              <a:ext uri="{FF2B5EF4-FFF2-40B4-BE49-F238E27FC236}">
                <a16:creationId xmlns:a16="http://schemas.microsoft.com/office/drawing/2014/main" id="{E8301E02-67F7-A8DD-8619-040AA5A2B5BB}"/>
              </a:ext>
            </a:extLst>
          </p:cNvPr>
          <p:cNvSpPr>
            <a:spLocks noGrp="1"/>
          </p:cNvSpPr>
          <p:nvPr>
            <p:ph type="sldNum" sz="quarter" idx="11"/>
          </p:nvPr>
        </p:nvSpPr>
        <p:spPr/>
        <p:txBody>
          <a:bodyPr/>
          <a:lstStyle/>
          <a:p>
            <a:r>
              <a:rPr lang="en-US"/>
              <a:t>p.</a:t>
            </a:r>
            <a:fld id="{CB2120E0-8FF9-480B-9492-11076B6A8DC2}" type="slidenum">
              <a:rPr lang="en-US" smtClean="0"/>
              <a:pPr/>
              <a:t>11</a:t>
            </a:fld>
            <a:endParaRPr lang="en-US"/>
          </a:p>
        </p:txBody>
      </p:sp>
      <p:pic>
        <p:nvPicPr>
          <p:cNvPr id="1032" name="Picture 8" descr="New Portraits Drawn on Maps and Star Charts by Ed Fairburn — Colossal">
            <a:extLst>
              <a:ext uri="{FF2B5EF4-FFF2-40B4-BE49-F238E27FC236}">
                <a16:creationId xmlns:a16="http://schemas.microsoft.com/office/drawing/2014/main" id="{C97B0BE0-69E3-7EAC-862F-5445DDCAD4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3417" y="1398687"/>
            <a:ext cx="2040583" cy="205716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ap Portraits by Ed Fairburn - IGNANT">
            <a:extLst>
              <a:ext uri="{FF2B5EF4-FFF2-40B4-BE49-F238E27FC236}">
                <a16:creationId xmlns:a16="http://schemas.microsoft.com/office/drawing/2014/main" id="{E3F335BD-D999-6D9A-801C-80B28DA56A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398687"/>
            <a:ext cx="1901230" cy="20571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aces Drawn Onto Maps by Ed Fairburn » TwistedSifter">
            <a:extLst>
              <a:ext uri="{FF2B5EF4-FFF2-40B4-BE49-F238E27FC236}">
                <a16:creationId xmlns:a16="http://schemas.microsoft.com/office/drawing/2014/main" id="{D3482D52-A12C-37ED-0739-7A90A866E9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358353"/>
            <a:ext cx="1685272" cy="21254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Ed Fairburn » Katherine Kelly/Murdertown | Detail art, Art inspiration, Map  art">
            <a:extLst>
              <a:ext uri="{FF2B5EF4-FFF2-40B4-BE49-F238E27FC236}">
                <a16:creationId xmlns:a16="http://schemas.microsoft.com/office/drawing/2014/main" id="{7569DF67-514A-14E7-796C-835671FF1A6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6955" y="1398687"/>
            <a:ext cx="2057161" cy="205716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rtist Merges Hand Drawn Portraits With Topographical Maps">
            <a:extLst>
              <a:ext uri="{FF2B5EF4-FFF2-40B4-BE49-F238E27FC236}">
                <a16:creationId xmlns:a16="http://schemas.microsoft.com/office/drawing/2014/main" id="{987A1878-4CC2-B1B0-F8F4-31AC27E5D04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49193" y="1406975"/>
            <a:ext cx="2040583" cy="2040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437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BE17D4-A8E5-61A1-CBDF-A1396896E7D9}"/>
              </a:ext>
            </a:extLst>
          </p:cNvPr>
          <p:cNvSpPr>
            <a:spLocks noGrp="1"/>
          </p:cNvSpPr>
          <p:nvPr>
            <p:ph type="title"/>
          </p:nvPr>
        </p:nvSpPr>
        <p:spPr/>
        <p:txBody>
          <a:bodyPr/>
          <a:lstStyle/>
          <a:p>
            <a:r>
              <a:rPr lang="en-US"/>
              <a:t>Video style transfer - </a:t>
            </a:r>
            <a:r>
              <a:rPr lang="en-US" sz="1800">
                <a:solidFill>
                  <a:schemeClr val="accent4"/>
                </a:solidFill>
              </a:rPr>
              <a:t>Problem</a:t>
            </a:r>
          </a:p>
        </p:txBody>
      </p:sp>
      <p:sp>
        <p:nvSpPr>
          <p:cNvPr id="4" name="Slide Number Placeholder 3">
            <a:extLst>
              <a:ext uri="{FF2B5EF4-FFF2-40B4-BE49-F238E27FC236}">
                <a16:creationId xmlns:a16="http://schemas.microsoft.com/office/drawing/2014/main" id="{07E19951-F02E-1DBB-BAAE-7352506B9789}"/>
              </a:ext>
            </a:extLst>
          </p:cNvPr>
          <p:cNvSpPr>
            <a:spLocks noGrp="1"/>
          </p:cNvSpPr>
          <p:nvPr>
            <p:ph type="sldNum" sz="quarter" idx="11"/>
          </p:nvPr>
        </p:nvSpPr>
        <p:spPr/>
        <p:txBody>
          <a:bodyPr/>
          <a:lstStyle/>
          <a:p>
            <a:r>
              <a:rPr lang="en-US"/>
              <a:t>p.</a:t>
            </a:r>
            <a:fld id="{CB2120E0-8FF9-480B-9492-11076B6A8DC2}" type="slidenum">
              <a:rPr lang="en-US" smtClean="0"/>
              <a:pPr/>
              <a:t>12</a:t>
            </a:fld>
            <a:endParaRPr lang="en-US"/>
          </a:p>
        </p:txBody>
      </p:sp>
      <p:pic>
        <p:nvPicPr>
          <p:cNvPr id="9" name="Video_style_Transfer">
            <a:hlinkClick r:id="" action="ppaction://media"/>
            <a:extLst>
              <a:ext uri="{FF2B5EF4-FFF2-40B4-BE49-F238E27FC236}">
                <a16:creationId xmlns:a16="http://schemas.microsoft.com/office/drawing/2014/main" id="{6050E4C4-DEF3-0EFF-360F-03E66240DF2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0" y="1009523"/>
            <a:ext cx="7408766" cy="3496011"/>
          </a:xfrm>
          <a:prstGeom prst="rect">
            <a:avLst/>
          </a:prstGeom>
        </p:spPr>
      </p:pic>
      <p:sp>
        <p:nvSpPr>
          <p:cNvPr id="10" name="TextBox 9">
            <a:extLst>
              <a:ext uri="{FF2B5EF4-FFF2-40B4-BE49-F238E27FC236}">
                <a16:creationId xmlns:a16="http://schemas.microsoft.com/office/drawing/2014/main" id="{F7FF79A1-3BB0-518F-40C5-74404D8BEC97}"/>
              </a:ext>
            </a:extLst>
          </p:cNvPr>
          <p:cNvSpPr txBox="1"/>
          <p:nvPr/>
        </p:nvSpPr>
        <p:spPr>
          <a:xfrm>
            <a:off x="3238500" y="4505534"/>
            <a:ext cx="2667000" cy="246221"/>
          </a:xfrm>
          <a:prstGeom prst="rect">
            <a:avLst/>
          </a:prstGeom>
          <a:noFill/>
        </p:spPr>
        <p:txBody>
          <a:bodyPr wrap="square" rtlCol="0">
            <a:spAutoFit/>
          </a:bodyPr>
          <a:lstStyle/>
          <a:p>
            <a:pPr algn="ctr"/>
            <a:r>
              <a:rPr lang="en-US" sz="1000">
                <a:solidFill>
                  <a:schemeClr val="bg2"/>
                </a:solidFill>
                <a:latin typeface="Arial Nova" panose="020B0504020202020204" pitchFamily="34" charset="0"/>
              </a:rPr>
              <a:t>Video style transfer by [Rude et al. 2016]</a:t>
            </a:r>
          </a:p>
        </p:txBody>
      </p:sp>
    </p:spTree>
    <p:extLst>
      <p:ext uri="{BB962C8B-B14F-4D97-AF65-F5344CB8AC3E}">
        <p14:creationId xmlns:p14="http://schemas.microsoft.com/office/powerpoint/2010/main" val="58389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repeatCount="indefinite" fill="hold" display="0">
                  <p:stCondLst>
                    <p:cond delay="indefinite"/>
                  </p:stCondLst>
                  <p:endCondLst>
                    <p:cond evt="onNext" delay="0">
                      <p:tgtEl>
                        <p:sldTgt/>
                      </p:tgtEl>
                    </p:cond>
                  </p:end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2D03A2-4C45-1D6E-6203-BA0074AF7B48}"/>
              </a:ext>
            </a:extLst>
          </p:cNvPr>
          <p:cNvSpPr>
            <a:spLocks noGrp="1"/>
          </p:cNvSpPr>
          <p:nvPr>
            <p:ph sz="quarter" idx="1"/>
          </p:nvPr>
        </p:nvSpPr>
        <p:spPr>
          <a:xfrm>
            <a:off x="5219526" y="1463644"/>
            <a:ext cx="3695874" cy="2403506"/>
          </a:xfrm>
        </p:spPr>
        <p:txBody>
          <a:bodyPr/>
          <a:lstStyle/>
          <a:p>
            <a:pPr marL="117475" indent="0">
              <a:buNone/>
            </a:pPr>
            <a:r>
              <a:rPr lang="en-US">
                <a:solidFill>
                  <a:srgbClr val="C00000"/>
                </a:solidFill>
              </a:rPr>
              <a:t>Challenges:</a:t>
            </a:r>
          </a:p>
          <a:p>
            <a:pPr>
              <a:buFont typeface="Wingdings" panose="05000000000000000000" pitchFamily="2" charset="2"/>
              <a:buChar char="v"/>
            </a:pPr>
            <a:r>
              <a:rPr lang="en-US"/>
              <a:t>Preservation of map attributes.</a:t>
            </a:r>
          </a:p>
          <a:p>
            <a:pPr>
              <a:buFont typeface="Wingdings" panose="05000000000000000000" pitchFamily="2" charset="2"/>
              <a:buChar char="v"/>
            </a:pPr>
            <a:r>
              <a:rPr lang="en-US"/>
              <a:t>Transfer the style of pencil drawing.</a:t>
            </a:r>
          </a:p>
          <a:p>
            <a:pPr>
              <a:buFont typeface="Wingdings" panose="05000000000000000000" pitchFamily="2" charset="2"/>
              <a:buChar char="v"/>
            </a:pPr>
            <a:r>
              <a:rPr lang="en-US"/>
              <a:t>Avoid inconsistency.</a:t>
            </a:r>
          </a:p>
        </p:txBody>
      </p:sp>
      <p:sp>
        <p:nvSpPr>
          <p:cNvPr id="3" name="Title 2">
            <a:extLst>
              <a:ext uri="{FF2B5EF4-FFF2-40B4-BE49-F238E27FC236}">
                <a16:creationId xmlns:a16="http://schemas.microsoft.com/office/drawing/2014/main" id="{49AD06F6-102B-5D0C-34C6-41947A262B35}"/>
              </a:ext>
            </a:extLst>
          </p:cNvPr>
          <p:cNvSpPr>
            <a:spLocks noGrp="1"/>
          </p:cNvSpPr>
          <p:nvPr>
            <p:ph type="title"/>
          </p:nvPr>
        </p:nvSpPr>
        <p:spPr/>
        <p:txBody>
          <a:bodyPr/>
          <a:lstStyle/>
          <a:p>
            <a:r>
              <a:rPr lang="en-US"/>
              <a:t>Map art style transfer video - </a:t>
            </a:r>
            <a:r>
              <a:rPr lang="en-US" sz="1800">
                <a:solidFill>
                  <a:schemeClr val="accent4"/>
                </a:solidFill>
              </a:rPr>
              <a:t>Problem</a:t>
            </a:r>
          </a:p>
        </p:txBody>
      </p:sp>
      <p:sp>
        <p:nvSpPr>
          <p:cNvPr id="4" name="Slide Number Placeholder 3">
            <a:extLst>
              <a:ext uri="{FF2B5EF4-FFF2-40B4-BE49-F238E27FC236}">
                <a16:creationId xmlns:a16="http://schemas.microsoft.com/office/drawing/2014/main" id="{EB945BA4-D9AD-C862-008A-9A0935210223}"/>
              </a:ext>
            </a:extLst>
          </p:cNvPr>
          <p:cNvSpPr>
            <a:spLocks noGrp="1"/>
          </p:cNvSpPr>
          <p:nvPr>
            <p:ph type="sldNum" sz="quarter" idx="11"/>
          </p:nvPr>
        </p:nvSpPr>
        <p:spPr/>
        <p:txBody>
          <a:bodyPr/>
          <a:lstStyle/>
          <a:p>
            <a:r>
              <a:rPr lang="en-US"/>
              <a:t>p.</a:t>
            </a:r>
            <a:fld id="{CB2120E0-8FF9-480B-9492-11076B6A8DC2}" type="slidenum">
              <a:rPr lang="en-US" smtClean="0"/>
              <a:pPr/>
              <a:t>13</a:t>
            </a:fld>
            <a:endParaRPr lang="en-US"/>
          </a:p>
        </p:txBody>
      </p:sp>
      <p:pic>
        <p:nvPicPr>
          <p:cNvPr id="5" name="Picture 14" descr="Cartography Art Ed faiburn">
            <a:extLst>
              <a:ext uri="{FF2B5EF4-FFF2-40B4-BE49-F238E27FC236}">
                <a16:creationId xmlns:a16="http://schemas.microsoft.com/office/drawing/2014/main" id="{11A0DFD8-AE09-C02D-2DE9-7F68D3CE20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047" y="1006444"/>
            <a:ext cx="4548753" cy="34115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B51EA69-8E93-F8BC-47AB-45D7A8291239}"/>
              </a:ext>
            </a:extLst>
          </p:cNvPr>
          <p:cNvSpPr txBox="1"/>
          <p:nvPr/>
        </p:nvSpPr>
        <p:spPr>
          <a:xfrm>
            <a:off x="1905000" y="4418009"/>
            <a:ext cx="1744206" cy="276999"/>
          </a:xfrm>
          <a:prstGeom prst="rect">
            <a:avLst/>
          </a:prstGeom>
          <a:noFill/>
        </p:spPr>
        <p:txBody>
          <a:bodyPr wrap="square" rtlCol="0">
            <a:spAutoFit/>
          </a:bodyPr>
          <a:lstStyle/>
          <a:p>
            <a:pPr algn="ctr"/>
            <a:r>
              <a:rPr lang="en-US" sz="1200">
                <a:solidFill>
                  <a:schemeClr val="bg2"/>
                </a:solidFill>
                <a:latin typeface="Arial Nova" panose="020B0504020202020204" pitchFamily="34" charset="0"/>
              </a:rPr>
              <a:t>Map art style sample</a:t>
            </a:r>
          </a:p>
        </p:txBody>
      </p:sp>
      <p:cxnSp>
        <p:nvCxnSpPr>
          <p:cNvPr id="8" name="Straight Connector 7">
            <a:extLst>
              <a:ext uri="{FF2B5EF4-FFF2-40B4-BE49-F238E27FC236}">
                <a16:creationId xmlns:a16="http://schemas.microsoft.com/office/drawing/2014/main" id="{C03321F2-0B53-14D8-2EB9-E4BC26D1646D}"/>
              </a:ext>
            </a:extLst>
          </p:cNvPr>
          <p:cNvCxnSpPr>
            <a:cxnSpLocks/>
          </p:cNvCxnSpPr>
          <p:nvPr/>
        </p:nvCxnSpPr>
        <p:spPr>
          <a:xfrm>
            <a:off x="5410200" y="1885950"/>
            <a:ext cx="15240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5807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866A2C-E88A-375D-9264-9351BECDFBB8}"/>
              </a:ext>
            </a:extLst>
          </p:cNvPr>
          <p:cNvSpPr>
            <a:spLocks noGrp="1"/>
          </p:cNvSpPr>
          <p:nvPr>
            <p:ph type="title"/>
          </p:nvPr>
        </p:nvSpPr>
        <p:spPr/>
        <p:txBody>
          <a:bodyPr/>
          <a:lstStyle/>
          <a:p>
            <a:r>
              <a:rPr lang="en-US"/>
              <a:t>Map art style transfer video - </a:t>
            </a:r>
            <a:r>
              <a:rPr lang="en-US" sz="1800">
                <a:solidFill>
                  <a:schemeClr val="accent4"/>
                </a:solidFill>
              </a:rPr>
              <a:t>Problem</a:t>
            </a:r>
          </a:p>
        </p:txBody>
      </p:sp>
      <p:sp>
        <p:nvSpPr>
          <p:cNvPr id="4" name="Slide Number Placeholder 3">
            <a:extLst>
              <a:ext uri="{FF2B5EF4-FFF2-40B4-BE49-F238E27FC236}">
                <a16:creationId xmlns:a16="http://schemas.microsoft.com/office/drawing/2014/main" id="{938C88CE-AE72-2378-E4FE-7B538F807F60}"/>
              </a:ext>
            </a:extLst>
          </p:cNvPr>
          <p:cNvSpPr>
            <a:spLocks noGrp="1"/>
          </p:cNvSpPr>
          <p:nvPr>
            <p:ph type="sldNum" sz="quarter" idx="11"/>
          </p:nvPr>
        </p:nvSpPr>
        <p:spPr/>
        <p:txBody>
          <a:bodyPr/>
          <a:lstStyle/>
          <a:p>
            <a:r>
              <a:rPr lang="en-US"/>
              <a:t>p.</a:t>
            </a:r>
            <a:fld id="{CB2120E0-8FF9-480B-9492-11076B6A8DC2}" type="slidenum">
              <a:rPr lang="en-US" smtClean="0"/>
              <a:pPr/>
              <a:t>14</a:t>
            </a:fld>
            <a:endParaRPr lang="en-US"/>
          </a:p>
        </p:txBody>
      </p:sp>
      <p:pic>
        <p:nvPicPr>
          <p:cNvPr id="5" name="圖片 8" descr="一張含有 文字, 坐 的圖片&#10;&#10;自動產生的描述">
            <a:extLst>
              <a:ext uri="{FF2B5EF4-FFF2-40B4-BE49-F238E27FC236}">
                <a16:creationId xmlns:a16="http://schemas.microsoft.com/office/drawing/2014/main" id="{9025AC8C-DD9A-87DF-6C10-2A0DE74B26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926419"/>
            <a:ext cx="2007666" cy="1903566"/>
          </a:xfrm>
          <a:prstGeom prst="rect">
            <a:avLst/>
          </a:prstGeom>
        </p:spPr>
      </p:pic>
      <p:pic>
        <p:nvPicPr>
          <p:cNvPr id="6" name="內容版面配置區 12" descr="一張含有 文字, 地圖 的圖片&#10;&#10;自動產生的描述">
            <a:extLst>
              <a:ext uri="{FF2B5EF4-FFF2-40B4-BE49-F238E27FC236}">
                <a16:creationId xmlns:a16="http://schemas.microsoft.com/office/drawing/2014/main" id="{F62548C9-CFFA-8879-8F0E-60E09B8A77B9}"/>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751150" y="931931"/>
            <a:ext cx="2007666" cy="1903565"/>
          </a:xfrm>
        </p:spPr>
      </p:pic>
      <p:pic>
        <p:nvPicPr>
          <p:cNvPr id="7" name="圖片 14" descr="一張含有 文字, 建築物, 地圖, 坐 的圖片&#10;&#10;自動產生的描述">
            <a:extLst>
              <a:ext uri="{FF2B5EF4-FFF2-40B4-BE49-F238E27FC236}">
                <a16:creationId xmlns:a16="http://schemas.microsoft.com/office/drawing/2014/main" id="{21E7F575-8C83-D585-F91E-335C131910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6350" y="931008"/>
            <a:ext cx="1987992" cy="1898978"/>
          </a:xfrm>
          <a:prstGeom prst="rect">
            <a:avLst/>
          </a:prstGeom>
        </p:spPr>
      </p:pic>
      <p:pic>
        <p:nvPicPr>
          <p:cNvPr id="8" name="video">
            <a:hlinkClick r:id="" action="ppaction://media"/>
            <a:extLst>
              <a:ext uri="{FF2B5EF4-FFF2-40B4-BE49-F238E27FC236}">
                <a16:creationId xmlns:a16="http://schemas.microsoft.com/office/drawing/2014/main" id="{C0964AB3-90C5-359D-0899-B290CDC0821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81876" y="926420"/>
            <a:ext cx="2007666" cy="1903565"/>
          </a:xfrm>
          <a:prstGeom prst="rect">
            <a:avLst/>
          </a:prstGeom>
        </p:spPr>
      </p:pic>
      <p:sp>
        <p:nvSpPr>
          <p:cNvPr id="9" name="文字方塊 22">
            <a:extLst>
              <a:ext uri="{FF2B5EF4-FFF2-40B4-BE49-F238E27FC236}">
                <a16:creationId xmlns:a16="http://schemas.microsoft.com/office/drawing/2014/main" id="{1477B805-2C21-DACE-FE9D-F499562D261B}"/>
              </a:ext>
            </a:extLst>
          </p:cNvPr>
          <p:cNvSpPr txBox="1"/>
          <p:nvPr/>
        </p:nvSpPr>
        <p:spPr>
          <a:xfrm>
            <a:off x="3087356" y="2834167"/>
            <a:ext cx="1265979" cy="246221"/>
          </a:xfrm>
          <a:prstGeom prst="rect">
            <a:avLst/>
          </a:prstGeom>
          <a:noFill/>
        </p:spPr>
        <p:txBody>
          <a:bodyPr wrap="square" rtlCol="0">
            <a:spAutoFit/>
          </a:bodyPr>
          <a:lstStyle/>
          <a:p>
            <a:pPr algn="ctr"/>
            <a:r>
              <a:rPr lang="en-US" sz="1000">
                <a:solidFill>
                  <a:schemeClr val="bg2"/>
                </a:solidFill>
                <a:latin typeface="Arial Nova" panose="020B0504020202020204" pitchFamily="34" charset="0"/>
              </a:rPr>
              <a:t>[Li et al. 2019]</a:t>
            </a:r>
          </a:p>
        </p:txBody>
      </p:sp>
      <p:sp>
        <p:nvSpPr>
          <p:cNvPr id="10" name="TextBox 9">
            <a:extLst>
              <a:ext uri="{FF2B5EF4-FFF2-40B4-BE49-F238E27FC236}">
                <a16:creationId xmlns:a16="http://schemas.microsoft.com/office/drawing/2014/main" id="{8843CDC5-94DB-9C40-474F-A999B03CC731}"/>
              </a:ext>
            </a:extLst>
          </p:cNvPr>
          <p:cNvSpPr txBox="1"/>
          <p:nvPr/>
        </p:nvSpPr>
        <p:spPr>
          <a:xfrm>
            <a:off x="839289" y="2826744"/>
            <a:ext cx="1744206" cy="246221"/>
          </a:xfrm>
          <a:prstGeom prst="rect">
            <a:avLst/>
          </a:prstGeom>
          <a:noFill/>
        </p:spPr>
        <p:txBody>
          <a:bodyPr wrap="square" rtlCol="0">
            <a:spAutoFit/>
          </a:bodyPr>
          <a:lstStyle/>
          <a:p>
            <a:pPr algn="ctr"/>
            <a:r>
              <a:rPr lang="en-US" sz="1000">
                <a:solidFill>
                  <a:schemeClr val="bg2"/>
                </a:solidFill>
                <a:latin typeface="Arial Nova" panose="020B0504020202020204" pitchFamily="34" charset="0"/>
              </a:rPr>
              <a:t>[Johnson et al. 2016]</a:t>
            </a:r>
          </a:p>
        </p:txBody>
      </p:sp>
      <p:sp>
        <p:nvSpPr>
          <p:cNvPr id="11" name="文字方塊 22">
            <a:extLst>
              <a:ext uri="{FF2B5EF4-FFF2-40B4-BE49-F238E27FC236}">
                <a16:creationId xmlns:a16="http://schemas.microsoft.com/office/drawing/2014/main" id="{D065F23C-0145-4AEF-FD0C-7C4A27E3EE25}"/>
              </a:ext>
            </a:extLst>
          </p:cNvPr>
          <p:cNvSpPr txBox="1"/>
          <p:nvPr/>
        </p:nvSpPr>
        <p:spPr>
          <a:xfrm>
            <a:off x="5136694" y="2849056"/>
            <a:ext cx="1265979" cy="246221"/>
          </a:xfrm>
          <a:prstGeom prst="rect">
            <a:avLst/>
          </a:prstGeom>
          <a:noFill/>
        </p:spPr>
        <p:txBody>
          <a:bodyPr wrap="square" rtlCol="0">
            <a:spAutoFit/>
          </a:bodyPr>
          <a:lstStyle/>
          <a:p>
            <a:pPr algn="ctr"/>
            <a:r>
              <a:rPr lang="en-US" sz="1000">
                <a:solidFill>
                  <a:schemeClr val="bg2"/>
                </a:solidFill>
                <a:latin typeface="Arial Nova" panose="020B0504020202020204" pitchFamily="34" charset="0"/>
              </a:rPr>
              <a:t>[Zhang et al. 2019]</a:t>
            </a:r>
          </a:p>
        </p:txBody>
      </p:sp>
      <p:sp>
        <p:nvSpPr>
          <p:cNvPr id="12" name="文字方塊 22">
            <a:extLst>
              <a:ext uri="{FF2B5EF4-FFF2-40B4-BE49-F238E27FC236}">
                <a16:creationId xmlns:a16="http://schemas.microsoft.com/office/drawing/2014/main" id="{B7CE8E01-CC7E-59D8-1C63-50689113B1B6}"/>
              </a:ext>
            </a:extLst>
          </p:cNvPr>
          <p:cNvSpPr txBox="1"/>
          <p:nvPr/>
        </p:nvSpPr>
        <p:spPr>
          <a:xfrm>
            <a:off x="7078771" y="2834167"/>
            <a:ext cx="1265979" cy="246221"/>
          </a:xfrm>
          <a:prstGeom prst="rect">
            <a:avLst/>
          </a:prstGeom>
          <a:noFill/>
        </p:spPr>
        <p:txBody>
          <a:bodyPr wrap="square" rtlCol="0">
            <a:spAutoFit/>
          </a:bodyPr>
          <a:lstStyle/>
          <a:p>
            <a:pPr algn="ctr"/>
            <a:r>
              <a:rPr lang="en-US" sz="1000">
                <a:solidFill>
                  <a:schemeClr val="bg2"/>
                </a:solidFill>
                <a:latin typeface="Arial Nova" panose="020B0504020202020204" pitchFamily="34" charset="0"/>
              </a:rPr>
              <a:t>[Shih et al. 2021]</a:t>
            </a:r>
          </a:p>
        </p:txBody>
      </p:sp>
      <p:sp>
        <p:nvSpPr>
          <p:cNvPr id="15" name="TextBox 14">
            <a:extLst>
              <a:ext uri="{FF2B5EF4-FFF2-40B4-BE49-F238E27FC236}">
                <a16:creationId xmlns:a16="http://schemas.microsoft.com/office/drawing/2014/main" id="{B3C46059-9716-CB87-5EFE-9108A3CAEF38}"/>
              </a:ext>
            </a:extLst>
          </p:cNvPr>
          <p:cNvSpPr txBox="1"/>
          <p:nvPr/>
        </p:nvSpPr>
        <p:spPr>
          <a:xfrm>
            <a:off x="1524000" y="3381828"/>
            <a:ext cx="5053185" cy="307777"/>
          </a:xfrm>
          <a:prstGeom prst="rect">
            <a:avLst/>
          </a:prstGeom>
          <a:noFill/>
        </p:spPr>
        <p:txBody>
          <a:bodyPr wrap="square" rtlCol="0">
            <a:spAutoFit/>
          </a:bodyPr>
          <a:lstStyle/>
          <a:p>
            <a:pPr marL="285750" indent="-285750">
              <a:buFont typeface="Wingdings" panose="05000000000000000000" pitchFamily="2" charset="2"/>
              <a:buChar char="v"/>
            </a:pPr>
            <a:r>
              <a:rPr lang="en-US" sz="1400">
                <a:solidFill>
                  <a:schemeClr val="accent1"/>
                </a:solidFill>
                <a:latin typeface="Arial Nova" panose="020B0504020202020204" pitchFamily="34" charset="0"/>
              </a:rPr>
              <a:t>Designed for orinary image/video style transfer.</a:t>
            </a:r>
          </a:p>
        </p:txBody>
      </p:sp>
      <p:sp>
        <p:nvSpPr>
          <p:cNvPr id="16" name="TextBox 15">
            <a:extLst>
              <a:ext uri="{FF2B5EF4-FFF2-40B4-BE49-F238E27FC236}">
                <a16:creationId xmlns:a16="http://schemas.microsoft.com/office/drawing/2014/main" id="{E6E48849-0B85-B07F-75F3-E2B616D1C60D}"/>
              </a:ext>
            </a:extLst>
          </p:cNvPr>
          <p:cNvSpPr txBox="1"/>
          <p:nvPr/>
        </p:nvSpPr>
        <p:spPr>
          <a:xfrm>
            <a:off x="1524000" y="3711773"/>
            <a:ext cx="3953003" cy="307777"/>
          </a:xfrm>
          <a:prstGeom prst="rect">
            <a:avLst/>
          </a:prstGeom>
          <a:noFill/>
        </p:spPr>
        <p:txBody>
          <a:bodyPr wrap="square" rtlCol="0">
            <a:spAutoFit/>
          </a:bodyPr>
          <a:lstStyle/>
          <a:p>
            <a:pPr marL="285750" indent="-285750">
              <a:buFont typeface="Wingdings" panose="05000000000000000000" pitchFamily="2" charset="2"/>
              <a:buChar char="v"/>
            </a:pPr>
            <a:r>
              <a:rPr lang="en-US" sz="1400">
                <a:solidFill>
                  <a:schemeClr val="accent1"/>
                </a:solidFill>
                <a:latin typeface="Arial Nova" panose="020B0504020202020204" pitchFamily="34" charset="0"/>
              </a:rPr>
              <a:t>Lack of details/ semantics.</a:t>
            </a:r>
          </a:p>
        </p:txBody>
      </p:sp>
      <p:sp>
        <p:nvSpPr>
          <p:cNvPr id="17" name="TextBox 16">
            <a:extLst>
              <a:ext uri="{FF2B5EF4-FFF2-40B4-BE49-F238E27FC236}">
                <a16:creationId xmlns:a16="http://schemas.microsoft.com/office/drawing/2014/main" id="{70057F0B-1C26-6F3C-747A-AE042ECB7A46}"/>
              </a:ext>
            </a:extLst>
          </p:cNvPr>
          <p:cNvSpPr txBox="1"/>
          <p:nvPr/>
        </p:nvSpPr>
        <p:spPr>
          <a:xfrm>
            <a:off x="4114800" y="4000036"/>
            <a:ext cx="4571999" cy="307777"/>
          </a:xfrm>
          <a:prstGeom prst="rect">
            <a:avLst/>
          </a:prstGeom>
          <a:noFill/>
        </p:spPr>
        <p:txBody>
          <a:bodyPr wrap="square" rtlCol="0">
            <a:spAutoFit/>
          </a:bodyPr>
          <a:lstStyle/>
          <a:p>
            <a:pPr marL="285750" indent="-285750">
              <a:buFont typeface="Wingdings" panose="05000000000000000000" pitchFamily="2" charset="2"/>
              <a:buChar char="v"/>
            </a:pPr>
            <a:r>
              <a:rPr lang="en-US" sz="1400">
                <a:solidFill>
                  <a:schemeClr val="accent1"/>
                </a:solidFill>
                <a:latin typeface="Arial Nova" panose="020B0504020202020204" pitchFamily="34" charset="0"/>
              </a:rPr>
              <a:t>Lack of cohenrency of the content structure.</a:t>
            </a:r>
          </a:p>
        </p:txBody>
      </p:sp>
      <p:sp>
        <p:nvSpPr>
          <p:cNvPr id="21" name="TextBox 20">
            <a:extLst>
              <a:ext uri="{FF2B5EF4-FFF2-40B4-BE49-F238E27FC236}">
                <a16:creationId xmlns:a16="http://schemas.microsoft.com/office/drawing/2014/main" id="{C97CE7D0-A6B9-777C-34FC-3BC387F9FB16}"/>
              </a:ext>
            </a:extLst>
          </p:cNvPr>
          <p:cNvSpPr txBox="1"/>
          <p:nvPr/>
        </p:nvSpPr>
        <p:spPr>
          <a:xfrm>
            <a:off x="4126939" y="4321373"/>
            <a:ext cx="3953003" cy="307777"/>
          </a:xfrm>
          <a:prstGeom prst="rect">
            <a:avLst/>
          </a:prstGeom>
          <a:noFill/>
        </p:spPr>
        <p:txBody>
          <a:bodyPr wrap="square" rtlCol="0">
            <a:spAutoFit/>
          </a:bodyPr>
          <a:lstStyle/>
          <a:p>
            <a:pPr marL="285750" indent="-285750">
              <a:buFont typeface="Wingdings" panose="05000000000000000000" pitchFamily="2" charset="2"/>
              <a:buChar char="v"/>
            </a:pPr>
            <a:r>
              <a:rPr lang="en-US" sz="1400">
                <a:solidFill>
                  <a:schemeClr val="accent1"/>
                </a:solidFill>
                <a:latin typeface="Arial Nova" panose="020B0504020202020204" pitchFamily="34" charset="0"/>
              </a:rPr>
              <a:t>Not tailored to map content.</a:t>
            </a:r>
          </a:p>
        </p:txBody>
      </p:sp>
    </p:spTree>
    <p:extLst>
      <p:ext uri="{BB962C8B-B14F-4D97-AF65-F5344CB8AC3E}">
        <p14:creationId xmlns:p14="http://schemas.microsoft.com/office/powerpoint/2010/main" val="267223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remove" display="0">
                  <p:stCondLst>
                    <p:cond delay="indefinite"/>
                  </p:stCondLst>
                </p:cTn>
                <p:tgtEl>
                  <p:spTgt spid="8"/>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8A1EF0-A937-16DB-FA46-C5D5FFDE31F0}"/>
              </a:ext>
            </a:extLst>
          </p:cNvPr>
          <p:cNvSpPr>
            <a:spLocks noGrp="1"/>
          </p:cNvSpPr>
          <p:nvPr>
            <p:ph type="title"/>
          </p:nvPr>
        </p:nvSpPr>
        <p:spPr>
          <a:xfrm>
            <a:off x="470170" y="438150"/>
            <a:ext cx="8203660" cy="398490"/>
          </a:xfrm>
        </p:spPr>
        <p:txBody>
          <a:bodyPr/>
          <a:lstStyle/>
          <a:p>
            <a:r>
              <a:rPr lang="en-US"/>
              <a:t>Map art style transfer video - </a:t>
            </a:r>
            <a:r>
              <a:rPr lang="en-US" sz="1800">
                <a:solidFill>
                  <a:schemeClr val="accent4"/>
                </a:solidFill>
              </a:rPr>
              <a:t>Methodology</a:t>
            </a:r>
          </a:p>
        </p:txBody>
      </p:sp>
      <p:sp>
        <p:nvSpPr>
          <p:cNvPr id="4" name="Slide Number Placeholder 3">
            <a:extLst>
              <a:ext uri="{FF2B5EF4-FFF2-40B4-BE49-F238E27FC236}">
                <a16:creationId xmlns:a16="http://schemas.microsoft.com/office/drawing/2014/main" id="{844C773F-AD34-9BB3-75E3-AB5DF4C7346F}"/>
              </a:ext>
            </a:extLst>
          </p:cNvPr>
          <p:cNvSpPr>
            <a:spLocks noGrp="1"/>
          </p:cNvSpPr>
          <p:nvPr>
            <p:ph type="sldNum" sz="quarter" idx="11"/>
          </p:nvPr>
        </p:nvSpPr>
        <p:spPr/>
        <p:txBody>
          <a:bodyPr/>
          <a:lstStyle/>
          <a:p>
            <a:r>
              <a:rPr lang="en-US"/>
              <a:t>p.</a:t>
            </a:r>
            <a:fld id="{CB2120E0-8FF9-480B-9492-11076B6A8DC2}" type="slidenum">
              <a:rPr lang="en-US" smtClean="0"/>
              <a:pPr/>
              <a:t>15</a:t>
            </a:fld>
            <a:endParaRPr lang="en-US"/>
          </a:p>
        </p:txBody>
      </p:sp>
      <p:pic>
        <p:nvPicPr>
          <p:cNvPr id="6" name="Picture 5" descr="A picture containing text, screenshot&#10;&#10;Description automatically generated">
            <a:extLst>
              <a:ext uri="{FF2B5EF4-FFF2-40B4-BE49-F238E27FC236}">
                <a16:creationId xmlns:a16="http://schemas.microsoft.com/office/drawing/2014/main" id="{D6D419DF-ADAD-F913-D243-0EB8A1B655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74" y="1067501"/>
            <a:ext cx="9043851" cy="3333049"/>
          </a:xfrm>
          <a:prstGeom prst="rect">
            <a:avLst/>
          </a:prstGeom>
        </p:spPr>
      </p:pic>
    </p:spTree>
    <p:extLst>
      <p:ext uri="{BB962C8B-B14F-4D97-AF65-F5344CB8AC3E}">
        <p14:creationId xmlns:p14="http://schemas.microsoft.com/office/powerpoint/2010/main" val="1456001240"/>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3EA505-E4C3-51BC-47CB-8B5DD99EAA95}"/>
              </a:ext>
            </a:extLst>
          </p:cNvPr>
          <p:cNvSpPr>
            <a:spLocks noGrp="1"/>
          </p:cNvSpPr>
          <p:nvPr>
            <p:ph type="title"/>
          </p:nvPr>
        </p:nvSpPr>
        <p:spPr/>
        <p:txBody>
          <a:bodyPr/>
          <a:lstStyle/>
          <a:p>
            <a:r>
              <a:rPr lang="en-US"/>
              <a:t>Map art style transfer video - </a:t>
            </a:r>
            <a:r>
              <a:rPr lang="en-US" sz="1800">
                <a:solidFill>
                  <a:schemeClr val="accent4"/>
                </a:solidFill>
              </a:rPr>
              <a:t>Methodology</a:t>
            </a:r>
          </a:p>
        </p:txBody>
      </p:sp>
      <p:sp>
        <p:nvSpPr>
          <p:cNvPr id="4" name="Slide Number Placeholder 3">
            <a:extLst>
              <a:ext uri="{FF2B5EF4-FFF2-40B4-BE49-F238E27FC236}">
                <a16:creationId xmlns:a16="http://schemas.microsoft.com/office/drawing/2014/main" id="{BB7C820C-0075-96E8-FA67-A1B730933CD0}"/>
              </a:ext>
            </a:extLst>
          </p:cNvPr>
          <p:cNvSpPr>
            <a:spLocks noGrp="1"/>
          </p:cNvSpPr>
          <p:nvPr>
            <p:ph type="sldNum" sz="quarter" idx="11"/>
          </p:nvPr>
        </p:nvSpPr>
        <p:spPr/>
        <p:txBody>
          <a:bodyPr/>
          <a:lstStyle/>
          <a:p>
            <a:r>
              <a:rPr lang="en-US"/>
              <a:t>p.</a:t>
            </a:r>
            <a:fld id="{CB2120E0-8FF9-480B-9492-11076B6A8DC2}" type="slidenum">
              <a:rPr lang="en-US" smtClean="0"/>
              <a:pPr/>
              <a:t>16</a:t>
            </a:fld>
            <a:endParaRPr lang="en-US"/>
          </a:p>
        </p:txBody>
      </p:sp>
      <p:pic>
        <p:nvPicPr>
          <p:cNvPr id="6" name="Picture 5">
            <a:extLst>
              <a:ext uri="{FF2B5EF4-FFF2-40B4-BE49-F238E27FC236}">
                <a16:creationId xmlns:a16="http://schemas.microsoft.com/office/drawing/2014/main" id="{5C68ED71-5F8C-CBC1-978C-C43E31787F07}"/>
              </a:ext>
            </a:extLst>
          </p:cNvPr>
          <p:cNvPicPr>
            <a:picLocks noChangeAspect="1"/>
          </p:cNvPicPr>
          <p:nvPr/>
        </p:nvPicPr>
        <p:blipFill rotWithShape="1">
          <a:blip r:embed="rId3"/>
          <a:srcRect t="1639" b="36232"/>
          <a:stretch/>
        </p:blipFill>
        <p:spPr>
          <a:xfrm>
            <a:off x="0" y="889363"/>
            <a:ext cx="9144000" cy="1981200"/>
          </a:xfrm>
          <a:prstGeom prst="rect">
            <a:avLst/>
          </a:prstGeom>
        </p:spPr>
      </p:pic>
      <p:pic>
        <p:nvPicPr>
          <p:cNvPr id="2" name="Picture 1">
            <a:extLst>
              <a:ext uri="{FF2B5EF4-FFF2-40B4-BE49-F238E27FC236}">
                <a16:creationId xmlns:a16="http://schemas.microsoft.com/office/drawing/2014/main" id="{5C4116BE-68C4-FC36-36F8-179C3082A996}"/>
              </a:ext>
            </a:extLst>
          </p:cNvPr>
          <p:cNvPicPr>
            <a:picLocks noChangeAspect="1"/>
          </p:cNvPicPr>
          <p:nvPr/>
        </p:nvPicPr>
        <p:blipFill rotWithShape="1">
          <a:blip r:embed="rId4"/>
          <a:srcRect t="6251" b="18750"/>
          <a:stretch/>
        </p:blipFill>
        <p:spPr>
          <a:xfrm>
            <a:off x="914400" y="2876550"/>
            <a:ext cx="7391400" cy="1828800"/>
          </a:xfrm>
          <a:prstGeom prst="rect">
            <a:avLst/>
          </a:prstGeom>
        </p:spPr>
      </p:pic>
      <p:pic>
        <p:nvPicPr>
          <p:cNvPr id="9" name="Picture 8" descr="Map&#10;&#10;Description automatically generated">
            <a:extLst>
              <a:ext uri="{FF2B5EF4-FFF2-40B4-BE49-F238E27FC236}">
                <a16:creationId xmlns:a16="http://schemas.microsoft.com/office/drawing/2014/main" id="{B1FF0FA1-D0E7-7C76-BAA8-EFF2809E728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870" y="2087608"/>
            <a:ext cx="543505" cy="495300"/>
          </a:xfrm>
          <a:prstGeom prst="rect">
            <a:avLst/>
          </a:prstGeom>
          <a:noFill/>
          <a:ln>
            <a:noFill/>
          </a:ln>
        </p:spPr>
      </p:pic>
      <p:pic>
        <p:nvPicPr>
          <p:cNvPr id="11" name="Picture 10">
            <a:extLst>
              <a:ext uri="{FF2B5EF4-FFF2-40B4-BE49-F238E27FC236}">
                <a16:creationId xmlns:a16="http://schemas.microsoft.com/office/drawing/2014/main" id="{127FCEF8-02C4-9B51-4F96-AEAE397917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1775" y="1392283"/>
            <a:ext cx="609600" cy="575038"/>
          </a:xfrm>
          <a:prstGeom prst="rect">
            <a:avLst/>
          </a:prstGeom>
        </p:spPr>
      </p:pic>
      <p:pic>
        <p:nvPicPr>
          <p:cNvPr id="10" name="Picture 9">
            <a:extLst>
              <a:ext uri="{FF2B5EF4-FFF2-40B4-BE49-F238E27FC236}">
                <a16:creationId xmlns:a16="http://schemas.microsoft.com/office/drawing/2014/main" id="{E3FB834B-5EA0-3F8D-899C-FC561F1A96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575" y="1436370"/>
            <a:ext cx="609600" cy="575038"/>
          </a:xfrm>
          <a:prstGeom prst="rect">
            <a:avLst/>
          </a:prstGeom>
        </p:spPr>
      </p:pic>
      <p:pic>
        <p:nvPicPr>
          <p:cNvPr id="12" name="Picture 11">
            <a:extLst>
              <a:ext uri="{FF2B5EF4-FFF2-40B4-BE49-F238E27FC236}">
                <a16:creationId xmlns:a16="http://schemas.microsoft.com/office/drawing/2014/main" id="{E4DB6681-F289-D684-C8A7-9B68336F3D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35" y="1504950"/>
            <a:ext cx="609600" cy="575038"/>
          </a:xfrm>
          <a:prstGeom prst="rect">
            <a:avLst/>
          </a:prstGeom>
        </p:spPr>
      </p:pic>
    </p:spTree>
    <p:extLst>
      <p:ext uri="{BB962C8B-B14F-4D97-AF65-F5344CB8AC3E}">
        <p14:creationId xmlns:p14="http://schemas.microsoft.com/office/powerpoint/2010/main" val="105968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8B000B-1062-AA49-F405-BF6C94C5C80A}"/>
              </a:ext>
            </a:extLst>
          </p:cNvPr>
          <p:cNvSpPr>
            <a:spLocks noGrp="1"/>
          </p:cNvSpPr>
          <p:nvPr>
            <p:ph type="title"/>
          </p:nvPr>
        </p:nvSpPr>
        <p:spPr/>
        <p:txBody>
          <a:bodyPr/>
          <a:lstStyle/>
          <a:p>
            <a:r>
              <a:rPr lang="en-US"/>
              <a:t>Ablated Results of MLT module</a:t>
            </a:r>
          </a:p>
        </p:txBody>
      </p:sp>
      <p:sp>
        <p:nvSpPr>
          <p:cNvPr id="4" name="Slide Number Placeholder 3">
            <a:extLst>
              <a:ext uri="{FF2B5EF4-FFF2-40B4-BE49-F238E27FC236}">
                <a16:creationId xmlns:a16="http://schemas.microsoft.com/office/drawing/2014/main" id="{7EAE1414-1E45-1E33-3FD8-A12640488B82}"/>
              </a:ext>
            </a:extLst>
          </p:cNvPr>
          <p:cNvSpPr>
            <a:spLocks noGrp="1"/>
          </p:cNvSpPr>
          <p:nvPr>
            <p:ph type="sldNum" sz="quarter" idx="11"/>
          </p:nvPr>
        </p:nvSpPr>
        <p:spPr/>
        <p:txBody>
          <a:bodyPr/>
          <a:lstStyle/>
          <a:p>
            <a:r>
              <a:rPr lang="en-US"/>
              <a:t>p.</a:t>
            </a:r>
            <a:fld id="{CB2120E0-8FF9-480B-9492-11076B6A8DC2}" type="slidenum">
              <a:rPr lang="en-US" smtClean="0"/>
              <a:pPr/>
              <a:t>17</a:t>
            </a:fld>
            <a:endParaRPr lang="en-US"/>
          </a:p>
        </p:txBody>
      </p:sp>
      <p:pic>
        <p:nvPicPr>
          <p:cNvPr id="7" name="Picture 6" descr="A picture containing text, screenshot, art&#10;&#10;Description automatically generated">
            <a:extLst>
              <a:ext uri="{FF2B5EF4-FFF2-40B4-BE49-F238E27FC236}">
                <a16:creationId xmlns:a16="http://schemas.microsoft.com/office/drawing/2014/main" id="{3489B8A3-CAF1-BE00-E6E5-2045E50136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3967"/>
          <a:stretch/>
        </p:blipFill>
        <p:spPr>
          <a:xfrm>
            <a:off x="1562374" y="1352550"/>
            <a:ext cx="6172200" cy="2023242"/>
          </a:xfrm>
          <a:prstGeom prst="rect">
            <a:avLst/>
          </a:prstGeom>
        </p:spPr>
      </p:pic>
      <p:sp>
        <p:nvSpPr>
          <p:cNvPr id="8" name="Rounded Rectangle 10">
            <a:extLst>
              <a:ext uri="{FF2B5EF4-FFF2-40B4-BE49-F238E27FC236}">
                <a16:creationId xmlns:a16="http://schemas.microsoft.com/office/drawing/2014/main" id="{763546C3-CEA8-A50D-BC87-5562522A2EF0}"/>
              </a:ext>
            </a:extLst>
          </p:cNvPr>
          <p:cNvSpPr/>
          <p:nvPr/>
        </p:nvSpPr>
        <p:spPr>
          <a:xfrm>
            <a:off x="3010174" y="3483610"/>
            <a:ext cx="1744854" cy="2400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2"/>
                </a:solidFill>
                <a:latin typeface="Arial Nova" panose="020B0504020202020204" pitchFamily="34" charset="0"/>
              </a:rPr>
              <a:t>With convolution </a:t>
            </a:r>
          </a:p>
          <a:p>
            <a:pPr algn="ctr"/>
            <a:r>
              <a:rPr lang="en-US" sz="1200">
                <a:solidFill>
                  <a:schemeClr val="bg2"/>
                </a:solidFill>
                <a:latin typeface="Arial Nova" panose="020B0504020202020204" pitchFamily="34" charset="0"/>
              </a:rPr>
              <a:t>layers</a:t>
            </a:r>
          </a:p>
        </p:txBody>
      </p:sp>
      <p:sp>
        <p:nvSpPr>
          <p:cNvPr id="10" name="Rounded Rectangle 10">
            <a:extLst>
              <a:ext uri="{FF2B5EF4-FFF2-40B4-BE49-F238E27FC236}">
                <a16:creationId xmlns:a16="http://schemas.microsoft.com/office/drawing/2014/main" id="{03527505-20D8-97AF-579C-10C1B0D9D11C}"/>
              </a:ext>
            </a:extLst>
          </p:cNvPr>
          <p:cNvSpPr/>
          <p:nvPr/>
        </p:nvSpPr>
        <p:spPr>
          <a:xfrm>
            <a:off x="6029465" y="3375792"/>
            <a:ext cx="1857509" cy="2400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2"/>
                </a:solidFill>
                <a:latin typeface="Arial Nova" panose="020B0504020202020204" pitchFamily="34" charset="0"/>
              </a:rPr>
              <a:t>With MLT module</a:t>
            </a:r>
          </a:p>
        </p:txBody>
      </p:sp>
      <p:sp>
        <p:nvSpPr>
          <p:cNvPr id="11" name="Rounded Rectangle 10">
            <a:extLst>
              <a:ext uri="{FF2B5EF4-FFF2-40B4-BE49-F238E27FC236}">
                <a16:creationId xmlns:a16="http://schemas.microsoft.com/office/drawing/2014/main" id="{C869351F-CB2D-4A4F-2A20-7C9891FD0A86}"/>
              </a:ext>
            </a:extLst>
          </p:cNvPr>
          <p:cNvSpPr/>
          <p:nvPr/>
        </p:nvSpPr>
        <p:spPr>
          <a:xfrm>
            <a:off x="4501592" y="3466616"/>
            <a:ext cx="1857509" cy="2400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2"/>
                </a:solidFill>
                <a:latin typeface="Arial Nova" panose="020B0504020202020204" pitchFamily="34" charset="0"/>
              </a:rPr>
              <a:t>With plain </a:t>
            </a:r>
          </a:p>
          <a:p>
            <a:pPr algn="ctr"/>
            <a:r>
              <a:rPr lang="en-US" sz="1200">
                <a:solidFill>
                  <a:schemeClr val="bg2"/>
                </a:solidFill>
                <a:latin typeface="Arial Nova" panose="020B0504020202020204" pitchFamily="34" charset="0"/>
              </a:rPr>
              <a:t>residual block</a:t>
            </a:r>
          </a:p>
        </p:txBody>
      </p:sp>
    </p:spTree>
    <p:extLst>
      <p:ext uri="{BB962C8B-B14F-4D97-AF65-F5344CB8AC3E}">
        <p14:creationId xmlns:p14="http://schemas.microsoft.com/office/powerpoint/2010/main" val="1836300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C7ADF7-2FE8-00ED-207D-056E259AFD2B}"/>
              </a:ext>
            </a:extLst>
          </p:cNvPr>
          <p:cNvSpPr>
            <a:spLocks noGrp="1"/>
          </p:cNvSpPr>
          <p:nvPr>
            <p:ph type="title"/>
          </p:nvPr>
        </p:nvSpPr>
        <p:spPr/>
        <p:txBody>
          <a:bodyPr/>
          <a:lstStyle/>
          <a:p>
            <a:r>
              <a:rPr lang="en-US"/>
              <a:t>Loss function</a:t>
            </a:r>
          </a:p>
        </p:txBody>
      </p:sp>
      <p:sp>
        <p:nvSpPr>
          <p:cNvPr id="4" name="Slide Number Placeholder 3">
            <a:extLst>
              <a:ext uri="{FF2B5EF4-FFF2-40B4-BE49-F238E27FC236}">
                <a16:creationId xmlns:a16="http://schemas.microsoft.com/office/drawing/2014/main" id="{31998EDB-6260-EFFB-2F9E-0C4D617B65E9}"/>
              </a:ext>
            </a:extLst>
          </p:cNvPr>
          <p:cNvSpPr>
            <a:spLocks noGrp="1"/>
          </p:cNvSpPr>
          <p:nvPr>
            <p:ph type="sldNum" sz="quarter" idx="11"/>
          </p:nvPr>
        </p:nvSpPr>
        <p:spPr/>
        <p:txBody>
          <a:bodyPr/>
          <a:lstStyle/>
          <a:p>
            <a:r>
              <a:rPr lang="en-US"/>
              <a:t>p.</a:t>
            </a:r>
            <a:fld id="{CB2120E0-8FF9-480B-9492-11076B6A8DC2}" type="slidenum">
              <a:rPr lang="en-US" smtClean="0"/>
              <a:pPr/>
              <a:t>18</a:t>
            </a:fld>
            <a:endParaRPr lang="en-US"/>
          </a:p>
        </p:txBody>
      </p:sp>
      <p:pic>
        <p:nvPicPr>
          <p:cNvPr id="6" name="Picture 5">
            <a:extLst>
              <a:ext uri="{FF2B5EF4-FFF2-40B4-BE49-F238E27FC236}">
                <a16:creationId xmlns:a16="http://schemas.microsoft.com/office/drawing/2014/main" id="{24E1CF25-330C-0C45-5876-73281494E9F1}"/>
              </a:ext>
            </a:extLst>
          </p:cNvPr>
          <p:cNvPicPr>
            <a:picLocks noChangeAspect="1"/>
          </p:cNvPicPr>
          <p:nvPr/>
        </p:nvPicPr>
        <p:blipFill>
          <a:blip r:embed="rId3"/>
          <a:stretch>
            <a:fillRect/>
          </a:stretch>
        </p:blipFill>
        <p:spPr>
          <a:xfrm>
            <a:off x="914400" y="1428750"/>
            <a:ext cx="7256546" cy="755476"/>
          </a:xfrm>
          <a:prstGeom prst="rect">
            <a:avLst/>
          </a:prstGeom>
        </p:spPr>
      </p:pic>
      <p:sp>
        <p:nvSpPr>
          <p:cNvPr id="2" name="TextBox 1">
            <a:extLst>
              <a:ext uri="{FF2B5EF4-FFF2-40B4-BE49-F238E27FC236}">
                <a16:creationId xmlns:a16="http://schemas.microsoft.com/office/drawing/2014/main" id="{2A52847C-ED29-5DFE-2A63-65E9777B8796}"/>
              </a:ext>
            </a:extLst>
          </p:cNvPr>
          <p:cNvSpPr txBox="1"/>
          <p:nvPr/>
        </p:nvSpPr>
        <p:spPr>
          <a:xfrm>
            <a:off x="1375699" y="2417861"/>
            <a:ext cx="1994647" cy="307777"/>
          </a:xfrm>
          <a:prstGeom prst="rect">
            <a:avLst/>
          </a:prstGeom>
          <a:noFill/>
          <a:ln w="12700">
            <a:solidFill>
              <a:schemeClr val="accent1"/>
            </a:solidFill>
          </a:ln>
        </p:spPr>
        <p:txBody>
          <a:bodyPr wrap="square" rtlCol="0">
            <a:spAutoFit/>
          </a:bodyPr>
          <a:lstStyle/>
          <a:p>
            <a:pPr algn="ctr"/>
            <a:r>
              <a:rPr lang="en-US" sz="1400">
                <a:solidFill>
                  <a:schemeClr val="accent1"/>
                </a:solidFill>
                <a:latin typeface="Arial Nova" panose="020B0504020202020204" pitchFamily="34" charset="0"/>
              </a:rPr>
              <a:t>Structural preservation</a:t>
            </a:r>
          </a:p>
        </p:txBody>
      </p:sp>
      <p:cxnSp>
        <p:nvCxnSpPr>
          <p:cNvPr id="7" name="Straight Arrow Connector 6">
            <a:extLst>
              <a:ext uri="{FF2B5EF4-FFF2-40B4-BE49-F238E27FC236}">
                <a16:creationId xmlns:a16="http://schemas.microsoft.com/office/drawing/2014/main" id="{67F00F38-52AC-83C3-C6AC-E97B8E4C8104}"/>
              </a:ext>
            </a:extLst>
          </p:cNvPr>
          <p:cNvCxnSpPr>
            <a:cxnSpLocks/>
          </p:cNvCxnSpPr>
          <p:nvPr/>
        </p:nvCxnSpPr>
        <p:spPr>
          <a:xfrm>
            <a:off x="2303546" y="1914548"/>
            <a:ext cx="0" cy="49232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96D6113-0C59-EA8D-0D3E-8D80FE2C2DFC}"/>
              </a:ext>
            </a:extLst>
          </p:cNvPr>
          <p:cNvSpPr txBox="1"/>
          <p:nvPr/>
        </p:nvSpPr>
        <p:spPr>
          <a:xfrm>
            <a:off x="3141749" y="2867049"/>
            <a:ext cx="1600196" cy="307777"/>
          </a:xfrm>
          <a:prstGeom prst="rect">
            <a:avLst/>
          </a:prstGeom>
          <a:noFill/>
          <a:ln w="12700">
            <a:solidFill>
              <a:schemeClr val="accent2">
                <a:lumMod val="75000"/>
              </a:schemeClr>
            </a:solidFill>
          </a:ln>
        </p:spPr>
        <p:txBody>
          <a:bodyPr wrap="square" rtlCol="0">
            <a:spAutoFit/>
          </a:bodyPr>
          <a:lstStyle/>
          <a:p>
            <a:pPr algn="ctr"/>
            <a:r>
              <a:rPr lang="en-US" sz="1400">
                <a:solidFill>
                  <a:schemeClr val="accent2">
                    <a:lumMod val="75000"/>
                  </a:schemeClr>
                </a:solidFill>
                <a:latin typeface="Arial Nova" panose="020B0504020202020204" pitchFamily="34" charset="0"/>
              </a:rPr>
              <a:t>MArt style</a:t>
            </a:r>
          </a:p>
        </p:txBody>
      </p:sp>
      <p:cxnSp>
        <p:nvCxnSpPr>
          <p:cNvPr id="9" name="Straight Arrow Connector 8">
            <a:extLst>
              <a:ext uri="{FF2B5EF4-FFF2-40B4-BE49-F238E27FC236}">
                <a16:creationId xmlns:a16="http://schemas.microsoft.com/office/drawing/2014/main" id="{FAEEFB1A-06C9-B5E2-A86F-1B7AA20059E2}"/>
              </a:ext>
            </a:extLst>
          </p:cNvPr>
          <p:cNvCxnSpPr>
            <a:cxnSpLocks/>
            <a:endCxn id="8" idx="0"/>
          </p:cNvCxnSpPr>
          <p:nvPr/>
        </p:nvCxnSpPr>
        <p:spPr>
          <a:xfrm>
            <a:off x="3941846" y="1877937"/>
            <a:ext cx="1" cy="989112"/>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825D007-ADBF-7AAD-E57A-D6FB6186C8F5}"/>
              </a:ext>
            </a:extLst>
          </p:cNvPr>
          <p:cNvSpPr txBox="1"/>
          <p:nvPr/>
        </p:nvSpPr>
        <p:spPr>
          <a:xfrm>
            <a:off x="4894346" y="3324249"/>
            <a:ext cx="1600200" cy="307777"/>
          </a:xfrm>
          <a:prstGeom prst="rect">
            <a:avLst/>
          </a:prstGeom>
          <a:noFill/>
          <a:ln w="12700">
            <a:solidFill>
              <a:srgbClr val="7030A0"/>
            </a:solidFill>
          </a:ln>
        </p:spPr>
        <p:txBody>
          <a:bodyPr wrap="square" rtlCol="0">
            <a:spAutoFit/>
          </a:bodyPr>
          <a:lstStyle/>
          <a:p>
            <a:pPr algn="ctr"/>
            <a:r>
              <a:rPr lang="en-US" sz="1400">
                <a:solidFill>
                  <a:srgbClr val="7030A0"/>
                </a:solidFill>
                <a:latin typeface="Arial Nova" panose="020B0504020202020204" pitchFamily="34" charset="0"/>
              </a:rPr>
              <a:t>Coherence</a:t>
            </a:r>
          </a:p>
        </p:txBody>
      </p:sp>
      <p:cxnSp>
        <p:nvCxnSpPr>
          <p:cNvPr id="17" name="Straight Arrow Connector 16">
            <a:extLst>
              <a:ext uri="{FF2B5EF4-FFF2-40B4-BE49-F238E27FC236}">
                <a16:creationId xmlns:a16="http://schemas.microsoft.com/office/drawing/2014/main" id="{CBAED7DA-DAAA-45F4-C6CC-9E59693AEB1F}"/>
              </a:ext>
            </a:extLst>
          </p:cNvPr>
          <p:cNvCxnSpPr>
            <a:cxnSpLocks/>
            <a:endCxn id="16" idx="0"/>
          </p:cNvCxnSpPr>
          <p:nvPr/>
        </p:nvCxnSpPr>
        <p:spPr>
          <a:xfrm>
            <a:off x="5694445" y="1914548"/>
            <a:ext cx="1" cy="1409701"/>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4E6DAF0-98A9-B569-DD85-AAEC15D72D8D}"/>
              </a:ext>
            </a:extLst>
          </p:cNvPr>
          <p:cNvSpPr txBox="1"/>
          <p:nvPr/>
        </p:nvSpPr>
        <p:spPr>
          <a:xfrm>
            <a:off x="6723149" y="2867049"/>
            <a:ext cx="1600193" cy="307777"/>
          </a:xfrm>
          <a:prstGeom prst="rect">
            <a:avLst/>
          </a:prstGeom>
          <a:noFill/>
          <a:ln w="12700">
            <a:solidFill>
              <a:schemeClr val="accent3">
                <a:lumMod val="75000"/>
              </a:schemeClr>
            </a:solidFill>
          </a:ln>
        </p:spPr>
        <p:txBody>
          <a:bodyPr wrap="square" rtlCol="0">
            <a:spAutoFit/>
          </a:bodyPr>
          <a:lstStyle/>
          <a:p>
            <a:pPr algn="ctr"/>
            <a:r>
              <a:rPr lang="en-US" sz="1400">
                <a:solidFill>
                  <a:schemeClr val="accent3">
                    <a:lumMod val="75000"/>
                  </a:schemeClr>
                </a:solidFill>
                <a:latin typeface="Arial Nova" panose="020B0504020202020204" pitchFamily="34" charset="0"/>
              </a:rPr>
              <a:t>Total variation</a:t>
            </a:r>
          </a:p>
        </p:txBody>
      </p:sp>
      <p:cxnSp>
        <p:nvCxnSpPr>
          <p:cNvPr id="21" name="Straight Arrow Connector 20">
            <a:extLst>
              <a:ext uri="{FF2B5EF4-FFF2-40B4-BE49-F238E27FC236}">
                <a16:creationId xmlns:a16="http://schemas.microsoft.com/office/drawing/2014/main" id="{F96455D2-A028-9AFB-7F06-3ABBF96ED1A3}"/>
              </a:ext>
            </a:extLst>
          </p:cNvPr>
          <p:cNvCxnSpPr>
            <a:cxnSpLocks/>
            <a:endCxn id="20" idx="0"/>
          </p:cNvCxnSpPr>
          <p:nvPr/>
        </p:nvCxnSpPr>
        <p:spPr>
          <a:xfrm>
            <a:off x="7523246" y="1877937"/>
            <a:ext cx="0" cy="989112"/>
          </a:xfrm>
          <a:prstGeom prst="straightConnector1">
            <a:avLst/>
          </a:prstGeom>
          <a:ln w="127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66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randombar(horizontal)">
                                      <p:cBhvr>
                                        <p:cTn id="36" dur="500"/>
                                        <p:tgtEl>
                                          <p:spTgt spid="2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randombar(horizontal)">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6"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3725E6-46E9-BD30-EE5D-E9D103E0F452}"/>
              </a:ext>
            </a:extLst>
          </p:cNvPr>
          <p:cNvPicPr>
            <a:picLocks noChangeAspect="1"/>
          </p:cNvPicPr>
          <p:nvPr/>
        </p:nvPicPr>
        <p:blipFill>
          <a:blip r:embed="rId3"/>
          <a:stretch>
            <a:fillRect/>
          </a:stretch>
        </p:blipFill>
        <p:spPr>
          <a:xfrm>
            <a:off x="1562100" y="1838495"/>
            <a:ext cx="6019800" cy="3126192"/>
          </a:xfrm>
          <a:prstGeom prst="rect">
            <a:avLst/>
          </a:prstGeom>
        </p:spPr>
      </p:pic>
      <p:sp>
        <p:nvSpPr>
          <p:cNvPr id="3" name="Title 2">
            <a:extLst>
              <a:ext uri="{FF2B5EF4-FFF2-40B4-BE49-F238E27FC236}">
                <a16:creationId xmlns:a16="http://schemas.microsoft.com/office/drawing/2014/main" id="{0009A6E6-3ACE-DF5E-E9F0-19349A655627}"/>
              </a:ext>
            </a:extLst>
          </p:cNvPr>
          <p:cNvSpPr>
            <a:spLocks noGrp="1"/>
          </p:cNvSpPr>
          <p:nvPr>
            <p:ph type="title"/>
          </p:nvPr>
        </p:nvSpPr>
        <p:spPr/>
        <p:txBody>
          <a:bodyPr/>
          <a:lstStyle/>
          <a:p>
            <a:r>
              <a:rPr lang="en-US"/>
              <a:t>Structural preservation loss</a:t>
            </a:r>
          </a:p>
        </p:txBody>
      </p:sp>
      <p:sp>
        <p:nvSpPr>
          <p:cNvPr id="4" name="Slide Number Placeholder 3">
            <a:extLst>
              <a:ext uri="{FF2B5EF4-FFF2-40B4-BE49-F238E27FC236}">
                <a16:creationId xmlns:a16="http://schemas.microsoft.com/office/drawing/2014/main" id="{219186D7-9BA6-C809-A943-A16C17A2815A}"/>
              </a:ext>
            </a:extLst>
          </p:cNvPr>
          <p:cNvSpPr>
            <a:spLocks noGrp="1"/>
          </p:cNvSpPr>
          <p:nvPr>
            <p:ph type="sldNum" sz="quarter" idx="11"/>
          </p:nvPr>
        </p:nvSpPr>
        <p:spPr/>
        <p:txBody>
          <a:bodyPr/>
          <a:lstStyle/>
          <a:p>
            <a:r>
              <a:rPr lang="en-US"/>
              <a:t>p.</a:t>
            </a:r>
            <a:fld id="{CB2120E0-8FF9-480B-9492-11076B6A8DC2}" type="slidenum">
              <a:rPr lang="en-US" smtClean="0"/>
              <a:pPr/>
              <a:t>19</a:t>
            </a:fld>
            <a:endParaRPr lang="en-US"/>
          </a:p>
        </p:txBody>
      </p:sp>
      <p:pic>
        <p:nvPicPr>
          <p:cNvPr id="6" name="Picture 5">
            <a:extLst>
              <a:ext uri="{FF2B5EF4-FFF2-40B4-BE49-F238E27FC236}">
                <a16:creationId xmlns:a16="http://schemas.microsoft.com/office/drawing/2014/main" id="{2187DFE5-E2E3-7704-0442-841F0A3CCDE0}"/>
              </a:ext>
            </a:extLst>
          </p:cNvPr>
          <p:cNvPicPr>
            <a:picLocks noChangeAspect="1"/>
          </p:cNvPicPr>
          <p:nvPr/>
        </p:nvPicPr>
        <p:blipFill rotWithShape="1">
          <a:blip r:embed="rId4"/>
          <a:srcRect r="2212" b="73439"/>
          <a:stretch/>
        </p:blipFill>
        <p:spPr>
          <a:xfrm>
            <a:off x="1957859" y="1463759"/>
            <a:ext cx="3468553" cy="412065"/>
          </a:xfrm>
          <a:prstGeom prst="rect">
            <a:avLst/>
          </a:prstGeom>
        </p:spPr>
      </p:pic>
      <mc:AlternateContent xmlns:mc="http://schemas.openxmlformats.org/markup-compatibility/2006" xmlns:a14="http://schemas.microsoft.com/office/drawing/2010/main">
        <mc:Choice Requires="a14">
          <p:sp>
            <p:nvSpPr>
              <p:cNvPr id="8" name="Rounded Rectangle 10">
                <a:extLst>
                  <a:ext uri="{FF2B5EF4-FFF2-40B4-BE49-F238E27FC236}">
                    <a16:creationId xmlns:a16="http://schemas.microsoft.com/office/drawing/2014/main" id="{0B5FB48B-3905-5493-13C6-43C136D1F998}"/>
                  </a:ext>
                </a:extLst>
              </p:cNvPr>
              <p:cNvSpPr/>
              <p:nvPr/>
            </p:nvSpPr>
            <p:spPr>
              <a:xfrm>
                <a:off x="3066032" y="930898"/>
                <a:ext cx="1978293" cy="448516"/>
              </a:xfrm>
              <a:prstGeom prst="round2Diag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Arial Nova" panose="020B0504020202020204" pitchFamily="34" charset="0"/>
                  </a:rPr>
                  <a:t>Background Preservation  </a:t>
                </a:r>
                <a14:m>
                  <m:oMath xmlns:m="http://schemas.openxmlformats.org/officeDocument/2006/math">
                    <m:sSub>
                      <m:sSubPr>
                        <m:ctrlPr>
                          <a:rPr lang="en-US" sz="1200" b="1" i="1" smtClean="0">
                            <a:solidFill>
                              <a:schemeClr val="bg1"/>
                            </a:solidFill>
                            <a:latin typeface="Cambria Math" panose="02040503050406030204" pitchFamily="18" charset="0"/>
                          </a:rPr>
                        </m:ctrlPr>
                      </m:sSubPr>
                      <m:e>
                        <m:r>
                          <a:rPr lang="en-US" sz="1200" b="1" i="1" smtClean="0">
                            <a:solidFill>
                              <a:schemeClr val="bg1"/>
                            </a:solidFill>
                            <a:latin typeface="Cambria Math" panose="02040503050406030204" pitchFamily="18" charset="0"/>
                            <a:ea typeface="Cambria Math" panose="02040503050406030204" pitchFamily="18" charset="0"/>
                          </a:rPr>
                          <m:t>𝓛</m:t>
                        </m:r>
                      </m:e>
                      <m:sub>
                        <m:r>
                          <a:rPr lang="en-US" sz="1200" b="1" i="1" smtClean="0">
                            <a:solidFill>
                              <a:schemeClr val="bg1"/>
                            </a:solidFill>
                            <a:latin typeface="Cambria Math" panose="02040503050406030204" pitchFamily="18" charset="0"/>
                            <a:ea typeface="Cambria Math" panose="02040503050406030204" pitchFamily="18" charset="0"/>
                          </a:rPr>
                          <m:t>𝒃</m:t>
                        </m:r>
                      </m:sub>
                    </m:sSub>
                  </m:oMath>
                </a14:m>
                <a:endParaRPr lang="en-US" sz="1200" b="1">
                  <a:solidFill>
                    <a:schemeClr val="bg1"/>
                  </a:solidFill>
                  <a:latin typeface="Arial Nova" panose="020B0504020202020204" pitchFamily="34" charset="0"/>
                </a:endParaRPr>
              </a:p>
            </p:txBody>
          </p:sp>
        </mc:Choice>
        <mc:Fallback xmlns="">
          <p:sp>
            <p:nvSpPr>
              <p:cNvPr id="8" name="Rounded Rectangle 10">
                <a:extLst>
                  <a:ext uri="{FF2B5EF4-FFF2-40B4-BE49-F238E27FC236}">
                    <a16:creationId xmlns:a16="http://schemas.microsoft.com/office/drawing/2014/main" id="{0B5FB48B-3905-5493-13C6-43C136D1F998}"/>
                  </a:ext>
                </a:extLst>
              </p:cNvPr>
              <p:cNvSpPr>
                <a:spLocks noRot="1" noChangeAspect="1" noMove="1" noResize="1" noEditPoints="1" noAdjustHandles="1" noChangeArrowheads="1" noChangeShapeType="1" noTextEdit="1"/>
              </p:cNvSpPr>
              <p:nvPr/>
            </p:nvSpPr>
            <p:spPr>
              <a:xfrm>
                <a:off x="3066032" y="930898"/>
                <a:ext cx="1978293" cy="448516"/>
              </a:xfrm>
              <a:prstGeom prst="round2DiagRect">
                <a:avLst/>
              </a:prstGeom>
              <a:blipFill>
                <a:blip r:embed="rId5"/>
                <a:stretch>
                  <a:fillRect t="-2740" r="-1543"/>
                </a:stretch>
              </a:blipFill>
              <a:ln>
                <a:noFill/>
              </a:ln>
            </p:spPr>
            <p:txBody>
              <a:bodyPr/>
              <a:lstStyle/>
              <a:p>
                <a:r>
                  <a:rPr lang="en-US">
                    <a:noFill/>
                  </a:rPr>
                  <a:t> </a:t>
                </a:r>
              </a:p>
            </p:txBody>
          </p:sp>
        </mc:Fallback>
      </mc:AlternateContent>
      <p:sp>
        <p:nvSpPr>
          <p:cNvPr id="9" name="Rounded Rectangle 10">
            <a:extLst>
              <a:ext uri="{FF2B5EF4-FFF2-40B4-BE49-F238E27FC236}">
                <a16:creationId xmlns:a16="http://schemas.microsoft.com/office/drawing/2014/main" id="{3C41312F-F038-4298-979A-4953E4F7018D}"/>
              </a:ext>
            </a:extLst>
          </p:cNvPr>
          <p:cNvSpPr/>
          <p:nvPr/>
        </p:nvSpPr>
        <p:spPr>
          <a:xfrm>
            <a:off x="914400" y="944685"/>
            <a:ext cx="1447800" cy="448516"/>
          </a:xfrm>
          <a:prstGeom prst="round2DiagRect">
            <a:avLst/>
          </a:prstGeom>
          <a:gradFill flip="none" rotWithShape="1">
            <a:gsLst>
              <a:gs pos="0">
                <a:srgbClr val="129286">
                  <a:tint val="66000"/>
                  <a:satMod val="160000"/>
                </a:srgbClr>
              </a:gs>
              <a:gs pos="50000">
                <a:srgbClr val="129286">
                  <a:tint val="44500"/>
                  <a:satMod val="160000"/>
                </a:srgbClr>
              </a:gs>
              <a:gs pos="100000">
                <a:srgbClr val="129286">
                  <a:tint val="23500"/>
                  <a:satMod val="16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Arial Nova" panose="020B0504020202020204" pitchFamily="34" charset="0"/>
              </a:rPr>
              <a:t>Structural preservation</a:t>
            </a:r>
          </a:p>
        </p:txBody>
      </p:sp>
      <p:sp>
        <p:nvSpPr>
          <p:cNvPr id="10" name="Equals 9">
            <a:extLst>
              <a:ext uri="{FF2B5EF4-FFF2-40B4-BE49-F238E27FC236}">
                <a16:creationId xmlns:a16="http://schemas.microsoft.com/office/drawing/2014/main" id="{EBD98AE1-53B9-2050-97A3-352183EB4FE6}"/>
              </a:ext>
            </a:extLst>
          </p:cNvPr>
          <p:cNvSpPr/>
          <p:nvPr/>
        </p:nvSpPr>
        <p:spPr>
          <a:xfrm>
            <a:off x="2514600" y="1054643"/>
            <a:ext cx="381000" cy="228600"/>
          </a:xfrm>
          <a:prstGeom prst="mathEqual">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Plus Sign 10">
            <a:extLst>
              <a:ext uri="{FF2B5EF4-FFF2-40B4-BE49-F238E27FC236}">
                <a16:creationId xmlns:a16="http://schemas.microsoft.com/office/drawing/2014/main" id="{7EB8C694-458D-E90D-1111-039D035EA0B4}"/>
              </a:ext>
            </a:extLst>
          </p:cNvPr>
          <p:cNvSpPr/>
          <p:nvPr/>
        </p:nvSpPr>
        <p:spPr>
          <a:xfrm>
            <a:off x="5457708" y="1027070"/>
            <a:ext cx="250122" cy="256171"/>
          </a:xfrm>
          <a:prstGeom prst="mathPlus">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12" name="Rounded Rectangle 10">
                <a:extLst>
                  <a:ext uri="{FF2B5EF4-FFF2-40B4-BE49-F238E27FC236}">
                    <a16:creationId xmlns:a16="http://schemas.microsoft.com/office/drawing/2014/main" id="{98CD0DC8-9714-E3BB-E98A-91DCFDC64036}"/>
                  </a:ext>
                </a:extLst>
              </p:cNvPr>
              <p:cNvSpPr/>
              <p:nvPr/>
            </p:nvSpPr>
            <p:spPr>
              <a:xfrm>
                <a:off x="6095999" y="944685"/>
                <a:ext cx="1978293" cy="448516"/>
              </a:xfrm>
              <a:prstGeom prst="round2Diag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Arial Nova" panose="020B0504020202020204" pitchFamily="34" charset="0"/>
                  </a:rPr>
                  <a:t>Foreground Preservation  </a:t>
                </a:r>
                <a14:m>
                  <m:oMath xmlns:m="http://schemas.openxmlformats.org/officeDocument/2006/math">
                    <m:sSub>
                      <m:sSubPr>
                        <m:ctrlPr>
                          <a:rPr lang="en-US" sz="1200" b="1" i="1" smtClean="0">
                            <a:solidFill>
                              <a:schemeClr val="bg1"/>
                            </a:solidFill>
                            <a:latin typeface="Cambria Math" panose="02040503050406030204" pitchFamily="18" charset="0"/>
                          </a:rPr>
                        </m:ctrlPr>
                      </m:sSubPr>
                      <m:e>
                        <m:r>
                          <a:rPr lang="en-US" sz="1200" b="1" i="1" smtClean="0">
                            <a:solidFill>
                              <a:schemeClr val="bg1"/>
                            </a:solidFill>
                            <a:latin typeface="Cambria Math" panose="02040503050406030204" pitchFamily="18" charset="0"/>
                            <a:ea typeface="Cambria Math" panose="02040503050406030204" pitchFamily="18" charset="0"/>
                          </a:rPr>
                          <m:t>𝓛</m:t>
                        </m:r>
                      </m:e>
                      <m:sub>
                        <m:r>
                          <a:rPr lang="en-US" sz="1200" b="1" i="1" smtClean="0">
                            <a:solidFill>
                              <a:schemeClr val="bg1"/>
                            </a:solidFill>
                            <a:latin typeface="Cambria Math" panose="02040503050406030204" pitchFamily="18" charset="0"/>
                            <a:ea typeface="Cambria Math" panose="02040503050406030204" pitchFamily="18" charset="0"/>
                          </a:rPr>
                          <m:t>𝒇</m:t>
                        </m:r>
                      </m:sub>
                    </m:sSub>
                  </m:oMath>
                </a14:m>
                <a:endParaRPr lang="en-US" sz="1200" b="1">
                  <a:solidFill>
                    <a:schemeClr val="bg1"/>
                  </a:solidFill>
                  <a:latin typeface="Arial Nova" panose="020B0504020202020204" pitchFamily="34" charset="0"/>
                </a:endParaRPr>
              </a:p>
            </p:txBody>
          </p:sp>
        </mc:Choice>
        <mc:Fallback xmlns="">
          <p:sp>
            <p:nvSpPr>
              <p:cNvPr id="12" name="Rounded Rectangle 10">
                <a:extLst>
                  <a:ext uri="{FF2B5EF4-FFF2-40B4-BE49-F238E27FC236}">
                    <a16:creationId xmlns:a16="http://schemas.microsoft.com/office/drawing/2014/main" id="{98CD0DC8-9714-E3BB-E98A-91DCFDC64036}"/>
                  </a:ext>
                </a:extLst>
              </p:cNvPr>
              <p:cNvSpPr>
                <a:spLocks noRot="1" noChangeAspect="1" noMove="1" noResize="1" noEditPoints="1" noAdjustHandles="1" noChangeArrowheads="1" noChangeShapeType="1" noTextEdit="1"/>
              </p:cNvSpPr>
              <p:nvPr/>
            </p:nvSpPr>
            <p:spPr>
              <a:xfrm>
                <a:off x="6095999" y="944685"/>
                <a:ext cx="1978293" cy="448516"/>
              </a:xfrm>
              <a:prstGeom prst="round2DiagRect">
                <a:avLst/>
              </a:prstGeom>
              <a:blipFill>
                <a:blip r:embed="rId6"/>
                <a:stretch>
                  <a:fillRect t="-4054" r="-615" b="-4054"/>
                </a:stretch>
              </a:blipFill>
              <a:ln>
                <a:noFill/>
              </a:ln>
            </p:spPr>
            <p:txBody>
              <a:bodyPr/>
              <a:lstStyle/>
              <a:p>
                <a:r>
                  <a:rPr lang="en-US">
                    <a:noFill/>
                  </a:rPr>
                  <a:t> </a:t>
                </a:r>
              </a:p>
            </p:txBody>
          </p:sp>
        </mc:Fallback>
      </mc:AlternateContent>
      <p:pic>
        <p:nvPicPr>
          <p:cNvPr id="14" name="Picture 13">
            <a:extLst>
              <a:ext uri="{FF2B5EF4-FFF2-40B4-BE49-F238E27FC236}">
                <a16:creationId xmlns:a16="http://schemas.microsoft.com/office/drawing/2014/main" id="{12A1E248-8F00-E801-19B1-B3088B2BAB3D}"/>
              </a:ext>
            </a:extLst>
          </p:cNvPr>
          <p:cNvPicPr>
            <a:picLocks noChangeAspect="1"/>
          </p:cNvPicPr>
          <p:nvPr/>
        </p:nvPicPr>
        <p:blipFill rotWithShape="1">
          <a:blip r:embed="rId4"/>
          <a:srcRect l="12890" t="39340" r="16216" b="36101"/>
          <a:stretch/>
        </p:blipFill>
        <p:spPr>
          <a:xfrm>
            <a:off x="5827846" y="1425348"/>
            <a:ext cx="2514600" cy="381000"/>
          </a:xfrm>
          <a:prstGeom prst="rect">
            <a:avLst/>
          </a:prstGeom>
        </p:spPr>
      </p:pic>
    </p:spTree>
    <p:extLst>
      <p:ext uri="{BB962C8B-B14F-4D97-AF65-F5344CB8AC3E}">
        <p14:creationId xmlns:p14="http://schemas.microsoft.com/office/powerpoint/2010/main" val="291282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D59C6A-75DB-B7FF-2A87-031897D0241E}"/>
              </a:ext>
            </a:extLst>
          </p:cNvPr>
          <p:cNvSpPr>
            <a:spLocks noGrp="1"/>
          </p:cNvSpPr>
          <p:nvPr>
            <p:ph type="title"/>
          </p:nvPr>
        </p:nvSpPr>
        <p:spPr/>
        <p:txBody>
          <a:bodyPr/>
          <a:lstStyle/>
          <a:p>
            <a:r>
              <a:rPr lang="en-US"/>
              <a:t>Map art style video transfer</a:t>
            </a:r>
          </a:p>
        </p:txBody>
      </p:sp>
      <p:sp>
        <p:nvSpPr>
          <p:cNvPr id="4" name="Slide Number Placeholder 3">
            <a:extLst>
              <a:ext uri="{FF2B5EF4-FFF2-40B4-BE49-F238E27FC236}">
                <a16:creationId xmlns:a16="http://schemas.microsoft.com/office/drawing/2014/main" id="{6A35B2E7-4A3B-9324-4FF6-27180DD7D313}"/>
              </a:ext>
            </a:extLst>
          </p:cNvPr>
          <p:cNvSpPr>
            <a:spLocks noGrp="1"/>
          </p:cNvSpPr>
          <p:nvPr>
            <p:ph type="sldNum" sz="quarter" idx="11"/>
          </p:nvPr>
        </p:nvSpPr>
        <p:spPr/>
        <p:txBody>
          <a:bodyPr/>
          <a:lstStyle/>
          <a:p>
            <a:r>
              <a:rPr lang="en-US"/>
              <a:t>p.</a:t>
            </a:r>
            <a:fld id="{CB2120E0-8FF9-480B-9492-11076B6A8DC2}" type="slidenum">
              <a:rPr lang="en-US" smtClean="0"/>
              <a:t>2</a:t>
            </a:fld>
            <a:endParaRPr lang="en-US"/>
          </a:p>
        </p:txBody>
      </p:sp>
      <p:pic>
        <p:nvPicPr>
          <p:cNvPr id="7" name="Picture 6" descr="Map&#10;&#10;Description automatically generated">
            <a:extLst>
              <a:ext uri="{FF2B5EF4-FFF2-40B4-BE49-F238E27FC236}">
                <a16:creationId xmlns:a16="http://schemas.microsoft.com/office/drawing/2014/main" id="{57E650FC-C4E7-D023-8C64-648C8461F8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1171249"/>
            <a:ext cx="2308191" cy="3067048"/>
          </a:xfrm>
          <a:prstGeom prst="rect">
            <a:avLst/>
          </a:prstGeom>
        </p:spPr>
      </p:pic>
      <p:pic>
        <p:nvPicPr>
          <p:cNvPr id="8" name="Picture 7">
            <a:extLst>
              <a:ext uri="{FF2B5EF4-FFF2-40B4-BE49-F238E27FC236}">
                <a16:creationId xmlns:a16="http://schemas.microsoft.com/office/drawing/2014/main" id="{5686777C-41D3-E8A0-8D08-A2FC5D9ED0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0198" y="1171249"/>
            <a:ext cx="3568929" cy="3067048"/>
          </a:xfrm>
          <a:prstGeom prst="rect">
            <a:avLst/>
          </a:prstGeom>
        </p:spPr>
      </p:pic>
      <p:pic>
        <p:nvPicPr>
          <p:cNvPr id="10" name="Picture 9">
            <a:extLst>
              <a:ext uri="{FF2B5EF4-FFF2-40B4-BE49-F238E27FC236}">
                <a16:creationId xmlns:a16="http://schemas.microsoft.com/office/drawing/2014/main" id="{052C75C2-C010-D876-3CAA-50A24B577F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0899" y="1171249"/>
            <a:ext cx="3076901" cy="3076901"/>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3F4239D0-64AE-2C47-38E3-EBC9FB884A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2031" y="3701284"/>
            <a:ext cx="782361" cy="521574"/>
          </a:xfrm>
          <a:prstGeom prst="rect">
            <a:avLst/>
          </a:prstGeom>
          <a:ln>
            <a:solidFill>
              <a:schemeClr val="tx1">
                <a:lumMod val="50000"/>
                <a:lumOff val="50000"/>
              </a:schemeClr>
            </a:solidFill>
          </a:ln>
        </p:spPr>
      </p:pic>
      <p:pic>
        <p:nvPicPr>
          <p:cNvPr id="12" name="Picture 11" descr="A picture containing outdoor object, dishwasher, web&#10;&#10;Description automatically generated">
            <a:extLst>
              <a:ext uri="{FF2B5EF4-FFF2-40B4-BE49-F238E27FC236}">
                <a16:creationId xmlns:a16="http://schemas.microsoft.com/office/drawing/2014/main" id="{E0686D69-621D-C862-4B02-85CD243ED3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17093" y="3690531"/>
            <a:ext cx="640855" cy="557619"/>
          </a:xfrm>
          <a:prstGeom prst="rect">
            <a:avLst/>
          </a:prstGeom>
          <a:ln>
            <a:solidFill>
              <a:schemeClr val="tx1">
                <a:lumMod val="50000"/>
                <a:lumOff val="50000"/>
              </a:schemeClr>
            </a:solidFill>
          </a:ln>
        </p:spPr>
      </p:pic>
      <p:pic>
        <p:nvPicPr>
          <p:cNvPr id="14" name="Picture 13" descr="Map&#10;&#10;Description automatically generated">
            <a:extLst>
              <a:ext uri="{FF2B5EF4-FFF2-40B4-BE49-F238E27FC236}">
                <a16:creationId xmlns:a16="http://schemas.microsoft.com/office/drawing/2014/main" id="{4F0A64D3-3EA1-20D1-FCC1-104D156B91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05507" y="3674677"/>
            <a:ext cx="563620" cy="563620"/>
          </a:xfrm>
          <a:prstGeom prst="rect">
            <a:avLst/>
          </a:prstGeom>
          <a:ln>
            <a:solidFill>
              <a:schemeClr val="tx1">
                <a:lumMod val="50000"/>
                <a:lumOff val="50000"/>
              </a:schemeClr>
            </a:solidFill>
          </a:ln>
        </p:spPr>
      </p:pic>
    </p:spTree>
    <p:extLst>
      <p:ext uri="{BB962C8B-B14F-4D97-AF65-F5344CB8AC3E}">
        <p14:creationId xmlns:p14="http://schemas.microsoft.com/office/powerpoint/2010/main" val="3807827074"/>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4A2F88-A643-C3A5-9566-C037242211D0}"/>
              </a:ext>
            </a:extLst>
          </p:cNvPr>
          <p:cNvSpPr>
            <a:spLocks noGrp="1"/>
          </p:cNvSpPr>
          <p:nvPr>
            <p:ph type="title"/>
          </p:nvPr>
        </p:nvSpPr>
        <p:spPr/>
        <p:txBody>
          <a:bodyPr/>
          <a:lstStyle/>
          <a:p>
            <a:r>
              <a:rPr lang="en-US"/>
              <a:t>Ablated results of structural preservation loss</a:t>
            </a:r>
          </a:p>
        </p:txBody>
      </p:sp>
      <p:sp>
        <p:nvSpPr>
          <p:cNvPr id="4" name="Slide Number Placeholder 3">
            <a:extLst>
              <a:ext uri="{FF2B5EF4-FFF2-40B4-BE49-F238E27FC236}">
                <a16:creationId xmlns:a16="http://schemas.microsoft.com/office/drawing/2014/main" id="{C19C1715-F243-FE6E-DB33-400212C9FE2C}"/>
              </a:ext>
            </a:extLst>
          </p:cNvPr>
          <p:cNvSpPr>
            <a:spLocks noGrp="1"/>
          </p:cNvSpPr>
          <p:nvPr>
            <p:ph type="sldNum" sz="quarter" idx="11"/>
          </p:nvPr>
        </p:nvSpPr>
        <p:spPr/>
        <p:txBody>
          <a:bodyPr/>
          <a:lstStyle/>
          <a:p>
            <a:r>
              <a:rPr lang="en-US"/>
              <a:t>p.</a:t>
            </a:r>
            <a:fld id="{CB2120E0-8FF9-480B-9492-11076B6A8DC2}" type="slidenum">
              <a:rPr lang="en-US" smtClean="0"/>
              <a:pPr/>
              <a:t>20</a:t>
            </a:fld>
            <a:endParaRPr lang="en-US"/>
          </a:p>
        </p:txBody>
      </p:sp>
      <p:pic>
        <p:nvPicPr>
          <p:cNvPr id="5" name="Picture 4" descr="A picture containing text, sketch, drawing, illustration&#10;&#10;Description automatically generated">
            <a:extLst>
              <a:ext uri="{FF2B5EF4-FFF2-40B4-BE49-F238E27FC236}">
                <a16:creationId xmlns:a16="http://schemas.microsoft.com/office/drawing/2014/main" id="{2E812099-8E1B-B804-CB7A-A2421193E0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7329" b="11564"/>
          <a:stretch/>
        </p:blipFill>
        <p:spPr>
          <a:xfrm>
            <a:off x="229921" y="1316990"/>
            <a:ext cx="8710098" cy="2633980"/>
          </a:xfrm>
          <a:prstGeom prst="rect">
            <a:avLst/>
          </a:prstGeom>
        </p:spPr>
      </p:pic>
      <mc:AlternateContent xmlns:mc="http://schemas.openxmlformats.org/markup-compatibility/2006" xmlns:a14="http://schemas.microsoft.com/office/drawing/2010/main">
        <mc:Choice Requires="a14">
          <p:sp>
            <p:nvSpPr>
              <p:cNvPr id="6" name="Rounded Rectangle 10">
                <a:extLst>
                  <a:ext uri="{FF2B5EF4-FFF2-40B4-BE49-F238E27FC236}">
                    <a16:creationId xmlns:a16="http://schemas.microsoft.com/office/drawing/2014/main" id="{B973EEE5-F564-0202-DAD3-C96ADF3B4C21}"/>
                  </a:ext>
                </a:extLst>
              </p:cNvPr>
              <p:cNvSpPr/>
              <p:nvPr/>
            </p:nvSpPr>
            <p:spPr>
              <a:xfrm>
                <a:off x="3656215" y="3931920"/>
                <a:ext cx="1857509" cy="2400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2"/>
                    </a:solidFill>
                    <a:latin typeface="Arial Nova" panose="020B0504020202020204" pitchFamily="34" charset="0"/>
                  </a:rPr>
                  <a:t>Without </a:t>
                </a:r>
                <a14:m>
                  <m:oMath xmlns:m="http://schemas.openxmlformats.org/officeDocument/2006/math">
                    <m:sSub>
                      <m:sSubPr>
                        <m:ctrlPr>
                          <a:rPr lang="en-US" sz="1200" i="1" smtClean="0">
                            <a:solidFill>
                              <a:schemeClr val="bg2"/>
                            </a:solidFill>
                            <a:latin typeface="Cambria Math" panose="02040503050406030204" pitchFamily="18" charset="0"/>
                          </a:rPr>
                        </m:ctrlPr>
                      </m:sSubPr>
                      <m:e>
                        <m:r>
                          <a:rPr lang="en-US" sz="1200" i="1" smtClean="0">
                            <a:solidFill>
                              <a:schemeClr val="bg2"/>
                            </a:solidFill>
                            <a:latin typeface="Cambria Math" panose="02040503050406030204" pitchFamily="18" charset="0"/>
                            <a:ea typeface="Cambria Math" panose="02040503050406030204" pitchFamily="18" charset="0"/>
                          </a:rPr>
                          <m:t>ℒ</m:t>
                        </m:r>
                      </m:e>
                      <m:sub>
                        <m:r>
                          <a:rPr lang="en-US" sz="1200" b="0" i="1" smtClean="0">
                            <a:solidFill>
                              <a:schemeClr val="bg2"/>
                            </a:solidFill>
                            <a:latin typeface="Cambria Math" panose="02040503050406030204" pitchFamily="18" charset="0"/>
                          </a:rPr>
                          <m:t>𝑆𝑃</m:t>
                        </m:r>
                      </m:sub>
                    </m:sSub>
                  </m:oMath>
                </a14:m>
                <a:endParaRPr lang="en-US" sz="1200">
                  <a:solidFill>
                    <a:schemeClr val="bg2"/>
                  </a:solidFill>
                  <a:latin typeface="Arial Nova" panose="020B0504020202020204" pitchFamily="34" charset="0"/>
                </a:endParaRPr>
              </a:p>
            </p:txBody>
          </p:sp>
        </mc:Choice>
        <mc:Fallback xmlns="">
          <p:sp>
            <p:nvSpPr>
              <p:cNvPr id="6" name="Rounded Rectangle 10">
                <a:extLst>
                  <a:ext uri="{FF2B5EF4-FFF2-40B4-BE49-F238E27FC236}">
                    <a16:creationId xmlns:a16="http://schemas.microsoft.com/office/drawing/2014/main" id="{B973EEE5-F564-0202-DAD3-C96ADF3B4C21}"/>
                  </a:ext>
                </a:extLst>
              </p:cNvPr>
              <p:cNvSpPr>
                <a:spLocks noRot="1" noChangeAspect="1" noMove="1" noResize="1" noEditPoints="1" noAdjustHandles="1" noChangeArrowheads="1" noChangeShapeType="1" noTextEdit="1"/>
              </p:cNvSpPr>
              <p:nvPr/>
            </p:nvSpPr>
            <p:spPr>
              <a:xfrm>
                <a:off x="3656215" y="3931920"/>
                <a:ext cx="1857509" cy="240030"/>
              </a:xfrm>
              <a:prstGeom prst="roundRect">
                <a:avLst/>
              </a:prstGeom>
              <a:blipFill>
                <a:blip r:embed="rId4"/>
                <a:stretch>
                  <a:fillRect t="-7692" b="-2820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ounded Rectangle 10">
                <a:extLst>
                  <a:ext uri="{FF2B5EF4-FFF2-40B4-BE49-F238E27FC236}">
                    <a16:creationId xmlns:a16="http://schemas.microsoft.com/office/drawing/2014/main" id="{7F3AAA37-39E7-7F6E-8339-8AB1900E109D}"/>
                  </a:ext>
                </a:extLst>
              </p:cNvPr>
              <p:cNvSpPr/>
              <p:nvPr/>
            </p:nvSpPr>
            <p:spPr>
              <a:xfrm>
                <a:off x="6705600" y="3931920"/>
                <a:ext cx="1857509" cy="2400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2"/>
                    </a:solidFill>
                    <a:latin typeface="Arial Nova" panose="020B0504020202020204" pitchFamily="34" charset="0"/>
                  </a:rPr>
                  <a:t>With </a:t>
                </a:r>
                <a14:m>
                  <m:oMath xmlns:m="http://schemas.openxmlformats.org/officeDocument/2006/math">
                    <m:sSub>
                      <m:sSubPr>
                        <m:ctrlPr>
                          <a:rPr lang="en-US" sz="1200" i="1" smtClean="0">
                            <a:solidFill>
                              <a:schemeClr val="bg2"/>
                            </a:solidFill>
                            <a:latin typeface="Cambria Math" panose="02040503050406030204" pitchFamily="18" charset="0"/>
                          </a:rPr>
                        </m:ctrlPr>
                      </m:sSubPr>
                      <m:e>
                        <m:r>
                          <a:rPr lang="en-US" sz="1200" i="1" smtClean="0">
                            <a:solidFill>
                              <a:schemeClr val="bg2"/>
                            </a:solidFill>
                            <a:latin typeface="Cambria Math" panose="02040503050406030204" pitchFamily="18" charset="0"/>
                            <a:ea typeface="Cambria Math" panose="02040503050406030204" pitchFamily="18" charset="0"/>
                          </a:rPr>
                          <m:t>ℒ</m:t>
                        </m:r>
                      </m:e>
                      <m:sub>
                        <m:r>
                          <a:rPr lang="en-US" sz="1200" b="0" i="1" smtClean="0">
                            <a:solidFill>
                              <a:schemeClr val="bg2"/>
                            </a:solidFill>
                            <a:latin typeface="Cambria Math" panose="02040503050406030204" pitchFamily="18" charset="0"/>
                          </a:rPr>
                          <m:t>𝑆𝑃</m:t>
                        </m:r>
                      </m:sub>
                    </m:sSub>
                  </m:oMath>
                </a14:m>
                <a:endParaRPr lang="en-US" sz="1200">
                  <a:solidFill>
                    <a:schemeClr val="bg2"/>
                  </a:solidFill>
                  <a:latin typeface="Arial Nova" panose="020B0504020202020204" pitchFamily="34" charset="0"/>
                </a:endParaRPr>
              </a:p>
            </p:txBody>
          </p:sp>
        </mc:Choice>
        <mc:Fallback xmlns="">
          <p:sp>
            <p:nvSpPr>
              <p:cNvPr id="2" name="Rounded Rectangle 10">
                <a:extLst>
                  <a:ext uri="{FF2B5EF4-FFF2-40B4-BE49-F238E27FC236}">
                    <a16:creationId xmlns:a16="http://schemas.microsoft.com/office/drawing/2014/main" id="{7F3AAA37-39E7-7F6E-8339-8AB1900E109D}"/>
                  </a:ext>
                </a:extLst>
              </p:cNvPr>
              <p:cNvSpPr>
                <a:spLocks noRot="1" noChangeAspect="1" noMove="1" noResize="1" noEditPoints="1" noAdjustHandles="1" noChangeArrowheads="1" noChangeShapeType="1" noTextEdit="1"/>
              </p:cNvSpPr>
              <p:nvPr/>
            </p:nvSpPr>
            <p:spPr>
              <a:xfrm>
                <a:off x="6705600" y="3931920"/>
                <a:ext cx="1857509" cy="240030"/>
              </a:xfrm>
              <a:prstGeom prst="roundRect">
                <a:avLst/>
              </a:prstGeom>
              <a:blipFill>
                <a:blip r:embed="rId5"/>
                <a:stretch>
                  <a:fillRect t="-7692" b="-28205"/>
                </a:stretch>
              </a:blipFill>
              <a:ln>
                <a:noFill/>
              </a:ln>
            </p:spPr>
            <p:txBody>
              <a:bodyPr/>
              <a:lstStyle/>
              <a:p>
                <a:r>
                  <a:rPr lang="en-US">
                    <a:noFill/>
                  </a:rPr>
                  <a:t> </a:t>
                </a:r>
              </a:p>
            </p:txBody>
          </p:sp>
        </mc:Fallback>
      </mc:AlternateContent>
      <p:sp>
        <p:nvSpPr>
          <p:cNvPr id="8" name="Rounded Rectangle 10">
            <a:extLst>
              <a:ext uri="{FF2B5EF4-FFF2-40B4-BE49-F238E27FC236}">
                <a16:creationId xmlns:a16="http://schemas.microsoft.com/office/drawing/2014/main" id="{F13682E5-9AEE-B5A0-DBF5-150E32B93C63}"/>
              </a:ext>
            </a:extLst>
          </p:cNvPr>
          <p:cNvSpPr/>
          <p:nvPr/>
        </p:nvSpPr>
        <p:spPr>
          <a:xfrm>
            <a:off x="1066801" y="3922395"/>
            <a:ext cx="914400" cy="2400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2"/>
                </a:solidFill>
                <a:latin typeface="Arial Nova" panose="020B0504020202020204" pitchFamily="34" charset="0"/>
              </a:rPr>
              <a:t>Input</a:t>
            </a:r>
          </a:p>
        </p:txBody>
      </p:sp>
    </p:spTree>
    <p:extLst>
      <p:ext uri="{BB962C8B-B14F-4D97-AF65-F5344CB8AC3E}">
        <p14:creationId xmlns:p14="http://schemas.microsoft.com/office/powerpoint/2010/main" val="297761074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BCBD755-F1E9-FF03-402E-C04A6BF68312}"/>
              </a:ext>
            </a:extLst>
          </p:cNvPr>
          <p:cNvPicPr>
            <a:picLocks noGrp="1" noChangeAspect="1"/>
          </p:cNvPicPr>
          <p:nvPr>
            <p:ph sz="quarter" idx="1"/>
          </p:nvPr>
        </p:nvPicPr>
        <p:blipFill rotWithShape="1">
          <a:blip r:embed="rId3"/>
          <a:srcRect l="33691" t="59006" b="1"/>
          <a:stretch/>
        </p:blipFill>
        <p:spPr>
          <a:xfrm>
            <a:off x="1891780" y="2724150"/>
            <a:ext cx="5626100" cy="990600"/>
          </a:xfrm>
        </p:spPr>
      </p:pic>
      <p:sp>
        <p:nvSpPr>
          <p:cNvPr id="3" name="Title 2">
            <a:extLst>
              <a:ext uri="{FF2B5EF4-FFF2-40B4-BE49-F238E27FC236}">
                <a16:creationId xmlns:a16="http://schemas.microsoft.com/office/drawing/2014/main" id="{C164532C-3E71-F4B2-1E00-E325440F2546}"/>
              </a:ext>
            </a:extLst>
          </p:cNvPr>
          <p:cNvSpPr>
            <a:spLocks noGrp="1"/>
          </p:cNvSpPr>
          <p:nvPr>
            <p:ph type="title"/>
          </p:nvPr>
        </p:nvSpPr>
        <p:spPr/>
        <p:txBody>
          <a:bodyPr/>
          <a:lstStyle/>
          <a:p>
            <a:r>
              <a:rPr lang="en-US"/>
              <a:t>MArt style loss</a:t>
            </a:r>
          </a:p>
        </p:txBody>
      </p:sp>
      <p:sp>
        <p:nvSpPr>
          <p:cNvPr id="4" name="Slide Number Placeholder 3">
            <a:extLst>
              <a:ext uri="{FF2B5EF4-FFF2-40B4-BE49-F238E27FC236}">
                <a16:creationId xmlns:a16="http://schemas.microsoft.com/office/drawing/2014/main" id="{79F67D11-5B78-8A85-9311-D2AD720DBDDA}"/>
              </a:ext>
            </a:extLst>
          </p:cNvPr>
          <p:cNvSpPr>
            <a:spLocks noGrp="1"/>
          </p:cNvSpPr>
          <p:nvPr>
            <p:ph type="sldNum" sz="quarter" idx="11"/>
          </p:nvPr>
        </p:nvSpPr>
        <p:spPr/>
        <p:txBody>
          <a:bodyPr/>
          <a:lstStyle/>
          <a:p>
            <a:r>
              <a:rPr lang="en-US"/>
              <a:t>p.</a:t>
            </a:r>
            <a:fld id="{CB2120E0-8FF9-480B-9492-11076B6A8DC2}" type="slidenum">
              <a:rPr lang="en-US" smtClean="0"/>
              <a:pPr/>
              <a:t>21</a:t>
            </a:fld>
            <a:endParaRPr lang="en-US"/>
          </a:p>
        </p:txBody>
      </p:sp>
      <p:pic>
        <p:nvPicPr>
          <p:cNvPr id="2" name="Content Placeholder 5">
            <a:extLst>
              <a:ext uri="{FF2B5EF4-FFF2-40B4-BE49-F238E27FC236}">
                <a16:creationId xmlns:a16="http://schemas.microsoft.com/office/drawing/2014/main" id="{2DAED242-324B-D7D9-A5AE-5F41D994DC7E}"/>
              </a:ext>
            </a:extLst>
          </p:cNvPr>
          <p:cNvPicPr>
            <a:picLocks noChangeAspect="1"/>
          </p:cNvPicPr>
          <p:nvPr/>
        </p:nvPicPr>
        <p:blipFill rotWithShape="1">
          <a:blip r:embed="rId3"/>
          <a:srcRect l="40121" t="2245" b="56761"/>
          <a:stretch/>
        </p:blipFill>
        <p:spPr>
          <a:xfrm>
            <a:off x="2031740" y="1208895"/>
            <a:ext cx="5080520" cy="990600"/>
          </a:xfrm>
          <a:prstGeom prst="rect">
            <a:avLst/>
          </a:prstGeom>
          <a:noFill/>
        </p:spPr>
      </p:pic>
      <p:pic>
        <p:nvPicPr>
          <p:cNvPr id="5" name="Content Placeholder 5">
            <a:extLst>
              <a:ext uri="{FF2B5EF4-FFF2-40B4-BE49-F238E27FC236}">
                <a16:creationId xmlns:a16="http://schemas.microsoft.com/office/drawing/2014/main" id="{0B11C981-058F-5FD0-F39D-61F2D95ECC44}"/>
              </a:ext>
            </a:extLst>
          </p:cNvPr>
          <p:cNvPicPr>
            <a:picLocks noChangeAspect="1"/>
          </p:cNvPicPr>
          <p:nvPr/>
        </p:nvPicPr>
        <p:blipFill rotWithShape="1">
          <a:blip r:embed="rId3"/>
          <a:srcRect l="10341" t="43239" r="53736" b="40271"/>
          <a:stretch/>
        </p:blipFill>
        <p:spPr>
          <a:xfrm>
            <a:off x="1447800" y="2325660"/>
            <a:ext cx="3048000" cy="398490"/>
          </a:xfrm>
          <a:prstGeom prst="rect">
            <a:avLst/>
          </a:prstGeom>
          <a:noFill/>
        </p:spPr>
      </p:pic>
    </p:spTree>
    <p:extLst>
      <p:ext uri="{BB962C8B-B14F-4D97-AF65-F5344CB8AC3E}">
        <p14:creationId xmlns:p14="http://schemas.microsoft.com/office/powerpoint/2010/main" val="4062308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7CAFF6-D455-A6E8-C47B-D91DDC6DCF6C}"/>
              </a:ext>
            </a:extLst>
          </p:cNvPr>
          <p:cNvSpPr>
            <a:spLocks noGrp="1"/>
          </p:cNvSpPr>
          <p:nvPr>
            <p:ph type="title"/>
          </p:nvPr>
        </p:nvSpPr>
        <p:spPr/>
        <p:txBody>
          <a:bodyPr/>
          <a:lstStyle/>
          <a:p>
            <a:r>
              <a:rPr lang="en-US"/>
              <a:t>MArt style loss</a:t>
            </a:r>
          </a:p>
        </p:txBody>
      </p:sp>
      <p:sp>
        <p:nvSpPr>
          <p:cNvPr id="4" name="Slide Number Placeholder 3">
            <a:extLst>
              <a:ext uri="{FF2B5EF4-FFF2-40B4-BE49-F238E27FC236}">
                <a16:creationId xmlns:a16="http://schemas.microsoft.com/office/drawing/2014/main" id="{2FE1E102-99AA-C8AF-D9B5-343A520C4EBE}"/>
              </a:ext>
            </a:extLst>
          </p:cNvPr>
          <p:cNvSpPr>
            <a:spLocks noGrp="1"/>
          </p:cNvSpPr>
          <p:nvPr>
            <p:ph type="sldNum" sz="quarter" idx="11"/>
          </p:nvPr>
        </p:nvSpPr>
        <p:spPr/>
        <p:txBody>
          <a:bodyPr/>
          <a:lstStyle/>
          <a:p>
            <a:r>
              <a:rPr lang="en-US"/>
              <a:t>p.</a:t>
            </a:r>
            <a:fld id="{CB2120E0-8FF9-480B-9492-11076B6A8DC2}" type="slidenum">
              <a:rPr lang="en-US" smtClean="0"/>
              <a:pPr/>
              <a:t>22</a:t>
            </a:fld>
            <a:endParaRPr lang="en-US"/>
          </a:p>
        </p:txBody>
      </p:sp>
      <p:pic>
        <p:nvPicPr>
          <p:cNvPr id="5" name="Picture 2" descr="Convolutional Neural Network | Deep Learning | Developers Breach">
            <a:extLst>
              <a:ext uri="{FF2B5EF4-FFF2-40B4-BE49-F238E27FC236}">
                <a16:creationId xmlns:a16="http://schemas.microsoft.com/office/drawing/2014/main" id="{EAA83870-FBCA-7034-D339-905C326D7A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962"/>
          <a:stretch/>
        </p:blipFill>
        <p:spPr bwMode="auto">
          <a:xfrm>
            <a:off x="392221" y="915830"/>
            <a:ext cx="8385495" cy="331184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4CB1C76-45E9-16D6-9ACA-6023422256F9}"/>
              </a:ext>
            </a:extLst>
          </p:cNvPr>
          <p:cNvSpPr/>
          <p:nvPr/>
        </p:nvSpPr>
        <p:spPr>
          <a:xfrm>
            <a:off x="2057400" y="3181350"/>
            <a:ext cx="990600" cy="4260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a:solidFill>
                  <a:schemeClr val="accent4"/>
                </a:solidFill>
                <a:latin typeface="Segoe UI" panose="020B0502040204020203" pitchFamily="34" charset="0"/>
                <a:cs typeface="Segoe UI" panose="020B0502040204020203" pitchFamily="34" charset="0"/>
              </a:rPr>
              <a:t>Sensitive to content</a:t>
            </a:r>
          </a:p>
        </p:txBody>
      </p:sp>
      <p:sp>
        <p:nvSpPr>
          <p:cNvPr id="7" name="Rectangle 6">
            <a:extLst>
              <a:ext uri="{FF2B5EF4-FFF2-40B4-BE49-F238E27FC236}">
                <a16:creationId xmlns:a16="http://schemas.microsoft.com/office/drawing/2014/main" id="{3107A570-7611-640B-497D-0E01C735CB05}"/>
              </a:ext>
            </a:extLst>
          </p:cNvPr>
          <p:cNvSpPr/>
          <p:nvPr/>
        </p:nvSpPr>
        <p:spPr>
          <a:xfrm>
            <a:off x="4217879" y="3181350"/>
            <a:ext cx="990600" cy="4260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a:solidFill>
                  <a:schemeClr val="accent4"/>
                </a:solidFill>
                <a:latin typeface="Segoe UI" panose="020B0502040204020203" pitchFamily="34" charset="0"/>
                <a:cs typeface="Segoe UI" panose="020B0502040204020203" pitchFamily="34" charset="0"/>
              </a:rPr>
              <a:t>Sensitive to style</a:t>
            </a:r>
          </a:p>
        </p:txBody>
      </p:sp>
      <p:sp>
        <p:nvSpPr>
          <p:cNvPr id="2" name="Rounded Rectangle 10">
            <a:extLst>
              <a:ext uri="{FF2B5EF4-FFF2-40B4-BE49-F238E27FC236}">
                <a16:creationId xmlns:a16="http://schemas.microsoft.com/office/drawing/2014/main" id="{BB859934-DDEC-1CBC-4120-68D73B834E66}"/>
              </a:ext>
            </a:extLst>
          </p:cNvPr>
          <p:cNvSpPr/>
          <p:nvPr/>
        </p:nvSpPr>
        <p:spPr>
          <a:xfrm>
            <a:off x="7086601" y="4510065"/>
            <a:ext cx="1691116" cy="2400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lumMod val="50000"/>
                  </a:schemeClr>
                </a:solidFill>
                <a:latin typeface="Arial Nova" panose="020B0504020202020204" pitchFamily="34" charset="0"/>
              </a:rPr>
              <a:t>Source image: Internet</a:t>
            </a:r>
          </a:p>
        </p:txBody>
      </p:sp>
    </p:spTree>
    <p:extLst>
      <p:ext uri="{BB962C8B-B14F-4D97-AF65-F5344CB8AC3E}">
        <p14:creationId xmlns:p14="http://schemas.microsoft.com/office/powerpoint/2010/main" val="3924393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BCBD755-F1E9-FF03-402E-C04A6BF68312}"/>
              </a:ext>
            </a:extLst>
          </p:cNvPr>
          <p:cNvPicPr>
            <a:picLocks noGrp="1" noChangeAspect="1"/>
          </p:cNvPicPr>
          <p:nvPr>
            <p:ph sz="quarter" idx="1"/>
          </p:nvPr>
        </p:nvPicPr>
        <p:blipFill rotWithShape="1">
          <a:blip r:embed="rId3"/>
          <a:srcRect l="33691" t="59006" b="1"/>
          <a:stretch/>
        </p:blipFill>
        <p:spPr>
          <a:xfrm>
            <a:off x="1891780" y="2724150"/>
            <a:ext cx="5626100" cy="990600"/>
          </a:xfrm>
        </p:spPr>
      </p:pic>
      <p:sp>
        <p:nvSpPr>
          <p:cNvPr id="3" name="Title 2">
            <a:extLst>
              <a:ext uri="{FF2B5EF4-FFF2-40B4-BE49-F238E27FC236}">
                <a16:creationId xmlns:a16="http://schemas.microsoft.com/office/drawing/2014/main" id="{C164532C-3E71-F4B2-1E00-E325440F2546}"/>
              </a:ext>
            </a:extLst>
          </p:cNvPr>
          <p:cNvSpPr>
            <a:spLocks noGrp="1"/>
          </p:cNvSpPr>
          <p:nvPr>
            <p:ph type="title"/>
          </p:nvPr>
        </p:nvSpPr>
        <p:spPr/>
        <p:txBody>
          <a:bodyPr/>
          <a:lstStyle/>
          <a:p>
            <a:r>
              <a:rPr lang="en-US"/>
              <a:t>MArt style loss</a:t>
            </a:r>
          </a:p>
        </p:txBody>
      </p:sp>
      <p:sp>
        <p:nvSpPr>
          <p:cNvPr id="4" name="Slide Number Placeholder 3">
            <a:extLst>
              <a:ext uri="{FF2B5EF4-FFF2-40B4-BE49-F238E27FC236}">
                <a16:creationId xmlns:a16="http://schemas.microsoft.com/office/drawing/2014/main" id="{79F67D11-5B78-8A85-9311-D2AD720DBDDA}"/>
              </a:ext>
            </a:extLst>
          </p:cNvPr>
          <p:cNvSpPr>
            <a:spLocks noGrp="1"/>
          </p:cNvSpPr>
          <p:nvPr>
            <p:ph type="sldNum" sz="quarter" idx="11"/>
          </p:nvPr>
        </p:nvSpPr>
        <p:spPr/>
        <p:txBody>
          <a:bodyPr/>
          <a:lstStyle/>
          <a:p>
            <a:r>
              <a:rPr lang="en-US"/>
              <a:t>p.</a:t>
            </a:r>
            <a:fld id="{CB2120E0-8FF9-480B-9492-11076B6A8DC2}" type="slidenum">
              <a:rPr lang="en-US" smtClean="0"/>
              <a:pPr/>
              <a:t>23</a:t>
            </a:fld>
            <a:endParaRPr lang="en-US"/>
          </a:p>
        </p:txBody>
      </p:sp>
      <p:pic>
        <p:nvPicPr>
          <p:cNvPr id="2" name="Content Placeholder 5">
            <a:extLst>
              <a:ext uri="{FF2B5EF4-FFF2-40B4-BE49-F238E27FC236}">
                <a16:creationId xmlns:a16="http://schemas.microsoft.com/office/drawing/2014/main" id="{2DAED242-324B-D7D9-A5AE-5F41D994DC7E}"/>
              </a:ext>
            </a:extLst>
          </p:cNvPr>
          <p:cNvPicPr>
            <a:picLocks noChangeAspect="1"/>
          </p:cNvPicPr>
          <p:nvPr/>
        </p:nvPicPr>
        <p:blipFill rotWithShape="1">
          <a:blip r:embed="rId3"/>
          <a:srcRect l="40121" t="2245" b="56761"/>
          <a:stretch/>
        </p:blipFill>
        <p:spPr>
          <a:xfrm>
            <a:off x="2031740" y="1208895"/>
            <a:ext cx="5080520" cy="990600"/>
          </a:xfrm>
          <a:prstGeom prst="rect">
            <a:avLst/>
          </a:prstGeom>
          <a:noFill/>
        </p:spPr>
      </p:pic>
      <p:pic>
        <p:nvPicPr>
          <p:cNvPr id="5" name="Content Placeholder 5">
            <a:extLst>
              <a:ext uri="{FF2B5EF4-FFF2-40B4-BE49-F238E27FC236}">
                <a16:creationId xmlns:a16="http://schemas.microsoft.com/office/drawing/2014/main" id="{0B11C981-058F-5FD0-F39D-61F2D95ECC44}"/>
              </a:ext>
            </a:extLst>
          </p:cNvPr>
          <p:cNvPicPr>
            <a:picLocks noChangeAspect="1"/>
          </p:cNvPicPr>
          <p:nvPr/>
        </p:nvPicPr>
        <p:blipFill rotWithShape="1">
          <a:blip r:embed="rId3"/>
          <a:srcRect l="10341" t="43239" r="53736" b="40271"/>
          <a:stretch/>
        </p:blipFill>
        <p:spPr>
          <a:xfrm>
            <a:off x="1447800" y="2325660"/>
            <a:ext cx="3048000" cy="398490"/>
          </a:xfrm>
          <a:prstGeom prst="rect">
            <a:avLst/>
          </a:prstGeom>
          <a:noFill/>
        </p:spPr>
      </p:pic>
    </p:spTree>
    <p:extLst>
      <p:ext uri="{BB962C8B-B14F-4D97-AF65-F5344CB8AC3E}">
        <p14:creationId xmlns:p14="http://schemas.microsoft.com/office/powerpoint/2010/main" val="580508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ext, pattern&#10;&#10;Description automatically generated">
            <a:extLst>
              <a:ext uri="{FF2B5EF4-FFF2-40B4-BE49-F238E27FC236}">
                <a16:creationId xmlns:a16="http://schemas.microsoft.com/office/drawing/2014/main" id="{5DE69C06-0C29-E8C3-2594-A4FFB3DEC3BD}"/>
              </a:ext>
            </a:extLst>
          </p:cNvPr>
          <p:cNvPicPr>
            <a:picLocks noGrp="1" noChangeAspect="1"/>
          </p:cNvPicPr>
          <p:nvPr>
            <p:ph sz="quarter" idx="1"/>
          </p:nvPr>
        </p:nvPicPr>
        <p:blipFill rotWithShape="1">
          <a:blip r:embed="rId3" cstate="print">
            <a:extLst>
              <a:ext uri="{28A0092B-C50C-407E-A947-70E740481C1C}">
                <a14:useLocalDpi xmlns:a14="http://schemas.microsoft.com/office/drawing/2010/main" val="0"/>
              </a:ext>
            </a:extLst>
          </a:blip>
          <a:srcRect r="14286" b="12560"/>
          <a:stretch/>
        </p:blipFill>
        <p:spPr>
          <a:xfrm>
            <a:off x="287695" y="1276350"/>
            <a:ext cx="8429585" cy="2458629"/>
          </a:xfrm>
        </p:spPr>
      </p:pic>
      <p:sp>
        <p:nvSpPr>
          <p:cNvPr id="3" name="Title 2">
            <a:extLst>
              <a:ext uri="{FF2B5EF4-FFF2-40B4-BE49-F238E27FC236}">
                <a16:creationId xmlns:a16="http://schemas.microsoft.com/office/drawing/2014/main" id="{368FCD7B-63BC-051B-CD98-26C5568BE526}"/>
              </a:ext>
            </a:extLst>
          </p:cNvPr>
          <p:cNvSpPr>
            <a:spLocks noGrp="1"/>
          </p:cNvSpPr>
          <p:nvPr>
            <p:ph type="title"/>
          </p:nvPr>
        </p:nvSpPr>
        <p:spPr/>
        <p:txBody>
          <a:bodyPr/>
          <a:lstStyle/>
          <a:p>
            <a:r>
              <a:rPr lang="en-US"/>
              <a:t>Ablated results of MArt loss</a:t>
            </a:r>
          </a:p>
        </p:txBody>
      </p:sp>
      <p:sp>
        <p:nvSpPr>
          <p:cNvPr id="4" name="Slide Number Placeholder 3">
            <a:extLst>
              <a:ext uri="{FF2B5EF4-FFF2-40B4-BE49-F238E27FC236}">
                <a16:creationId xmlns:a16="http://schemas.microsoft.com/office/drawing/2014/main" id="{C1BA880D-1DC4-5C57-FFA1-BB3BB05D54FC}"/>
              </a:ext>
            </a:extLst>
          </p:cNvPr>
          <p:cNvSpPr>
            <a:spLocks noGrp="1"/>
          </p:cNvSpPr>
          <p:nvPr>
            <p:ph type="sldNum" sz="quarter" idx="11"/>
          </p:nvPr>
        </p:nvSpPr>
        <p:spPr/>
        <p:txBody>
          <a:bodyPr/>
          <a:lstStyle/>
          <a:p>
            <a:r>
              <a:rPr lang="en-US"/>
              <a:t>p.</a:t>
            </a:r>
            <a:fld id="{CB2120E0-8FF9-480B-9492-11076B6A8DC2}" type="slidenum">
              <a:rPr lang="en-US" smtClean="0"/>
              <a:pPr/>
              <a:t>24</a:t>
            </a:fld>
            <a:endParaRPr lang="en-US"/>
          </a:p>
        </p:txBody>
      </p:sp>
      <p:sp>
        <p:nvSpPr>
          <p:cNvPr id="2" name="Rounded Rectangle 10">
            <a:extLst>
              <a:ext uri="{FF2B5EF4-FFF2-40B4-BE49-F238E27FC236}">
                <a16:creationId xmlns:a16="http://schemas.microsoft.com/office/drawing/2014/main" id="{F8049D49-7517-C418-598B-AEF9693E0F62}"/>
              </a:ext>
            </a:extLst>
          </p:cNvPr>
          <p:cNvSpPr/>
          <p:nvPr/>
        </p:nvSpPr>
        <p:spPr>
          <a:xfrm>
            <a:off x="2714491" y="3723549"/>
            <a:ext cx="1857509" cy="2400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2"/>
                </a:solidFill>
                <a:latin typeface="Arial Nova" panose="020B0504020202020204" pitchFamily="34" charset="0"/>
              </a:rPr>
              <a:t>Standard style loss</a:t>
            </a:r>
          </a:p>
        </p:txBody>
      </p:sp>
      <p:sp>
        <p:nvSpPr>
          <p:cNvPr id="5" name="Rounded Rectangle 10">
            <a:extLst>
              <a:ext uri="{FF2B5EF4-FFF2-40B4-BE49-F238E27FC236}">
                <a16:creationId xmlns:a16="http://schemas.microsoft.com/office/drawing/2014/main" id="{98FFD98C-3796-613F-D688-D9399692FC6F}"/>
              </a:ext>
            </a:extLst>
          </p:cNvPr>
          <p:cNvSpPr/>
          <p:nvPr/>
        </p:nvSpPr>
        <p:spPr>
          <a:xfrm>
            <a:off x="6096000" y="3723549"/>
            <a:ext cx="1857509" cy="2400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2"/>
                </a:solidFill>
                <a:latin typeface="Arial Nova" panose="020B0504020202020204" pitchFamily="34" charset="0"/>
              </a:rPr>
              <a:t>Our style loss</a:t>
            </a:r>
          </a:p>
        </p:txBody>
      </p:sp>
      <p:sp>
        <p:nvSpPr>
          <p:cNvPr id="7" name="Rounded Rectangle 10">
            <a:extLst>
              <a:ext uri="{FF2B5EF4-FFF2-40B4-BE49-F238E27FC236}">
                <a16:creationId xmlns:a16="http://schemas.microsoft.com/office/drawing/2014/main" id="{C988D3FD-C148-3FAD-3E17-C8AB9EED579F}"/>
              </a:ext>
            </a:extLst>
          </p:cNvPr>
          <p:cNvSpPr/>
          <p:nvPr/>
        </p:nvSpPr>
        <p:spPr>
          <a:xfrm>
            <a:off x="381001" y="2672941"/>
            <a:ext cx="1142999" cy="22383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2"/>
                </a:solidFill>
                <a:latin typeface="Arial Nova" panose="020B0504020202020204" pitchFamily="34" charset="0"/>
              </a:rPr>
              <a:t>Map art style</a:t>
            </a:r>
          </a:p>
        </p:txBody>
      </p:sp>
    </p:spTree>
    <p:extLst>
      <p:ext uri="{BB962C8B-B14F-4D97-AF65-F5344CB8AC3E}">
        <p14:creationId xmlns:p14="http://schemas.microsoft.com/office/powerpoint/2010/main" val="395953710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D0FE80-8772-F8D7-F208-27433B681383}"/>
              </a:ext>
            </a:extLst>
          </p:cNvPr>
          <p:cNvSpPr>
            <a:spLocks noGrp="1"/>
          </p:cNvSpPr>
          <p:nvPr>
            <p:ph type="title"/>
          </p:nvPr>
        </p:nvSpPr>
        <p:spPr/>
        <p:txBody>
          <a:bodyPr/>
          <a:lstStyle/>
          <a:p>
            <a:r>
              <a:rPr lang="en-US"/>
              <a:t>Coherence loss</a:t>
            </a:r>
          </a:p>
        </p:txBody>
      </p:sp>
      <p:sp>
        <p:nvSpPr>
          <p:cNvPr id="4" name="Slide Number Placeholder 3">
            <a:extLst>
              <a:ext uri="{FF2B5EF4-FFF2-40B4-BE49-F238E27FC236}">
                <a16:creationId xmlns:a16="http://schemas.microsoft.com/office/drawing/2014/main" id="{421B84C5-C05E-1DD7-2696-FAC9C805B3D5}"/>
              </a:ext>
            </a:extLst>
          </p:cNvPr>
          <p:cNvSpPr>
            <a:spLocks noGrp="1"/>
          </p:cNvSpPr>
          <p:nvPr>
            <p:ph type="sldNum" sz="quarter" idx="11"/>
          </p:nvPr>
        </p:nvSpPr>
        <p:spPr/>
        <p:txBody>
          <a:bodyPr/>
          <a:lstStyle/>
          <a:p>
            <a:r>
              <a:rPr lang="en-US"/>
              <a:t>p.</a:t>
            </a:r>
            <a:fld id="{CB2120E0-8FF9-480B-9492-11076B6A8DC2}" type="slidenum">
              <a:rPr lang="en-US" smtClean="0"/>
              <a:pPr/>
              <a:t>25</a:t>
            </a:fld>
            <a:endParaRPr lang="en-US"/>
          </a:p>
        </p:txBody>
      </p:sp>
      <p:pic>
        <p:nvPicPr>
          <p:cNvPr id="1026" name="Picture 2" descr="Your Balance Age - Family Sports Chiropractor">
            <a:extLst>
              <a:ext uri="{FF2B5EF4-FFF2-40B4-BE49-F238E27FC236}">
                <a16:creationId xmlns:a16="http://schemas.microsoft.com/office/drawing/2014/main" id="{FF115A79-29CC-3F70-A3FC-F140232117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4107" y="1695450"/>
            <a:ext cx="5105400" cy="25527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Rounded Rectangle 10">
                <a:extLst>
                  <a:ext uri="{FF2B5EF4-FFF2-40B4-BE49-F238E27FC236}">
                    <a16:creationId xmlns:a16="http://schemas.microsoft.com/office/drawing/2014/main" id="{00421BEA-F093-F148-97CF-6ACFA28DEE37}"/>
                  </a:ext>
                </a:extLst>
              </p:cNvPr>
              <p:cNvSpPr/>
              <p:nvPr/>
            </p:nvSpPr>
            <p:spPr>
              <a:xfrm>
                <a:off x="5562600" y="1047750"/>
                <a:ext cx="1981200" cy="448516"/>
              </a:xfrm>
              <a:prstGeom prst="round2Diag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Arial Nova" panose="020B0504020202020204" pitchFamily="34" charset="0"/>
                  </a:rPr>
                  <a:t>Temporal coherency </a:t>
                </a:r>
                <a14:m>
                  <m:oMath xmlns:m="http://schemas.openxmlformats.org/officeDocument/2006/math">
                    <m:sSub>
                      <m:sSubPr>
                        <m:ctrlPr>
                          <a:rPr lang="en-US" sz="1200" i="1" smtClean="0">
                            <a:solidFill>
                              <a:schemeClr val="bg1"/>
                            </a:solidFill>
                            <a:latin typeface="Cambria Math" panose="02040503050406030204" pitchFamily="18" charset="0"/>
                          </a:rPr>
                        </m:ctrlPr>
                      </m:sSubPr>
                      <m:e>
                        <m:r>
                          <a:rPr lang="en-US" sz="1200" i="1" smtClean="0">
                            <a:solidFill>
                              <a:schemeClr val="bg1"/>
                            </a:solidFill>
                            <a:latin typeface="Cambria Math" panose="02040503050406030204" pitchFamily="18" charset="0"/>
                            <a:ea typeface="Cambria Math" panose="02040503050406030204" pitchFamily="18" charset="0"/>
                          </a:rPr>
                          <m:t>ℒ</m:t>
                        </m:r>
                      </m:e>
                      <m:sub>
                        <m:r>
                          <a:rPr lang="en-US" sz="1200" b="0" i="1" smtClean="0">
                            <a:solidFill>
                              <a:schemeClr val="bg1"/>
                            </a:solidFill>
                            <a:latin typeface="Cambria Math" panose="02040503050406030204" pitchFamily="18" charset="0"/>
                          </a:rPr>
                          <m:t>𝑡</m:t>
                        </m:r>
                      </m:sub>
                    </m:sSub>
                  </m:oMath>
                </a14:m>
                <a:endParaRPr lang="en-US" sz="1200">
                  <a:solidFill>
                    <a:schemeClr val="bg1"/>
                  </a:solidFill>
                  <a:latin typeface="Arial Nova" panose="020B0504020202020204" pitchFamily="34" charset="0"/>
                </a:endParaRPr>
              </a:p>
            </p:txBody>
          </p:sp>
        </mc:Choice>
        <mc:Fallback xmlns="">
          <p:sp>
            <p:nvSpPr>
              <p:cNvPr id="7" name="Rounded Rectangle 10">
                <a:extLst>
                  <a:ext uri="{FF2B5EF4-FFF2-40B4-BE49-F238E27FC236}">
                    <a16:creationId xmlns:a16="http://schemas.microsoft.com/office/drawing/2014/main" id="{00421BEA-F093-F148-97CF-6ACFA28DEE37}"/>
                  </a:ext>
                </a:extLst>
              </p:cNvPr>
              <p:cNvSpPr>
                <a:spLocks noRot="1" noChangeAspect="1" noMove="1" noResize="1" noEditPoints="1" noAdjustHandles="1" noChangeArrowheads="1" noChangeShapeType="1" noTextEdit="1"/>
              </p:cNvSpPr>
              <p:nvPr/>
            </p:nvSpPr>
            <p:spPr>
              <a:xfrm>
                <a:off x="5562600" y="1047750"/>
                <a:ext cx="1981200" cy="448516"/>
              </a:xfrm>
              <a:prstGeom prst="round2DiagRect">
                <a:avLst/>
              </a:prstGeom>
              <a:blipFill>
                <a:blip r:embed="rId4"/>
                <a:stretch>
                  <a:fillRect/>
                </a:stretch>
              </a:blipFill>
              <a:ln>
                <a:noFill/>
              </a:ln>
            </p:spPr>
            <p:txBody>
              <a:bodyPr/>
              <a:lstStyle/>
              <a:p>
                <a:r>
                  <a:rPr lang="en-US">
                    <a:noFill/>
                  </a:rPr>
                  <a:t> </a:t>
                </a:r>
              </a:p>
            </p:txBody>
          </p:sp>
        </mc:Fallback>
      </mc:AlternateContent>
      <p:sp>
        <p:nvSpPr>
          <p:cNvPr id="9" name="Rounded Rectangle 10">
            <a:extLst>
              <a:ext uri="{FF2B5EF4-FFF2-40B4-BE49-F238E27FC236}">
                <a16:creationId xmlns:a16="http://schemas.microsoft.com/office/drawing/2014/main" id="{A9CEB385-07D8-FB19-BCFF-E8B90CB9DD2F}"/>
              </a:ext>
            </a:extLst>
          </p:cNvPr>
          <p:cNvSpPr/>
          <p:nvPr/>
        </p:nvSpPr>
        <p:spPr>
          <a:xfrm>
            <a:off x="2456768" y="1921625"/>
            <a:ext cx="822739" cy="304800"/>
          </a:xfrm>
          <a:prstGeom prst="flowChartTermina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1"/>
                </a:solidFill>
                <a:latin typeface="Arial Nova" panose="020B0504020202020204" pitchFamily="34" charset="0"/>
              </a:rPr>
              <a:t>Style</a:t>
            </a:r>
          </a:p>
        </p:txBody>
      </p:sp>
      <p:sp>
        <p:nvSpPr>
          <p:cNvPr id="11" name="Rounded Rectangle 10">
            <a:extLst>
              <a:ext uri="{FF2B5EF4-FFF2-40B4-BE49-F238E27FC236}">
                <a16:creationId xmlns:a16="http://schemas.microsoft.com/office/drawing/2014/main" id="{6A7DE22D-C36A-C296-2D2F-55DBD7F6CB14}"/>
              </a:ext>
            </a:extLst>
          </p:cNvPr>
          <p:cNvSpPr/>
          <p:nvPr/>
        </p:nvSpPr>
        <p:spPr>
          <a:xfrm>
            <a:off x="5260707" y="1824681"/>
            <a:ext cx="1828800" cy="304800"/>
          </a:xfrm>
          <a:prstGeom prst="flowChartTermina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1"/>
                </a:solidFill>
                <a:latin typeface="Arial Nova" panose="020B0504020202020204" pitchFamily="34" charset="0"/>
              </a:rPr>
              <a:t>Temporal coherency</a:t>
            </a:r>
          </a:p>
        </p:txBody>
      </p:sp>
      <mc:AlternateContent xmlns:mc="http://schemas.openxmlformats.org/markup-compatibility/2006" xmlns:a14="http://schemas.microsoft.com/office/drawing/2010/main">
        <mc:Choice Requires="a14">
          <p:sp>
            <p:nvSpPr>
              <p:cNvPr id="5" name="Rounded Rectangle 10">
                <a:extLst>
                  <a:ext uri="{FF2B5EF4-FFF2-40B4-BE49-F238E27FC236}">
                    <a16:creationId xmlns:a16="http://schemas.microsoft.com/office/drawing/2014/main" id="{07DA567A-F071-7479-6CCF-AB3167D684A8}"/>
                  </a:ext>
                </a:extLst>
              </p:cNvPr>
              <p:cNvSpPr/>
              <p:nvPr/>
            </p:nvSpPr>
            <p:spPr>
              <a:xfrm>
                <a:off x="3584307" y="1054895"/>
                <a:ext cx="1676400" cy="448516"/>
              </a:xfrm>
              <a:prstGeom prst="round2Diag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Arial Nova" panose="020B0504020202020204" pitchFamily="34" charset="0"/>
                  </a:rPr>
                  <a:t>Map coherency </a:t>
                </a:r>
                <a14:m>
                  <m:oMath xmlns:m="http://schemas.openxmlformats.org/officeDocument/2006/math">
                    <m:sSub>
                      <m:sSubPr>
                        <m:ctrlPr>
                          <a:rPr lang="en-US" sz="1200" i="1" smtClean="0">
                            <a:solidFill>
                              <a:schemeClr val="bg1"/>
                            </a:solidFill>
                            <a:latin typeface="Cambria Math" panose="02040503050406030204" pitchFamily="18" charset="0"/>
                          </a:rPr>
                        </m:ctrlPr>
                      </m:sSubPr>
                      <m:e>
                        <m:r>
                          <a:rPr lang="en-US" sz="1200" i="1" smtClean="0">
                            <a:solidFill>
                              <a:schemeClr val="bg1"/>
                            </a:solidFill>
                            <a:latin typeface="Cambria Math" panose="02040503050406030204" pitchFamily="18" charset="0"/>
                            <a:ea typeface="Cambria Math" panose="02040503050406030204" pitchFamily="18" charset="0"/>
                          </a:rPr>
                          <m:t>ℒ</m:t>
                        </m:r>
                      </m:e>
                      <m:sub>
                        <m:r>
                          <a:rPr lang="en-US" sz="1200" b="0" i="1" smtClean="0">
                            <a:solidFill>
                              <a:schemeClr val="bg1"/>
                            </a:solidFill>
                            <a:latin typeface="Cambria Math" panose="02040503050406030204" pitchFamily="18" charset="0"/>
                          </a:rPr>
                          <m:t>𝑚</m:t>
                        </m:r>
                      </m:sub>
                    </m:sSub>
                  </m:oMath>
                </a14:m>
                <a:endParaRPr lang="en-US" sz="1200">
                  <a:solidFill>
                    <a:schemeClr val="bg1"/>
                  </a:solidFill>
                  <a:latin typeface="Arial Nova" panose="020B0504020202020204" pitchFamily="34" charset="0"/>
                </a:endParaRPr>
              </a:p>
            </p:txBody>
          </p:sp>
        </mc:Choice>
        <mc:Fallback xmlns="">
          <p:sp>
            <p:nvSpPr>
              <p:cNvPr id="5" name="Rounded Rectangle 10">
                <a:extLst>
                  <a:ext uri="{FF2B5EF4-FFF2-40B4-BE49-F238E27FC236}">
                    <a16:creationId xmlns:a16="http://schemas.microsoft.com/office/drawing/2014/main" id="{07DA567A-F071-7479-6CCF-AB3167D684A8}"/>
                  </a:ext>
                </a:extLst>
              </p:cNvPr>
              <p:cNvSpPr>
                <a:spLocks noRot="1" noChangeAspect="1" noMove="1" noResize="1" noEditPoints="1" noAdjustHandles="1" noChangeArrowheads="1" noChangeShapeType="1" noTextEdit="1"/>
              </p:cNvSpPr>
              <p:nvPr/>
            </p:nvSpPr>
            <p:spPr>
              <a:xfrm>
                <a:off x="3584307" y="1054895"/>
                <a:ext cx="1676400" cy="448516"/>
              </a:xfrm>
              <a:prstGeom prst="round2DiagRect">
                <a:avLst/>
              </a:prstGeom>
              <a:blipFill>
                <a:blip r:embed="rId5"/>
                <a:stretch>
                  <a:fillRect/>
                </a:stretch>
              </a:blipFill>
              <a:ln>
                <a:noFill/>
              </a:ln>
            </p:spPr>
            <p:txBody>
              <a:bodyPr/>
              <a:lstStyle/>
              <a:p>
                <a:r>
                  <a:rPr lang="en-US">
                    <a:noFill/>
                  </a:rPr>
                  <a:t> </a:t>
                </a:r>
              </a:p>
            </p:txBody>
          </p:sp>
        </mc:Fallback>
      </mc:AlternateContent>
      <p:sp>
        <p:nvSpPr>
          <p:cNvPr id="6" name="Rounded Rectangle 10">
            <a:extLst>
              <a:ext uri="{FF2B5EF4-FFF2-40B4-BE49-F238E27FC236}">
                <a16:creationId xmlns:a16="http://schemas.microsoft.com/office/drawing/2014/main" id="{1354B468-6F09-088D-011B-95982C94F3A5}"/>
              </a:ext>
            </a:extLst>
          </p:cNvPr>
          <p:cNvSpPr/>
          <p:nvPr/>
        </p:nvSpPr>
        <p:spPr>
          <a:xfrm>
            <a:off x="1676400" y="1068682"/>
            <a:ext cx="1447800" cy="448516"/>
          </a:xfrm>
          <a:prstGeom prst="round2DiagRect">
            <a:avLst/>
          </a:prstGeom>
          <a:gradFill flip="none" rotWithShape="1">
            <a:gsLst>
              <a:gs pos="0">
                <a:srgbClr val="129286">
                  <a:tint val="66000"/>
                  <a:satMod val="160000"/>
                </a:srgbClr>
              </a:gs>
              <a:gs pos="50000">
                <a:srgbClr val="129286">
                  <a:tint val="44500"/>
                  <a:satMod val="160000"/>
                </a:srgbClr>
              </a:gs>
              <a:gs pos="100000">
                <a:srgbClr val="129286">
                  <a:tint val="23500"/>
                  <a:satMod val="16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Arial Nova" panose="020B0504020202020204" pitchFamily="34" charset="0"/>
              </a:rPr>
              <a:t>Coherence Loss</a:t>
            </a:r>
          </a:p>
        </p:txBody>
      </p:sp>
      <p:sp>
        <p:nvSpPr>
          <p:cNvPr id="8" name="Equals 7">
            <a:extLst>
              <a:ext uri="{FF2B5EF4-FFF2-40B4-BE49-F238E27FC236}">
                <a16:creationId xmlns:a16="http://schemas.microsoft.com/office/drawing/2014/main" id="{7FDE67A3-1A0C-8D68-557D-5CE8E7A9E094}"/>
              </a:ext>
            </a:extLst>
          </p:cNvPr>
          <p:cNvSpPr/>
          <p:nvPr/>
        </p:nvSpPr>
        <p:spPr>
          <a:xfrm>
            <a:off x="3163753" y="1178640"/>
            <a:ext cx="381000" cy="228600"/>
          </a:xfrm>
          <a:prstGeom prst="mathEqual">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Plus Sign 9">
            <a:extLst>
              <a:ext uri="{FF2B5EF4-FFF2-40B4-BE49-F238E27FC236}">
                <a16:creationId xmlns:a16="http://schemas.microsoft.com/office/drawing/2014/main" id="{DCE7DD09-B3A5-4E33-0224-0E277DC524BA}"/>
              </a:ext>
            </a:extLst>
          </p:cNvPr>
          <p:cNvSpPr/>
          <p:nvPr/>
        </p:nvSpPr>
        <p:spPr>
          <a:xfrm>
            <a:off x="5286592" y="1163263"/>
            <a:ext cx="250122" cy="256171"/>
          </a:xfrm>
          <a:prstGeom prst="mathPlus">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2779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1000"/>
                                        <p:tgtEl>
                                          <p:spTgt spid="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D0FE80-8772-F8D7-F208-27433B681383}"/>
              </a:ext>
            </a:extLst>
          </p:cNvPr>
          <p:cNvSpPr>
            <a:spLocks noGrp="1"/>
          </p:cNvSpPr>
          <p:nvPr>
            <p:ph type="title"/>
          </p:nvPr>
        </p:nvSpPr>
        <p:spPr/>
        <p:txBody>
          <a:bodyPr/>
          <a:lstStyle/>
          <a:p>
            <a:r>
              <a:rPr lang="en-US"/>
              <a:t>Coherence loss – </a:t>
            </a:r>
            <a:r>
              <a:rPr lang="en-US" sz="1800">
                <a:solidFill>
                  <a:schemeClr val="accent4"/>
                </a:solidFill>
              </a:rPr>
              <a:t>Temporal coherency</a:t>
            </a:r>
            <a:endParaRPr lang="en-US">
              <a:solidFill>
                <a:schemeClr val="accent4"/>
              </a:solidFill>
            </a:endParaRPr>
          </a:p>
        </p:txBody>
      </p:sp>
      <p:sp>
        <p:nvSpPr>
          <p:cNvPr id="4" name="Slide Number Placeholder 3">
            <a:extLst>
              <a:ext uri="{FF2B5EF4-FFF2-40B4-BE49-F238E27FC236}">
                <a16:creationId xmlns:a16="http://schemas.microsoft.com/office/drawing/2014/main" id="{421B84C5-C05E-1DD7-2696-FAC9C805B3D5}"/>
              </a:ext>
            </a:extLst>
          </p:cNvPr>
          <p:cNvSpPr>
            <a:spLocks noGrp="1"/>
          </p:cNvSpPr>
          <p:nvPr>
            <p:ph type="sldNum" sz="quarter" idx="11"/>
          </p:nvPr>
        </p:nvSpPr>
        <p:spPr/>
        <p:txBody>
          <a:bodyPr/>
          <a:lstStyle/>
          <a:p>
            <a:r>
              <a:rPr lang="en-US"/>
              <a:t>p.</a:t>
            </a:r>
            <a:fld id="{CB2120E0-8FF9-480B-9492-11076B6A8DC2}" type="slidenum">
              <a:rPr lang="en-US" smtClean="0"/>
              <a:pPr/>
              <a:t>26</a:t>
            </a:fld>
            <a:endParaRPr lang="en-US"/>
          </a:p>
        </p:txBody>
      </p:sp>
      <p:pic>
        <p:nvPicPr>
          <p:cNvPr id="14" name="Picture 13">
            <a:extLst>
              <a:ext uri="{FF2B5EF4-FFF2-40B4-BE49-F238E27FC236}">
                <a16:creationId xmlns:a16="http://schemas.microsoft.com/office/drawing/2014/main" id="{89325950-B5FD-6E70-9078-7EC63925B8AE}"/>
              </a:ext>
            </a:extLst>
          </p:cNvPr>
          <p:cNvPicPr>
            <a:picLocks noChangeAspect="1"/>
          </p:cNvPicPr>
          <p:nvPr/>
        </p:nvPicPr>
        <p:blipFill>
          <a:blip r:embed="rId3"/>
          <a:stretch>
            <a:fillRect/>
          </a:stretch>
        </p:blipFill>
        <p:spPr>
          <a:xfrm>
            <a:off x="2286253" y="1244574"/>
            <a:ext cx="4563780" cy="717576"/>
          </a:xfrm>
          <a:prstGeom prst="rect">
            <a:avLst/>
          </a:prstGeom>
        </p:spPr>
      </p:pic>
      <mc:AlternateContent xmlns:mc="http://schemas.openxmlformats.org/markup-compatibility/2006" xmlns:a14="http://schemas.microsoft.com/office/drawing/2010/main">
        <mc:Choice Requires="a14">
          <p:sp>
            <p:nvSpPr>
              <p:cNvPr id="19" name="Rounded Rectangle 10">
                <a:extLst>
                  <a:ext uri="{FF2B5EF4-FFF2-40B4-BE49-F238E27FC236}">
                    <a16:creationId xmlns:a16="http://schemas.microsoft.com/office/drawing/2014/main" id="{43409854-351F-0906-C63A-795AB26B83DB}"/>
                  </a:ext>
                </a:extLst>
              </p:cNvPr>
              <p:cNvSpPr/>
              <p:nvPr/>
            </p:nvSpPr>
            <p:spPr>
              <a:xfrm>
                <a:off x="2226710" y="2834185"/>
                <a:ext cx="1176242" cy="4535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000" b="1" i="1" smtClean="0">
                              <a:solidFill>
                                <a:schemeClr val="tx1"/>
                              </a:solidFill>
                              <a:latin typeface="Cambria Math" panose="02040503050406030204" pitchFamily="18" charset="0"/>
                            </a:rPr>
                          </m:ctrlPr>
                        </m:sSubPr>
                        <m:e>
                          <m:r>
                            <a:rPr lang="en-US" sz="2000" b="1" i="1" smtClean="0">
                              <a:solidFill>
                                <a:schemeClr val="tx1"/>
                              </a:solidFill>
                              <a:latin typeface="Cambria Math" panose="02040503050406030204" pitchFamily="18" charset="0"/>
                            </a:rPr>
                            <m:t>𝑪</m:t>
                          </m:r>
                        </m:e>
                        <m:sub>
                          <m:r>
                            <a:rPr lang="en-US" sz="2000" b="1" i="1" smtClean="0">
                              <a:solidFill>
                                <a:schemeClr val="tx1"/>
                              </a:solidFill>
                              <a:latin typeface="Cambria Math" panose="02040503050406030204" pitchFamily="18" charset="0"/>
                            </a:rPr>
                            <m:t>𝒕</m:t>
                          </m:r>
                        </m:sub>
                      </m:sSub>
                    </m:oMath>
                  </m:oMathPara>
                </a14:m>
                <a:endParaRPr lang="en-US" sz="2000" b="1">
                  <a:solidFill>
                    <a:schemeClr val="tx1"/>
                  </a:solidFill>
                  <a:latin typeface="Arial Nova" panose="020B0504020202020204" pitchFamily="34" charset="0"/>
                </a:endParaRPr>
              </a:p>
            </p:txBody>
          </p:sp>
        </mc:Choice>
        <mc:Fallback xmlns="">
          <p:sp>
            <p:nvSpPr>
              <p:cNvPr id="19" name="Rounded Rectangle 10">
                <a:extLst>
                  <a:ext uri="{FF2B5EF4-FFF2-40B4-BE49-F238E27FC236}">
                    <a16:creationId xmlns:a16="http://schemas.microsoft.com/office/drawing/2014/main" id="{43409854-351F-0906-C63A-795AB26B83DB}"/>
                  </a:ext>
                </a:extLst>
              </p:cNvPr>
              <p:cNvSpPr>
                <a:spLocks noRot="1" noChangeAspect="1" noMove="1" noResize="1" noEditPoints="1" noAdjustHandles="1" noChangeArrowheads="1" noChangeShapeType="1" noTextEdit="1"/>
              </p:cNvSpPr>
              <p:nvPr/>
            </p:nvSpPr>
            <p:spPr>
              <a:xfrm>
                <a:off x="2226710" y="2834185"/>
                <a:ext cx="1176242" cy="453596"/>
              </a:xfrm>
              <a:prstGeom prst="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ounded Rectangle 10">
                <a:extLst>
                  <a:ext uri="{FF2B5EF4-FFF2-40B4-BE49-F238E27FC236}">
                    <a16:creationId xmlns:a16="http://schemas.microsoft.com/office/drawing/2014/main" id="{953FBFC7-697C-D6E0-5F75-2C8ADB3CA59C}"/>
                  </a:ext>
                </a:extLst>
              </p:cNvPr>
              <p:cNvSpPr/>
              <p:nvPr/>
            </p:nvSpPr>
            <p:spPr>
              <a:xfrm>
                <a:off x="2226710" y="2324984"/>
                <a:ext cx="1176242" cy="4535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000" b="1" i="1" smtClean="0">
                              <a:solidFill>
                                <a:schemeClr val="tx1"/>
                              </a:solidFill>
                              <a:latin typeface="Cambria Math" panose="02040503050406030204" pitchFamily="18" charset="0"/>
                            </a:rPr>
                          </m:ctrlPr>
                        </m:sSubPr>
                        <m:e>
                          <m:r>
                            <a:rPr lang="en-US" sz="2000" b="1" i="1" smtClean="0">
                              <a:solidFill>
                                <a:schemeClr val="tx1"/>
                              </a:solidFill>
                              <a:latin typeface="Cambria Math" panose="02040503050406030204" pitchFamily="18" charset="0"/>
                            </a:rPr>
                            <m:t>𝑪</m:t>
                          </m:r>
                        </m:e>
                        <m:sub>
                          <m:r>
                            <a:rPr lang="en-US" sz="2000" b="1" i="1" smtClean="0">
                              <a:solidFill>
                                <a:schemeClr val="tx1"/>
                              </a:solidFill>
                              <a:latin typeface="Cambria Math" panose="02040503050406030204" pitchFamily="18" charset="0"/>
                            </a:rPr>
                            <m:t>𝒕</m:t>
                          </m:r>
                          <m:r>
                            <a:rPr lang="en-US" sz="2000" b="1" i="1" smtClean="0">
                              <a:solidFill>
                                <a:schemeClr val="tx1"/>
                              </a:solidFill>
                              <a:latin typeface="Cambria Math" panose="02040503050406030204" pitchFamily="18" charset="0"/>
                            </a:rPr>
                            <m:t>−</m:t>
                          </m:r>
                          <m:r>
                            <a:rPr lang="en-US" sz="2000" b="1" i="1" smtClean="0">
                              <a:solidFill>
                                <a:schemeClr val="tx1"/>
                              </a:solidFill>
                              <a:latin typeface="Cambria Math" panose="02040503050406030204" pitchFamily="18" charset="0"/>
                            </a:rPr>
                            <m:t>𝟏</m:t>
                          </m:r>
                        </m:sub>
                      </m:sSub>
                    </m:oMath>
                  </m:oMathPara>
                </a14:m>
                <a:endParaRPr lang="en-US" sz="1200" b="1">
                  <a:solidFill>
                    <a:schemeClr val="tx1"/>
                  </a:solidFill>
                  <a:latin typeface="Arial Nova" panose="020B0504020202020204" pitchFamily="34" charset="0"/>
                </a:endParaRPr>
              </a:p>
            </p:txBody>
          </p:sp>
        </mc:Choice>
        <mc:Fallback xmlns="">
          <p:sp>
            <p:nvSpPr>
              <p:cNvPr id="20" name="Rounded Rectangle 10">
                <a:extLst>
                  <a:ext uri="{FF2B5EF4-FFF2-40B4-BE49-F238E27FC236}">
                    <a16:creationId xmlns:a16="http://schemas.microsoft.com/office/drawing/2014/main" id="{953FBFC7-697C-D6E0-5F75-2C8ADB3CA59C}"/>
                  </a:ext>
                </a:extLst>
              </p:cNvPr>
              <p:cNvSpPr>
                <a:spLocks noRot="1" noChangeAspect="1" noMove="1" noResize="1" noEditPoints="1" noAdjustHandles="1" noChangeArrowheads="1" noChangeShapeType="1" noTextEdit="1"/>
              </p:cNvSpPr>
              <p:nvPr/>
            </p:nvSpPr>
            <p:spPr>
              <a:xfrm>
                <a:off x="2226710" y="2324984"/>
                <a:ext cx="1176242" cy="453596"/>
              </a:xfrm>
              <a:prstGeom prst="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ounded Rectangle 10">
                <a:extLst>
                  <a:ext uri="{FF2B5EF4-FFF2-40B4-BE49-F238E27FC236}">
                    <a16:creationId xmlns:a16="http://schemas.microsoft.com/office/drawing/2014/main" id="{0338F2E8-9E72-9F83-3552-F8FB7EDA87C6}"/>
                  </a:ext>
                </a:extLst>
              </p:cNvPr>
              <p:cNvSpPr/>
              <p:nvPr/>
            </p:nvSpPr>
            <p:spPr>
              <a:xfrm>
                <a:off x="6075048" y="2837789"/>
                <a:ext cx="1176242" cy="45359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000" b="1" i="1" smtClean="0">
                              <a:solidFill>
                                <a:schemeClr val="tx1"/>
                              </a:solidFill>
                              <a:latin typeface="Cambria Math" panose="02040503050406030204" pitchFamily="18" charset="0"/>
                            </a:rPr>
                          </m:ctrlPr>
                        </m:sSubPr>
                        <m:e>
                          <m:acc>
                            <m:accPr>
                              <m:chr m:val="̂"/>
                              <m:ctrlPr>
                                <a:rPr lang="en-US" sz="2000" b="1" i="1" smtClean="0">
                                  <a:solidFill>
                                    <a:schemeClr val="tx1"/>
                                  </a:solidFill>
                                  <a:latin typeface="Cambria Math" panose="02040503050406030204" pitchFamily="18" charset="0"/>
                                </a:rPr>
                              </m:ctrlPr>
                            </m:accPr>
                            <m:e>
                              <m:r>
                                <a:rPr lang="en-US" sz="2000" b="1" i="1" smtClean="0">
                                  <a:solidFill>
                                    <a:schemeClr val="tx1"/>
                                  </a:solidFill>
                                  <a:latin typeface="Cambria Math" panose="02040503050406030204" pitchFamily="18" charset="0"/>
                                </a:rPr>
                                <m:t>𝒀</m:t>
                              </m:r>
                            </m:e>
                          </m:acc>
                        </m:e>
                        <m:sub>
                          <m:r>
                            <a:rPr lang="en-US" sz="2000" b="1" i="1" smtClean="0">
                              <a:solidFill>
                                <a:schemeClr val="tx1"/>
                              </a:solidFill>
                              <a:latin typeface="Cambria Math" panose="02040503050406030204" pitchFamily="18" charset="0"/>
                            </a:rPr>
                            <m:t>𝒕</m:t>
                          </m:r>
                        </m:sub>
                      </m:sSub>
                    </m:oMath>
                  </m:oMathPara>
                </a14:m>
                <a:endParaRPr lang="en-US" sz="2000" b="1">
                  <a:solidFill>
                    <a:schemeClr val="tx1"/>
                  </a:solidFill>
                  <a:latin typeface="Arial Nova" panose="020B0504020202020204" pitchFamily="34" charset="0"/>
                </a:endParaRPr>
              </a:p>
            </p:txBody>
          </p:sp>
        </mc:Choice>
        <mc:Fallback xmlns="">
          <p:sp>
            <p:nvSpPr>
              <p:cNvPr id="21" name="Rounded Rectangle 10">
                <a:extLst>
                  <a:ext uri="{FF2B5EF4-FFF2-40B4-BE49-F238E27FC236}">
                    <a16:creationId xmlns:a16="http://schemas.microsoft.com/office/drawing/2014/main" id="{0338F2E8-9E72-9F83-3552-F8FB7EDA87C6}"/>
                  </a:ext>
                </a:extLst>
              </p:cNvPr>
              <p:cNvSpPr>
                <a:spLocks noRot="1" noChangeAspect="1" noMove="1" noResize="1" noEditPoints="1" noAdjustHandles="1" noChangeArrowheads="1" noChangeShapeType="1" noTextEdit="1"/>
              </p:cNvSpPr>
              <p:nvPr/>
            </p:nvSpPr>
            <p:spPr>
              <a:xfrm>
                <a:off x="6075048" y="2837789"/>
                <a:ext cx="1176242" cy="453596"/>
              </a:xfrm>
              <a:prstGeom prst="rect">
                <a:avLst/>
              </a:prstGeom>
              <a:blipFill>
                <a:blip r:embed="rId6"/>
                <a:stretch>
                  <a:fillRect t="-135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ounded Rectangle 10">
                <a:extLst>
                  <a:ext uri="{FF2B5EF4-FFF2-40B4-BE49-F238E27FC236}">
                    <a16:creationId xmlns:a16="http://schemas.microsoft.com/office/drawing/2014/main" id="{5B76999C-BA08-B379-FCCC-80C53D120E36}"/>
                  </a:ext>
                </a:extLst>
              </p:cNvPr>
              <p:cNvSpPr/>
              <p:nvPr/>
            </p:nvSpPr>
            <p:spPr>
              <a:xfrm>
                <a:off x="6075048" y="2300785"/>
                <a:ext cx="1176242" cy="45359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000" b="1" i="1" smtClean="0">
                              <a:solidFill>
                                <a:schemeClr val="tx1"/>
                              </a:solidFill>
                              <a:latin typeface="Cambria Math" panose="02040503050406030204" pitchFamily="18" charset="0"/>
                            </a:rPr>
                          </m:ctrlPr>
                        </m:sSubPr>
                        <m:e>
                          <m:acc>
                            <m:accPr>
                              <m:chr m:val="̂"/>
                              <m:ctrlPr>
                                <a:rPr lang="en-US" sz="2000" b="1" i="1" smtClean="0">
                                  <a:solidFill>
                                    <a:schemeClr val="tx1"/>
                                  </a:solidFill>
                                  <a:latin typeface="Cambria Math" panose="02040503050406030204" pitchFamily="18" charset="0"/>
                                </a:rPr>
                              </m:ctrlPr>
                            </m:accPr>
                            <m:e>
                              <m:r>
                                <a:rPr lang="en-US" sz="2000" b="1" i="1" smtClean="0">
                                  <a:solidFill>
                                    <a:schemeClr val="tx1"/>
                                  </a:solidFill>
                                  <a:latin typeface="Cambria Math" panose="02040503050406030204" pitchFamily="18" charset="0"/>
                                </a:rPr>
                                <m:t>𝒀</m:t>
                              </m:r>
                            </m:e>
                          </m:acc>
                        </m:e>
                        <m:sub>
                          <m:r>
                            <a:rPr lang="en-US" sz="2000" b="1" i="1" smtClean="0">
                              <a:solidFill>
                                <a:schemeClr val="tx1"/>
                              </a:solidFill>
                              <a:latin typeface="Cambria Math" panose="02040503050406030204" pitchFamily="18" charset="0"/>
                            </a:rPr>
                            <m:t>𝒕</m:t>
                          </m:r>
                          <m:r>
                            <a:rPr lang="en-US" sz="2000" b="1" i="1" smtClean="0">
                              <a:solidFill>
                                <a:schemeClr val="tx1"/>
                              </a:solidFill>
                              <a:latin typeface="Cambria Math" panose="02040503050406030204" pitchFamily="18" charset="0"/>
                            </a:rPr>
                            <m:t>−</m:t>
                          </m:r>
                          <m:r>
                            <a:rPr lang="en-US" sz="2000" b="1" i="1" smtClean="0">
                              <a:solidFill>
                                <a:schemeClr val="tx1"/>
                              </a:solidFill>
                              <a:latin typeface="Cambria Math" panose="02040503050406030204" pitchFamily="18" charset="0"/>
                            </a:rPr>
                            <m:t>𝟏</m:t>
                          </m:r>
                        </m:sub>
                      </m:sSub>
                    </m:oMath>
                  </m:oMathPara>
                </a14:m>
                <a:endParaRPr lang="en-US" sz="2000" b="1">
                  <a:solidFill>
                    <a:schemeClr val="tx1"/>
                  </a:solidFill>
                  <a:latin typeface="Arial Nova" panose="020B0504020202020204" pitchFamily="34" charset="0"/>
                </a:endParaRPr>
              </a:p>
            </p:txBody>
          </p:sp>
        </mc:Choice>
        <mc:Fallback xmlns="">
          <p:sp>
            <p:nvSpPr>
              <p:cNvPr id="22" name="Rounded Rectangle 10">
                <a:extLst>
                  <a:ext uri="{FF2B5EF4-FFF2-40B4-BE49-F238E27FC236}">
                    <a16:creationId xmlns:a16="http://schemas.microsoft.com/office/drawing/2014/main" id="{5B76999C-BA08-B379-FCCC-80C53D120E36}"/>
                  </a:ext>
                </a:extLst>
              </p:cNvPr>
              <p:cNvSpPr>
                <a:spLocks noRot="1" noChangeAspect="1" noMove="1" noResize="1" noEditPoints="1" noAdjustHandles="1" noChangeArrowheads="1" noChangeShapeType="1" noTextEdit="1"/>
              </p:cNvSpPr>
              <p:nvPr/>
            </p:nvSpPr>
            <p:spPr>
              <a:xfrm>
                <a:off x="6075048" y="2300785"/>
                <a:ext cx="1176242" cy="453596"/>
              </a:xfrm>
              <a:prstGeom prst="rect">
                <a:avLst/>
              </a:prstGeom>
              <a:blipFill>
                <a:blip r:embed="rId7"/>
                <a:stretch>
                  <a:fillRect t="-1333"/>
                </a:stretch>
              </a:blipFill>
              <a:ln>
                <a:noFill/>
              </a:ln>
            </p:spPr>
            <p:txBody>
              <a:bodyPr/>
              <a:lstStyle/>
              <a:p>
                <a:r>
                  <a:rPr lang="en-US">
                    <a:noFill/>
                  </a:rPr>
                  <a:t> </a:t>
                </a:r>
              </a:p>
            </p:txBody>
          </p:sp>
        </mc:Fallback>
      </mc:AlternateContent>
      <p:pic>
        <p:nvPicPr>
          <p:cNvPr id="25" name="Picture 24">
            <a:extLst>
              <a:ext uri="{FF2B5EF4-FFF2-40B4-BE49-F238E27FC236}">
                <a16:creationId xmlns:a16="http://schemas.microsoft.com/office/drawing/2014/main" id="{16C55C96-C14F-505B-336B-663F8C31CD9E}"/>
              </a:ext>
            </a:extLst>
          </p:cNvPr>
          <p:cNvPicPr>
            <a:picLocks noChangeAspect="1"/>
          </p:cNvPicPr>
          <p:nvPr/>
        </p:nvPicPr>
        <p:blipFill>
          <a:blip r:embed="rId8"/>
          <a:stretch>
            <a:fillRect/>
          </a:stretch>
        </p:blipFill>
        <p:spPr>
          <a:xfrm>
            <a:off x="3778770" y="2390114"/>
            <a:ext cx="1133475" cy="419100"/>
          </a:xfrm>
          <a:prstGeom prst="rect">
            <a:avLst/>
          </a:prstGeom>
        </p:spPr>
      </p:pic>
      <p:pic>
        <p:nvPicPr>
          <p:cNvPr id="27" name="Picture 26">
            <a:extLst>
              <a:ext uri="{FF2B5EF4-FFF2-40B4-BE49-F238E27FC236}">
                <a16:creationId xmlns:a16="http://schemas.microsoft.com/office/drawing/2014/main" id="{6F390197-3D48-2365-AF03-BB473F236EB8}"/>
              </a:ext>
            </a:extLst>
          </p:cNvPr>
          <p:cNvPicPr>
            <a:picLocks noChangeAspect="1"/>
          </p:cNvPicPr>
          <p:nvPr/>
        </p:nvPicPr>
        <p:blipFill>
          <a:blip r:embed="rId9"/>
          <a:stretch>
            <a:fillRect/>
          </a:stretch>
        </p:blipFill>
        <p:spPr>
          <a:xfrm>
            <a:off x="3845445" y="2834185"/>
            <a:ext cx="1051860" cy="458790"/>
          </a:xfrm>
          <a:prstGeom prst="rect">
            <a:avLst/>
          </a:prstGeom>
        </p:spPr>
      </p:pic>
      <p:sp>
        <p:nvSpPr>
          <p:cNvPr id="28" name="Arrow: Right 27">
            <a:extLst>
              <a:ext uri="{FF2B5EF4-FFF2-40B4-BE49-F238E27FC236}">
                <a16:creationId xmlns:a16="http://schemas.microsoft.com/office/drawing/2014/main" id="{B1FB9E9E-B047-CDAA-4BF6-515F0FCD944E}"/>
              </a:ext>
            </a:extLst>
          </p:cNvPr>
          <p:cNvSpPr/>
          <p:nvPr/>
        </p:nvSpPr>
        <p:spPr>
          <a:xfrm>
            <a:off x="3498933" y="2732885"/>
            <a:ext cx="124903" cy="20259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B9479E3C-0BBE-7E1E-9617-5FE7CF0FB09F}"/>
              </a:ext>
            </a:extLst>
          </p:cNvPr>
          <p:cNvCxnSpPr>
            <a:cxnSpLocks/>
          </p:cNvCxnSpPr>
          <p:nvPr/>
        </p:nvCxnSpPr>
        <p:spPr>
          <a:xfrm>
            <a:off x="3730518" y="2351757"/>
            <a:ext cx="0" cy="962797"/>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2" name="Rounded Rectangle 10">
            <a:extLst>
              <a:ext uri="{FF2B5EF4-FFF2-40B4-BE49-F238E27FC236}">
                <a16:creationId xmlns:a16="http://schemas.microsoft.com/office/drawing/2014/main" id="{2EF3BBB2-DFDF-4207-10A9-A0F2AB8D4011}"/>
              </a:ext>
            </a:extLst>
          </p:cNvPr>
          <p:cNvSpPr/>
          <p:nvPr/>
        </p:nvSpPr>
        <p:spPr>
          <a:xfrm>
            <a:off x="2133600" y="3367970"/>
            <a:ext cx="1334434" cy="304800"/>
          </a:xfrm>
          <a:prstGeom prst="flowChartTermina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2"/>
                </a:solidFill>
                <a:latin typeface="Arial Nova" panose="020B0504020202020204" pitchFamily="34" charset="0"/>
              </a:rPr>
              <a:t>Ground truth</a:t>
            </a:r>
          </a:p>
        </p:txBody>
      </p:sp>
      <p:sp>
        <p:nvSpPr>
          <p:cNvPr id="33" name="Rounded Rectangle 10">
            <a:extLst>
              <a:ext uri="{FF2B5EF4-FFF2-40B4-BE49-F238E27FC236}">
                <a16:creationId xmlns:a16="http://schemas.microsoft.com/office/drawing/2014/main" id="{50B56FFD-2615-3E17-7BCC-AB2D76BCDA1F}"/>
              </a:ext>
            </a:extLst>
          </p:cNvPr>
          <p:cNvSpPr/>
          <p:nvPr/>
        </p:nvSpPr>
        <p:spPr>
          <a:xfrm>
            <a:off x="6010884" y="3367970"/>
            <a:ext cx="1304569" cy="304800"/>
          </a:xfrm>
          <a:prstGeom prst="flowChartTermina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2"/>
                </a:solidFill>
                <a:latin typeface="Arial Nova" panose="020B0504020202020204" pitchFamily="34" charset="0"/>
              </a:rPr>
              <a:t>Predicted</a:t>
            </a:r>
          </a:p>
        </p:txBody>
      </p:sp>
      <p:cxnSp>
        <p:nvCxnSpPr>
          <p:cNvPr id="35" name="Straight Connector 34">
            <a:extLst>
              <a:ext uri="{FF2B5EF4-FFF2-40B4-BE49-F238E27FC236}">
                <a16:creationId xmlns:a16="http://schemas.microsoft.com/office/drawing/2014/main" id="{95711DC4-EC33-B8C8-FD13-751DFB1B7A3D}"/>
              </a:ext>
            </a:extLst>
          </p:cNvPr>
          <p:cNvCxnSpPr>
            <a:cxnSpLocks/>
          </p:cNvCxnSpPr>
          <p:nvPr/>
        </p:nvCxnSpPr>
        <p:spPr>
          <a:xfrm>
            <a:off x="5751713" y="2300785"/>
            <a:ext cx="0" cy="1052126"/>
          </a:xfrm>
          <a:prstGeom prst="line">
            <a:avLst/>
          </a:prstGeom>
          <a:ln w="571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36" name="Arrow: Right 35">
            <a:extLst>
              <a:ext uri="{FF2B5EF4-FFF2-40B4-BE49-F238E27FC236}">
                <a16:creationId xmlns:a16="http://schemas.microsoft.com/office/drawing/2014/main" id="{3603C1E8-695F-B660-6838-700D745341CA}"/>
              </a:ext>
            </a:extLst>
          </p:cNvPr>
          <p:cNvSpPr/>
          <p:nvPr/>
        </p:nvSpPr>
        <p:spPr>
          <a:xfrm>
            <a:off x="5844412" y="2677280"/>
            <a:ext cx="124903" cy="202599"/>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10">
            <a:extLst>
              <a:ext uri="{FF2B5EF4-FFF2-40B4-BE49-F238E27FC236}">
                <a16:creationId xmlns:a16="http://schemas.microsoft.com/office/drawing/2014/main" id="{BD78625F-DEFD-1D09-F344-E1CD6D473367}"/>
              </a:ext>
            </a:extLst>
          </p:cNvPr>
          <p:cNvSpPr/>
          <p:nvPr/>
        </p:nvSpPr>
        <p:spPr>
          <a:xfrm>
            <a:off x="3664672" y="3409950"/>
            <a:ext cx="1477441" cy="304800"/>
          </a:xfrm>
          <a:prstGeom prst="flowChartTermina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2"/>
                </a:solidFill>
                <a:latin typeface="Arial Nova" panose="020B0504020202020204" pitchFamily="34" charset="0"/>
              </a:rPr>
              <a:t>Occlusion map </a:t>
            </a:r>
          </a:p>
          <a:p>
            <a:pPr algn="ctr"/>
            <a:r>
              <a:rPr lang="en-US" sz="1200">
                <a:solidFill>
                  <a:schemeClr val="bg2"/>
                </a:solidFill>
                <a:latin typeface="Arial Nova" panose="020B0504020202020204" pitchFamily="34" charset="0"/>
              </a:rPr>
              <a:t>&amp; Optical flow</a:t>
            </a:r>
          </a:p>
        </p:txBody>
      </p:sp>
    </p:spTree>
    <p:extLst>
      <p:ext uri="{BB962C8B-B14F-4D97-AF65-F5344CB8AC3E}">
        <p14:creationId xmlns:p14="http://schemas.microsoft.com/office/powerpoint/2010/main" val="978131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4E367B-20E1-172E-D09E-089BDCA2F5D9}"/>
              </a:ext>
            </a:extLst>
          </p:cNvPr>
          <p:cNvSpPr>
            <a:spLocks noGrp="1"/>
          </p:cNvSpPr>
          <p:nvPr>
            <p:ph type="title"/>
          </p:nvPr>
        </p:nvSpPr>
        <p:spPr/>
        <p:txBody>
          <a:bodyPr/>
          <a:lstStyle/>
          <a:p>
            <a:r>
              <a:rPr lang="en-US"/>
              <a:t>Coherence loss – </a:t>
            </a:r>
            <a:r>
              <a:rPr lang="en-US" sz="1800">
                <a:solidFill>
                  <a:schemeClr val="accent4"/>
                </a:solidFill>
              </a:rPr>
              <a:t>Map coherency</a:t>
            </a:r>
          </a:p>
        </p:txBody>
      </p:sp>
      <p:sp>
        <p:nvSpPr>
          <p:cNvPr id="4" name="Slide Number Placeholder 3">
            <a:extLst>
              <a:ext uri="{FF2B5EF4-FFF2-40B4-BE49-F238E27FC236}">
                <a16:creationId xmlns:a16="http://schemas.microsoft.com/office/drawing/2014/main" id="{D5FBE04E-6D21-A309-F5DE-940BCCFC9A13}"/>
              </a:ext>
            </a:extLst>
          </p:cNvPr>
          <p:cNvSpPr>
            <a:spLocks noGrp="1"/>
          </p:cNvSpPr>
          <p:nvPr>
            <p:ph type="sldNum" sz="quarter" idx="11"/>
          </p:nvPr>
        </p:nvSpPr>
        <p:spPr/>
        <p:txBody>
          <a:bodyPr/>
          <a:lstStyle/>
          <a:p>
            <a:r>
              <a:rPr lang="en-US"/>
              <a:t>p.</a:t>
            </a:r>
            <a:fld id="{CB2120E0-8FF9-480B-9492-11076B6A8DC2}" type="slidenum">
              <a:rPr lang="en-US" smtClean="0"/>
              <a:pPr/>
              <a:t>27</a:t>
            </a:fld>
            <a:endParaRPr lang="en-US"/>
          </a:p>
        </p:txBody>
      </p:sp>
      <p:pic>
        <p:nvPicPr>
          <p:cNvPr id="7" name="Picture 6">
            <a:extLst>
              <a:ext uri="{FF2B5EF4-FFF2-40B4-BE49-F238E27FC236}">
                <a16:creationId xmlns:a16="http://schemas.microsoft.com/office/drawing/2014/main" id="{94E4FF35-FF3D-6323-4678-704071EF7139}"/>
              </a:ext>
            </a:extLst>
          </p:cNvPr>
          <p:cNvPicPr>
            <a:picLocks noChangeAspect="1"/>
          </p:cNvPicPr>
          <p:nvPr/>
        </p:nvPicPr>
        <p:blipFill rotWithShape="1">
          <a:blip r:embed="rId2"/>
          <a:srcRect r="754"/>
          <a:stretch/>
        </p:blipFill>
        <p:spPr>
          <a:xfrm>
            <a:off x="2949663" y="1097454"/>
            <a:ext cx="3581400" cy="843472"/>
          </a:xfrm>
          <a:prstGeom prst="rect">
            <a:avLst/>
          </a:prstGeom>
        </p:spPr>
      </p:pic>
      <p:pic>
        <p:nvPicPr>
          <p:cNvPr id="8" name="Picture 7">
            <a:extLst>
              <a:ext uri="{FF2B5EF4-FFF2-40B4-BE49-F238E27FC236}">
                <a16:creationId xmlns:a16="http://schemas.microsoft.com/office/drawing/2014/main" id="{6D0C1996-F328-3805-BD61-9BFAAD238A99}"/>
              </a:ext>
            </a:extLst>
          </p:cNvPr>
          <p:cNvPicPr>
            <a:picLocks noChangeAspect="1"/>
          </p:cNvPicPr>
          <p:nvPr/>
        </p:nvPicPr>
        <p:blipFill rotWithShape="1">
          <a:blip r:embed="rId3"/>
          <a:srcRect b="63383"/>
          <a:stretch/>
        </p:blipFill>
        <p:spPr>
          <a:xfrm>
            <a:off x="1509469" y="3071387"/>
            <a:ext cx="2880388" cy="386346"/>
          </a:xfrm>
          <a:prstGeom prst="rect">
            <a:avLst/>
          </a:prstGeom>
        </p:spPr>
      </p:pic>
      <mc:AlternateContent xmlns:mc="http://schemas.openxmlformats.org/markup-compatibility/2006" xmlns:a14="http://schemas.microsoft.com/office/drawing/2010/main">
        <mc:Choice Requires="a14">
          <p:sp>
            <p:nvSpPr>
              <p:cNvPr id="10" name="Rounded Rectangle 10">
                <a:extLst>
                  <a:ext uri="{FF2B5EF4-FFF2-40B4-BE49-F238E27FC236}">
                    <a16:creationId xmlns:a16="http://schemas.microsoft.com/office/drawing/2014/main" id="{224DFEF7-486E-7720-3A8B-BA929A11BE1C}"/>
                  </a:ext>
                </a:extLst>
              </p:cNvPr>
              <p:cNvSpPr/>
              <p:nvPr/>
            </p:nvSpPr>
            <p:spPr>
              <a:xfrm>
                <a:off x="2438400" y="2475133"/>
                <a:ext cx="685800" cy="4535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000" b="1" i="1" smtClean="0">
                              <a:solidFill>
                                <a:schemeClr val="tx1"/>
                              </a:solidFill>
                              <a:latin typeface="Cambria Math" panose="02040503050406030204" pitchFamily="18" charset="0"/>
                            </a:rPr>
                          </m:ctrlPr>
                        </m:sSubPr>
                        <m:e>
                          <m:r>
                            <a:rPr lang="en-US" sz="2000" b="1" i="1" smtClean="0">
                              <a:solidFill>
                                <a:schemeClr val="tx1"/>
                              </a:solidFill>
                              <a:latin typeface="Cambria Math" panose="02040503050406030204" pitchFamily="18" charset="0"/>
                            </a:rPr>
                            <m:t>𝑪</m:t>
                          </m:r>
                        </m:e>
                        <m:sub>
                          <m:r>
                            <a:rPr lang="en-US" sz="2000" b="1" i="1" smtClean="0">
                              <a:solidFill>
                                <a:schemeClr val="tx1"/>
                              </a:solidFill>
                              <a:latin typeface="Cambria Math" panose="02040503050406030204" pitchFamily="18" charset="0"/>
                            </a:rPr>
                            <m:t>𝒕</m:t>
                          </m:r>
                        </m:sub>
                      </m:sSub>
                    </m:oMath>
                  </m:oMathPara>
                </a14:m>
                <a:endParaRPr lang="en-US" sz="2000" b="1">
                  <a:solidFill>
                    <a:schemeClr val="tx1"/>
                  </a:solidFill>
                  <a:latin typeface="Arial Nova" panose="020B0504020202020204" pitchFamily="34" charset="0"/>
                </a:endParaRPr>
              </a:p>
            </p:txBody>
          </p:sp>
        </mc:Choice>
        <mc:Fallback xmlns="">
          <p:sp>
            <p:nvSpPr>
              <p:cNvPr id="10" name="Rounded Rectangle 10">
                <a:extLst>
                  <a:ext uri="{FF2B5EF4-FFF2-40B4-BE49-F238E27FC236}">
                    <a16:creationId xmlns:a16="http://schemas.microsoft.com/office/drawing/2014/main" id="{224DFEF7-486E-7720-3A8B-BA929A11BE1C}"/>
                  </a:ext>
                </a:extLst>
              </p:cNvPr>
              <p:cNvSpPr>
                <a:spLocks noRot="1" noChangeAspect="1" noMove="1" noResize="1" noEditPoints="1" noAdjustHandles="1" noChangeArrowheads="1" noChangeShapeType="1" noTextEdit="1"/>
              </p:cNvSpPr>
              <p:nvPr/>
            </p:nvSpPr>
            <p:spPr>
              <a:xfrm>
                <a:off x="2438400" y="2475133"/>
                <a:ext cx="685800" cy="453596"/>
              </a:xfrm>
              <a:prstGeom prst="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ounded Rectangle 10">
                <a:extLst>
                  <a:ext uri="{FF2B5EF4-FFF2-40B4-BE49-F238E27FC236}">
                    <a16:creationId xmlns:a16="http://schemas.microsoft.com/office/drawing/2014/main" id="{AB9F9894-E6C1-100C-5867-6B7DA75DD02C}"/>
                  </a:ext>
                </a:extLst>
              </p:cNvPr>
              <p:cNvSpPr/>
              <p:nvPr/>
            </p:nvSpPr>
            <p:spPr>
              <a:xfrm>
                <a:off x="1600200" y="2475133"/>
                <a:ext cx="685800" cy="4535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000" b="1" i="1" smtClean="0">
                              <a:solidFill>
                                <a:schemeClr val="tx1"/>
                              </a:solidFill>
                              <a:latin typeface="Cambria Math" panose="02040503050406030204" pitchFamily="18" charset="0"/>
                            </a:rPr>
                          </m:ctrlPr>
                        </m:sSubPr>
                        <m:e>
                          <m:r>
                            <a:rPr lang="en-US" sz="2000" b="1" i="1" smtClean="0">
                              <a:solidFill>
                                <a:schemeClr val="tx1"/>
                              </a:solidFill>
                              <a:latin typeface="Cambria Math" panose="02040503050406030204" pitchFamily="18" charset="0"/>
                            </a:rPr>
                            <m:t>𝑪</m:t>
                          </m:r>
                        </m:e>
                        <m:sub>
                          <m:r>
                            <a:rPr lang="en-US" sz="2000" b="1" i="1" smtClean="0">
                              <a:solidFill>
                                <a:schemeClr val="tx1"/>
                              </a:solidFill>
                              <a:latin typeface="Cambria Math" panose="02040503050406030204" pitchFamily="18" charset="0"/>
                            </a:rPr>
                            <m:t>𝒕</m:t>
                          </m:r>
                          <m:r>
                            <a:rPr lang="en-US" sz="2000" b="1" i="1" smtClean="0">
                              <a:solidFill>
                                <a:schemeClr val="tx1"/>
                              </a:solidFill>
                              <a:latin typeface="Cambria Math" panose="02040503050406030204" pitchFamily="18" charset="0"/>
                            </a:rPr>
                            <m:t>−</m:t>
                          </m:r>
                          <m:r>
                            <a:rPr lang="en-US" sz="2000" b="1" i="1" smtClean="0">
                              <a:solidFill>
                                <a:schemeClr val="tx1"/>
                              </a:solidFill>
                              <a:latin typeface="Cambria Math" panose="02040503050406030204" pitchFamily="18" charset="0"/>
                            </a:rPr>
                            <m:t>𝟏</m:t>
                          </m:r>
                        </m:sub>
                      </m:sSub>
                    </m:oMath>
                  </m:oMathPara>
                </a14:m>
                <a:endParaRPr lang="en-US" sz="1200" b="1">
                  <a:solidFill>
                    <a:schemeClr val="tx1"/>
                  </a:solidFill>
                  <a:latin typeface="Arial Nova" panose="020B0504020202020204" pitchFamily="34" charset="0"/>
                </a:endParaRPr>
              </a:p>
            </p:txBody>
          </p:sp>
        </mc:Choice>
        <mc:Fallback xmlns="">
          <p:sp>
            <p:nvSpPr>
              <p:cNvPr id="11" name="Rounded Rectangle 10">
                <a:extLst>
                  <a:ext uri="{FF2B5EF4-FFF2-40B4-BE49-F238E27FC236}">
                    <a16:creationId xmlns:a16="http://schemas.microsoft.com/office/drawing/2014/main" id="{AB9F9894-E6C1-100C-5867-6B7DA75DD02C}"/>
                  </a:ext>
                </a:extLst>
              </p:cNvPr>
              <p:cNvSpPr>
                <a:spLocks noRot="1" noChangeAspect="1" noMove="1" noResize="1" noEditPoints="1" noAdjustHandles="1" noChangeArrowheads="1" noChangeShapeType="1" noTextEdit="1"/>
              </p:cNvSpPr>
              <p:nvPr/>
            </p:nvSpPr>
            <p:spPr>
              <a:xfrm>
                <a:off x="1600200" y="2475133"/>
                <a:ext cx="685800" cy="453596"/>
              </a:xfrm>
              <a:prstGeom prst="rect">
                <a:avLst/>
              </a:prstGeom>
              <a:blipFill>
                <a:blip r:embed="rId5"/>
                <a:stretch>
                  <a:fillRect l="-357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0">
                <a:extLst>
                  <a:ext uri="{FF2B5EF4-FFF2-40B4-BE49-F238E27FC236}">
                    <a16:creationId xmlns:a16="http://schemas.microsoft.com/office/drawing/2014/main" id="{57C34187-8B08-E584-C887-EA670EE30DA7}"/>
                  </a:ext>
                </a:extLst>
              </p:cNvPr>
              <p:cNvSpPr/>
              <p:nvPr/>
            </p:nvSpPr>
            <p:spPr>
              <a:xfrm>
                <a:off x="5908433" y="2475133"/>
                <a:ext cx="905220" cy="45359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000" b="1" i="1" smtClean="0">
                              <a:solidFill>
                                <a:schemeClr val="tx1"/>
                              </a:solidFill>
                              <a:latin typeface="Cambria Math" panose="02040503050406030204" pitchFamily="18" charset="0"/>
                            </a:rPr>
                          </m:ctrlPr>
                        </m:sSubPr>
                        <m:e>
                          <m:acc>
                            <m:accPr>
                              <m:chr m:val="̂"/>
                              <m:ctrlPr>
                                <a:rPr lang="en-US" sz="2000" b="1" i="1" smtClean="0">
                                  <a:solidFill>
                                    <a:schemeClr val="tx1"/>
                                  </a:solidFill>
                                  <a:latin typeface="Cambria Math" panose="02040503050406030204" pitchFamily="18" charset="0"/>
                                </a:rPr>
                              </m:ctrlPr>
                            </m:accPr>
                            <m:e>
                              <m:r>
                                <a:rPr lang="en-US" sz="2000" b="1" i="1" smtClean="0">
                                  <a:solidFill>
                                    <a:schemeClr val="tx1"/>
                                  </a:solidFill>
                                  <a:latin typeface="Cambria Math" panose="02040503050406030204" pitchFamily="18" charset="0"/>
                                </a:rPr>
                                <m:t>𝒀</m:t>
                              </m:r>
                            </m:e>
                          </m:acc>
                        </m:e>
                        <m:sub>
                          <m:r>
                            <a:rPr lang="en-US" sz="2000" b="1" i="1" smtClean="0">
                              <a:solidFill>
                                <a:schemeClr val="tx1"/>
                              </a:solidFill>
                              <a:latin typeface="Cambria Math" panose="02040503050406030204" pitchFamily="18" charset="0"/>
                            </a:rPr>
                            <m:t>𝒕</m:t>
                          </m:r>
                        </m:sub>
                      </m:sSub>
                    </m:oMath>
                  </m:oMathPara>
                </a14:m>
                <a:endParaRPr lang="en-US" sz="2000" b="1">
                  <a:solidFill>
                    <a:schemeClr val="tx1"/>
                  </a:solidFill>
                  <a:latin typeface="Arial Nova" panose="020B0504020202020204" pitchFamily="34" charset="0"/>
                </a:endParaRPr>
              </a:p>
            </p:txBody>
          </p:sp>
        </mc:Choice>
        <mc:Fallback xmlns="">
          <p:sp>
            <p:nvSpPr>
              <p:cNvPr id="12" name="Rounded Rectangle 10">
                <a:extLst>
                  <a:ext uri="{FF2B5EF4-FFF2-40B4-BE49-F238E27FC236}">
                    <a16:creationId xmlns:a16="http://schemas.microsoft.com/office/drawing/2014/main" id="{57C34187-8B08-E584-C887-EA670EE30DA7}"/>
                  </a:ext>
                </a:extLst>
              </p:cNvPr>
              <p:cNvSpPr>
                <a:spLocks noRot="1" noChangeAspect="1" noMove="1" noResize="1" noEditPoints="1" noAdjustHandles="1" noChangeArrowheads="1" noChangeShapeType="1" noTextEdit="1"/>
              </p:cNvSpPr>
              <p:nvPr/>
            </p:nvSpPr>
            <p:spPr>
              <a:xfrm>
                <a:off x="5908433" y="2475133"/>
                <a:ext cx="905220" cy="453596"/>
              </a:xfrm>
              <a:prstGeom prst="rect">
                <a:avLst/>
              </a:prstGeom>
              <a:blipFill>
                <a:blip r:embed="rId6"/>
                <a:stretch>
                  <a:fillRect t="-1351" r="-872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ounded Rectangle 10">
                <a:extLst>
                  <a:ext uri="{FF2B5EF4-FFF2-40B4-BE49-F238E27FC236}">
                    <a16:creationId xmlns:a16="http://schemas.microsoft.com/office/drawing/2014/main" id="{057031EA-34A2-D194-ABC7-07B9FA280ADB}"/>
                  </a:ext>
                </a:extLst>
              </p:cNvPr>
              <p:cNvSpPr/>
              <p:nvPr/>
            </p:nvSpPr>
            <p:spPr>
              <a:xfrm>
                <a:off x="4884422" y="2475133"/>
                <a:ext cx="905220" cy="45359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000" b="1" i="1" smtClean="0">
                              <a:solidFill>
                                <a:schemeClr val="tx1"/>
                              </a:solidFill>
                              <a:latin typeface="Cambria Math" panose="02040503050406030204" pitchFamily="18" charset="0"/>
                            </a:rPr>
                          </m:ctrlPr>
                        </m:sSubPr>
                        <m:e>
                          <m:acc>
                            <m:accPr>
                              <m:chr m:val="̂"/>
                              <m:ctrlPr>
                                <a:rPr lang="en-US" sz="2000" b="1" i="1" smtClean="0">
                                  <a:solidFill>
                                    <a:schemeClr val="tx1"/>
                                  </a:solidFill>
                                  <a:latin typeface="Cambria Math" panose="02040503050406030204" pitchFamily="18" charset="0"/>
                                </a:rPr>
                              </m:ctrlPr>
                            </m:accPr>
                            <m:e>
                              <m:r>
                                <a:rPr lang="en-US" sz="2000" b="1" i="1" smtClean="0">
                                  <a:solidFill>
                                    <a:schemeClr val="tx1"/>
                                  </a:solidFill>
                                  <a:latin typeface="Cambria Math" panose="02040503050406030204" pitchFamily="18" charset="0"/>
                                </a:rPr>
                                <m:t>𝒀</m:t>
                              </m:r>
                            </m:e>
                          </m:acc>
                        </m:e>
                        <m:sub>
                          <m:r>
                            <a:rPr lang="en-US" sz="2000" b="1" i="1" smtClean="0">
                              <a:solidFill>
                                <a:schemeClr val="tx1"/>
                              </a:solidFill>
                              <a:latin typeface="Cambria Math" panose="02040503050406030204" pitchFamily="18" charset="0"/>
                            </a:rPr>
                            <m:t>𝒕</m:t>
                          </m:r>
                          <m:r>
                            <a:rPr lang="en-US" sz="2000" b="1" i="1" smtClean="0">
                              <a:solidFill>
                                <a:schemeClr val="tx1"/>
                              </a:solidFill>
                              <a:latin typeface="Cambria Math" panose="02040503050406030204" pitchFamily="18" charset="0"/>
                            </a:rPr>
                            <m:t>−</m:t>
                          </m:r>
                          <m:r>
                            <a:rPr lang="en-US" sz="2000" b="1" i="1" smtClean="0">
                              <a:solidFill>
                                <a:schemeClr val="tx1"/>
                              </a:solidFill>
                              <a:latin typeface="Cambria Math" panose="02040503050406030204" pitchFamily="18" charset="0"/>
                            </a:rPr>
                            <m:t>𝟏</m:t>
                          </m:r>
                        </m:sub>
                      </m:sSub>
                    </m:oMath>
                  </m:oMathPara>
                </a14:m>
                <a:endParaRPr lang="en-US" sz="2000" b="1">
                  <a:solidFill>
                    <a:schemeClr val="tx1"/>
                  </a:solidFill>
                  <a:latin typeface="Arial Nova" panose="020B0504020202020204" pitchFamily="34" charset="0"/>
                </a:endParaRPr>
              </a:p>
            </p:txBody>
          </p:sp>
        </mc:Choice>
        <mc:Fallback xmlns="">
          <p:sp>
            <p:nvSpPr>
              <p:cNvPr id="13" name="Rounded Rectangle 10">
                <a:extLst>
                  <a:ext uri="{FF2B5EF4-FFF2-40B4-BE49-F238E27FC236}">
                    <a16:creationId xmlns:a16="http://schemas.microsoft.com/office/drawing/2014/main" id="{057031EA-34A2-D194-ABC7-07B9FA280ADB}"/>
                  </a:ext>
                </a:extLst>
              </p:cNvPr>
              <p:cNvSpPr>
                <a:spLocks noRot="1" noChangeAspect="1" noMove="1" noResize="1" noEditPoints="1" noAdjustHandles="1" noChangeArrowheads="1" noChangeShapeType="1" noTextEdit="1"/>
              </p:cNvSpPr>
              <p:nvPr/>
            </p:nvSpPr>
            <p:spPr>
              <a:xfrm>
                <a:off x="4884422" y="2475133"/>
                <a:ext cx="905220" cy="453596"/>
              </a:xfrm>
              <a:prstGeom prst="rect">
                <a:avLst/>
              </a:prstGeom>
              <a:blipFill>
                <a:blip r:embed="rId7"/>
                <a:stretch>
                  <a:fillRect t="-1351"/>
                </a:stretch>
              </a:blipFill>
              <a:ln>
                <a:noFill/>
              </a:ln>
            </p:spPr>
            <p:txBody>
              <a:bodyPr/>
              <a:lstStyle/>
              <a:p>
                <a:r>
                  <a:rPr lang="en-US">
                    <a:noFill/>
                  </a:rPr>
                  <a:t> </a:t>
                </a:r>
              </a:p>
            </p:txBody>
          </p:sp>
        </mc:Fallback>
      </mc:AlternateContent>
      <p:sp>
        <p:nvSpPr>
          <p:cNvPr id="15" name="Rounded Rectangle 10">
            <a:extLst>
              <a:ext uri="{FF2B5EF4-FFF2-40B4-BE49-F238E27FC236}">
                <a16:creationId xmlns:a16="http://schemas.microsoft.com/office/drawing/2014/main" id="{2D9E2478-2F30-527F-EDEB-D2B99E379B80}"/>
              </a:ext>
            </a:extLst>
          </p:cNvPr>
          <p:cNvSpPr/>
          <p:nvPr/>
        </p:nvSpPr>
        <p:spPr>
          <a:xfrm>
            <a:off x="4206261" y="2570349"/>
            <a:ext cx="681940" cy="304800"/>
          </a:xfrm>
          <a:prstGeom prst="flowChartTermina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7030A0"/>
                </a:solidFill>
                <a:latin typeface="Arial Nova" panose="020B0504020202020204" pitchFamily="34" charset="0"/>
              </a:rPr>
              <a:t>vs</a:t>
            </a:r>
          </a:p>
        </p:txBody>
      </p:sp>
      <p:pic>
        <p:nvPicPr>
          <p:cNvPr id="16" name="Picture 15">
            <a:extLst>
              <a:ext uri="{FF2B5EF4-FFF2-40B4-BE49-F238E27FC236}">
                <a16:creationId xmlns:a16="http://schemas.microsoft.com/office/drawing/2014/main" id="{4FBB0419-4ABF-E5ED-0976-D0C79CB144F7}"/>
              </a:ext>
            </a:extLst>
          </p:cNvPr>
          <p:cNvPicPr>
            <a:picLocks noChangeAspect="1"/>
          </p:cNvPicPr>
          <p:nvPr/>
        </p:nvPicPr>
        <p:blipFill>
          <a:blip r:embed="rId8"/>
          <a:stretch>
            <a:fillRect/>
          </a:stretch>
        </p:blipFill>
        <p:spPr>
          <a:xfrm>
            <a:off x="3186029" y="2541743"/>
            <a:ext cx="1051860" cy="458790"/>
          </a:xfrm>
          <a:prstGeom prst="rect">
            <a:avLst/>
          </a:prstGeom>
        </p:spPr>
      </p:pic>
      <p:pic>
        <p:nvPicPr>
          <p:cNvPr id="17" name="Picture 16">
            <a:extLst>
              <a:ext uri="{FF2B5EF4-FFF2-40B4-BE49-F238E27FC236}">
                <a16:creationId xmlns:a16="http://schemas.microsoft.com/office/drawing/2014/main" id="{7400F464-DEBA-BE67-8931-E48334A2B031}"/>
              </a:ext>
            </a:extLst>
          </p:cNvPr>
          <p:cNvPicPr>
            <a:picLocks noChangeAspect="1"/>
          </p:cNvPicPr>
          <p:nvPr/>
        </p:nvPicPr>
        <p:blipFill>
          <a:blip r:embed="rId8"/>
          <a:stretch>
            <a:fillRect/>
          </a:stretch>
        </p:blipFill>
        <p:spPr>
          <a:xfrm>
            <a:off x="6872670" y="2570632"/>
            <a:ext cx="1051860" cy="458790"/>
          </a:xfrm>
          <a:prstGeom prst="rect">
            <a:avLst/>
          </a:prstGeom>
        </p:spPr>
      </p:pic>
      <p:sp>
        <p:nvSpPr>
          <p:cNvPr id="18" name="Double Bracket 17">
            <a:extLst>
              <a:ext uri="{FF2B5EF4-FFF2-40B4-BE49-F238E27FC236}">
                <a16:creationId xmlns:a16="http://schemas.microsoft.com/office/drawing/2014/main" id="{A6B4B2EA-A02D-4FE3-9001-858696CF6CD6}"/>
              </a:ext>
            </a:extLst>
          </p:cNvPr>
          <p:cNvSpPr/>
          <p:nvPr/>
        </p:nvSpPr>
        <p:spPr>
          <a:xfrm>
            <a:off x="1509469" y="2424622"/>
            <a:ext cx="2742791" cy="596254"/>
          </a:xfrm>
          <a:prstGeom prst="bracketPair">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Double Bracket 18">
            <a:extLst>
              <a:ext uri="{FF2B5EF4-FFF2-40B4-BE49-F238E27FC236}">
                <a16:creationId xmlns:a16="http://schemas.microsoft.com/office/drawing/2014/main" id="{5C34C994-EAF7-72FA-3AFD-5E4366ED857F}"/>
              </a:ext>
            </a:extLst>
          </p:cNvPr>
          <p:cNvSpPr/>
          <p:nvPr/>
        </p:nvSpPr>
        <p:spPr>
          <a:xfrm>
            <a:off x="4803240" y="2424622"/>
            <a:ext cx="3197760" cy="596254"/>
          </a:xfrm>
          <a:prstGeom prst="bracketPair">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ounded Rectangle 10">
            <a:extLst>
              <a:ext uri="{FF2B5EF4-FFF2-40B4-BE49-F238E27FC236}">
                <a16:creationId xmlns:a16="http://schemas.microsoft.com/office/drawing/2014/main" id="{E6532FD4-A6AB-A2DB-91AA-AE86152596BC}"/>
              </a:ext>
            </a:extLst>
          </p:cNvPr>
          <p:cNvSpPr/>
          <p:nvPr/>
        </p:nvSpPr>
        <p:spPr>
          <a:xfrm>
            <a:off x="3041460" y="2568892"/>
            <a:ext cx="285998" cy="304800"/>
          </a:xfrm>
          <a:prstGeom prst="flowChartTermina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Arial Nova" panose="020B0504020202020204" pitchFamily="34" charset="0"/>
              </a:rPr>
              <a:t>,</a:t>
            </a:r>
          </a:p>
        </p:txBody>
      </p:sp>
      <p:sp>
        <p:nvSpPr>
          <p:cNvPr id="22" name="Rounded Rectangle 10">
            <a:extLst>
              <a:ext uri="{FF2B5EF4-FFF2-40B4-BE49-F238E27FC236}">
                <a16:creationId xmlns:a16="http://schemas.microsoft.com/office/drawing/2014/main" id="{6B9F043F-2D5E-167D-0E34-E845A9CDF926}"/>
              </a:ext>
            </a:extLst>
          </p:cNvPr>
          <p:cNvSpPr/>
          <p:nvPr/>
        </p:nvSpPr>
        <p:spPr>
          <a:xfrm>
            <a:off x="2209800" y="2568285"/>
            <a:ext cx="285998" cy="304800"/>
          </a:xfrm>
          <a:prstGeom prst="flowChartTermina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Arial Nova" panose="020B0504020202020204" pitchFamily="34" charset="0"/>
              </a:rPr>
              <a:t>,</a:t>
            </a:r>
          </a:p>
        </p:txBody>
      </p:sp>
      <p:sp>
        <p:nvSpPr>
          <p:cNvPr id="23" name="Rounded Rectangle 10">
            <a:extLst>
              <a:ext uri="{FF2B5EF4-FFF2-40B4-BE49-F238E27FC236}">
                <a16:creationId xmlns:a16="http://schemas.microsoft.com/office/drawing/2014/main" id="{7B35D44D-98A4-5E78-4A5F-702809E9CD01}"/>
              </a:ext>
            </a:extLst>
          </p:cNvPr>
          <p:cNvSpPr/>
          <p:nvPr/>
        </p:nvSpPr>
        <p:spPr>
          <a:xfrm>
            <a:off x="5706039" y="2594630"/>
            <a:ext cx="285998" cy="304800"/>
          </a:xfrm>
          <a:prstGeom prst="flowChartTermina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Arial Nova" panose="020B0504020202020204" pitchFamily="34" charset="0"/>
              </a:rPr>
              <a:t>,</a:t>
            </a:r>
          </a:p>
        </p:txBody>
      </p:sp>
      <p:sp>
        <p:nvSpPr>
          <p:cNvPr id="24" name="Rounded Rectangle 10">
            <a:extLst>
              <a:ext uri="{FF2B5EF4-FFF2-40B4-BE49-F238E27FC236}">
                <a16:creationId xmlns:a16="http://schemas.microsoft.com/office/drawing/2014/main" id="{418DF520-09BC-1770-31E5-1179C052487D}"/>
              </a:ext>
            </a:extLst>
          </p:cNvPr>
          <p:cNvSpPr/>
          <p:nvPr/>
        </p:nvSpPr>
        <p:spPr>
          <a:xfrm>
            <a:off x="6738011" y="2594630"/>
            <a:ext cx="285998" cy="304800"/>
          </a:xfrm>
          <a:prstGeom prst="flowChartTermina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Arial Nova" panose="020B0504020202020204" pitchFamily="34" charset="0"/>
              </a:rPr>
              <a:t>,</a:t>
            </a:r>
          </a:p>
        </p:txBody>
      </p:sp>
      <p:pic>
        <p:nvPicPr>
          <p:cNvPr id="5" name="Picture 4">
            <a:extLst>
              <a:ext uri="{FF2B5EF4-FFF2-40B4-BE49-F238E27FC236}">
                <a16:creationId xmlns:a16="http://schemas.microsoft.com/office/drawing/2014/main" id="{2764BC4A-1D10-5451-025B-0D6397CDBF91}"/>
              </a:ext>
            </a:extLst>
          </p:cNvPr>
          <p:cNvPicPr>
            <a:picLocks noChangeAspect="1"/>
          </p:cNvPicPr>
          <p:nvPr/>
        </p:nvPicPr>
        <p:blipFill>
          <a:blip r:embed="rId9"/>
          <a:stretch>
            <a:fillRect/>
          </a:stretch>
        </p:blipFill>
        <p:spPr>
          <a:xfrm>
            <a:off x="4953000" y="3057648"/>
            <a:ext cx="2880389" cy="406541"/>
          </a:xfrm>
          <a:prstGeom prst="rect">
            <a:avLst/>
          </a:prstGeom>
        </p:spPr>
      </p:pic>
    </p:spTree>
    <p:extLst>
      <p:ext uri="{BB962C8B-B14F-4D97-AF65-F5344CB8AC3E}">
        <p14:creationId xmlns:p14="http://schemas.microsoft.com/office/powerpoint/2010/main" val="750487653"/>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73B5F3-1181-1FC2-B053-BDCE0E78EA46}"/>
              </a:ext>
            </a:extLst>
          </p:cNvPr>
          <p:cNvSpPr>
            <a:spLocks noGrp="1"/>
          </p:cNvSpPr>
          <p:nvPr>
            <p:ph type="title"/>
          </p:nvPr>
        </p:nvSpPr>
        <p:spPr/>
        <p:txBody>
          <a:bodyPr/>
          <a:lstStyle/>
          <a:p>
            <a:r>
              <a:rPr lang="en-US"/>
              <a:t>Ablated results of coherency map</a:t>
            </a:r>
          </a:p>
        </p:txBody>
      </p:sp>
      <p:sp>
        <p:nvSpPr>
          <p:cNvPr id="4" name="Slide Number Placeholder 3">
            <a:extLst>
              <a:ext uri="{FF2B5EF4-FFF2-40B4-BE49-F238E27FC236}">
                <a16:creationId xmlns:a16="http://schemas.microsoft.com/office/drawing/2014/main" id="{6ECF5BEC-E5C2-FA61-C095-7F57BAA2CB5D}"/>
              </a:ext>
            </a:extLst>
          </p:cNvPr>
          <p:cNvSpPr>
            <a:spLocks noGrp="1"/>
          </p:cNvSpPr>
          <p:nvPr>
            <p:ph type="sldNum" sz="quarter" idx="11"/>
          </p:nvPr>
        </p:nvSpPr>
        <p:spPr/>
        <p:txBody>
          <a:bodyPr/>
          <a:lstStyle/>
          <a:p>
            <a:r>
              <a:rPr lang="en-US"/>
              <a:t>p.</a:t>
            </a:r>
            <a:fld id="{CB2120E0-8FF9-480B-9492-11076B6A8DC2}" type="slidenum">
              <a:rPr lang="en-US" smtClean="0"/>
              <a:pPr/>
              <a:t>28</a:t>
            </a:fld>
            <a:endParaRPr lang="en-US"/>
          </a:p>
        </p:txBody>
      </p:sp>
      <p:pic>
        <p:nvPicPr>
          <p:cNvPr id="5" name="Picture 4" descr="A picture containing sketch, art, drawing, illustration&#10;&#10;Description automatically generated">
            <a:extLst>
              <a:ext uri="{FF2B5EF4-FFF2-40B4-BE49-F238E27FC236}">
                <a16:creationId xmlns:a16="http://schemas.microsoft.com/office/drawing/2014/main" id="{B8A49449-56C2-2A0D-61DC-9C4BA44F64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7310"/>
          <a:stretch/>
        </p:blipFill>
        <p:spPr>
          <a:xfrm>
            <a:off x="107815" y="1569720"/>
            <a:ext cx="8928370" cy="1752607"/>
          </a:xfrm>
          <a:prstGeom prst="rect">
            <a:avLst/>
          </a:prstGeom>
        </p:spPr>
      </p:pic>
      <mc:AlternateContent xmlns:mc="http://schemas.openxmlformats.org/markup-compatibility/2006" xmlns:a14="http://schemas.microsoft.com/office/drawing/2010/main">
        <mc:Choice Requires="a14">
          <p:sp>
            <p:nvSpPr>
              <p:cNvPr id="2" name="Rounded Rectangle 10">
                <a:extLst>
                  <a:ext uri="{FF2B5EF4-FFF2-40B4-BE49-F238E27FC236}">
                    <a16:creationId xmlns:a16="http://schemas.microsoft.com/office/drawing/2014/main" id="{B11E6A7E-02CA-121A-1D9F-F098CB2A7F3F}"/>
                  </a:ext>
                </a:extLst>
              </p:cNvPr>
              <p:cNvSpPr/>
              <p:nvPr/>
            </p:nvSpPr>
            <p:spPr>
              <a:xfrm>
                <a:off x="4419600" y="3322320"/>
                <a:ext cx="1857509" cy="2400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2"/>
                    </a:solidFill>
                    <a:latin typeface="Arial Nova" panose="020B0504020202020204" pitchFamily="34" charset="0"/>
                  </a:rPr>
                  <a:t>Without </a:t>
                </a:r>
                <a14:m>
                  <m:oMath xmlns:m="http://schemas.openxmlformats.org/officeDocument/2006/math">
                    <m:sSub>
                      <m:sSubPr>
                        <m:ctrlPr>
                          <a:rPr lang="en-US" sz="1200" i="1" smtClean="0">
                            <a:solidFill>
                              <a:schemeClr val="bg2"/>
                            </a:solidFill>
                            <a:latin typeface="Cambria Math" panose="02040503050406030204" pitchFamily="18" charset="0"/>
                          </a:rPr>
                        </m:ctrlPr>
                      </m:sSubPr>
                      <m:e>
                        <m:r>
                          <a:rPr lang="en-US" sz="1200" i="1" smtClean="0">
                            <a:solidFill>
                              <a:schemeClr val="bg2"/>
                            </a:solidFill>
                            <a:latin typeface="Cambria Math" panose="02040503050406030204" pitchFamily="18" charset="0"/>
                            <a:ea typeface="Cambria Math" panose="02040503050406030204" pitchFamily="18" charset="0"/>
                          </a:rPr>
                          <m:t>ℒ</m:t>
                        </m:r>
                      </m:e>
                      <m:sub>
                        <m:r>
                          <a:rPr lang="en-US" sz="1200" b="0" i="1" smtClean="0">
                            <a:solidFill>
                              <a:schemeClr val="bg2"/>
                            </a:solidFill>
                            <a:latin typeface="Cambria Math" panose="02040503050406030204" pitchFamily="18" charset="0"/>
                          </a:rPr>
                          <m:t>𝑚</m:t>
                        </m:r>
                      </m:sub>
                    </m:sSub>
                  </m:oMath>
                </a14:m>
                <a:endParaRPr lang="en-US" sz="1200">
                  <a:solidFill>
                    <a:schemeClr val="bg2"/>
                  </a:solidFill>
                  <a:latin typeface="Arial Nova" panose="020B0504020202020204" pitchFamily="34" charset="0"/>
                </a:endParaRPr>
              </a:p>
            </p:txBody>
          </p:sp>
        </mc:Choice>
        <mc:Fallback xmlns="">
          <p:sp>
            <p:nvSpPr>
              <p:cNvPr id="2" name="Rounded Rectangle 10">
                <a:extLst>
                  <a:ext uri="{FF2B5EF4-FFF2-40B4-BE49-F238E27FC236}">
                    <a16:creationId xmlns:a16="http://schemas.microsoft.com/office/drawing/2014/main" id="{B11E6A7E-02CA-121A-1D9F-F098CB2A7F3F}"/>
                  </a:ext>
                </a:extLst>
              </p:cNvPr>
              <p:cNvSpPr>
                <a:spLocks noRot="1" noChangeAspect="1" noMove="1" noResize="1" noEditPoints="1" noAdjustHandles="1" noChangeArrowheads="1" noChangeShapeType="1" noTextEdit="1"/>
              </p:cNvSpPr>
              <p:nvPr/>
            </p:nvSpPr>
            <p:spPr>
              <a:xfrm>
                <a:off x="4419600" y="3322320"/>
                <a:ext cx="1857509" cy="240030"/>
              </a:xfrm>
              <a:prstGeom prst="roundRect">
                <a:avLst/>
              </a:prstGeom>
              <a:blipFill>
                <a:blip r:embed="rId4"/>
                <a:stretch>
                  <a:fillRect t="-7692" b="-2820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ounded Rectangle 10">
                <a:extLst>
                  <a:ext uri="{FF2B5EF4-FFF2-40B4-BE49-F238E27FC236}">
                    <a16:creationId xmlns:a16="http://schemas.microsoft.com/office/drawing/2014/main" id="{98E2E336-82F9-F76E-2B5E-4F2E7C92C6DA}"/>
                  </a:ext>
                </a:extLst>
              </p:cNvPr>
              <p:cNvSpPr/>
              <p:nvPr/>
            </p:nvSpPr>
            <p:spPr>
              <a:xfrm>
                <a:off x="6801328" y="3322320"/>
                <a:ext cx="1857509" cy="2400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2"/>
                    </a:solidFill>
                    <a:latin typeface="Arial Nova" panose="020B0504020202020204" pitchFamily="34" charset="0"/>
                  </a:rPr>
                  <a:t>With </a:t>
                </a:r>
                <a14:m>
                  <m:oMath xmlns:m="http://schemas.openxmlformats.org/officeDocument/2006/math">
                    <m:sSub>
                      <m:sSubPr>
                        <m:ctrlPr>
                          <a:rPr lang="en-US" sz="1200" i="1" smtClean="0">
                            <a:solidFill>
                              <a:schemeClr val="bg2"/>
                            </a:solidFill>
                            <a:latin typeface="Cambria Math" panose="02040503050406030204" pitchFamily="18" charset="0"/>
                          </a:rPr>
                        </m:ctrlPr>
                      </m:sSubPr>
                      <m:e>
                        <m:r>
                          <a:rPr lang="en-US" sz="1200" i="1" smtClean="0">
                            <a:solidFill>
                              <a:schemeClr val="bg2"/>
                            </a:solidFill>
                            <a:latin typeface="Cambria Math" panose="02040503050406030204" pitchFamily="18" charset="0"/>
                            <a:ea typeface="Cambria Math" panose="02040503050406030204" pitchFamily="18" charset="0"/>
                          </a:rPr>
                          <m:t>ℒ</m:t>
                        </m:r>
                      </m:e>
                      <m:sub>
                        <m:r>
                          <a:rPr lang="en-US" sz="1200" b="0" i="1" smtClean="0">
                            <a:solidFill>
                              <a:schemeClr val="bg2"/>
                            </a:solidFill>
                            <a:latin typeface="Cambria Math" panose="02040503050406030204" pitchFamily="18" charset="0"/>
                          </a:rPr>
                          <m:t>𝑚</m:t>
                        </m:r>
                      </m:sub>
                    </m:sSub>
                  </m:oMath>
                </a14:m>
                <a:endParaRPr lang="en-US" sz="1200">
                  <a:solidFill>
                    <a:schemeClr val="bg2"/>
                  </a:solidFill>
                  <a:latin typeface="Arial Nova" panose="020B0504020202020204" pitchFamily="34" charset="0"/>
                </a:endParaRPr>
              </a:p>
            </p:txBody>
          </p:sp>
        </mc:Choice>
        <mc:Fallback xmlns="">
          <p:sp>
            <p:nvSpPr>
              <p:cNvPr id="7" name="Rounded Rectangle 10">
                <a:extLst>
                  <a:ext uri="{FF2B5EF4-FFF2-40B4-BE49-F238E27FC236}">
                    <a16:creationId xmlns:a16="http://schemas.microsoft.com/office/drawing/2014/main" id="{98E2E336-82F9-F76E-2B5E-4F2E7C92C6DA}"/>
                  </a:ext>
                </a:extLst>
              </p:cNvPr>
              <p:cNvSpPr>
                <a:spLocks noRot="1" noChangeAspect="1" noMove="1" noResize="1" noEditPoints="1" noAdjustHandles="1" noChangeArrowheads="1" noChangeShapeType="1" noTextEdit="1"/>
              </p:cNvSpPr>
              <p:nvPr/>
            </p:nvSpPr>
            <p:spPr>
              <a:xfrm>
                <a:off x="6801328" y="3322320"/>
                <a:ext cx="1857509" cy="240030"/>
              </a:xfrm>
              <a:prstGeom prst="roundRect">
                <a:avLst/>
              </a:prstGeom>
              <a:blipFill>
                <a:blip r:embed="rId5"/>
                <a:stretch>
                  <a:fillRect t="-7692" b="-28205"/>
                </a:stretch>
              </a:blipFill>
              <a:ln>
                <a:noFill/>
              </a:ln>
            </p:spPr>
            <p:txBody>
              <a:bodyPr/>
              <a:lstStyle/>
              <a:p>
                <a:r>
                  <a:rPr lang="en-US">
                    <a:noFill/>
                  </a:rPr>
                  <a:t> </a:t>
                </a:r>
              </a:p>
            </p:txBody>
          </p:sp>
        </mc:Fallback>
      </mc:AlternateContent>
      <p:sp>
        <p:nvSpPr>
          <p:cNvPr id="6" name="Rounded Rectangle 10">
            <a:extLst>
              <a:ext uri="{FF2B5EF4-FFF2-40B4-BE49-F238E27FC236}">
                <a16:creationId xmlns:a16="http://schemas.microsoft.com/office/drawing/2014/main" id="{4BAEA54D-319B-2EE5-FB1A-AA08B501DFE9}"/>
              </a:ext>
            </a:extLst>
          </p:cNvPr>
          <p:cNvSpPr/>
          <p:nvPr/>
        </p:nvSpPr>
        <p:spPr>
          <a:xfrm>
            <a:off x="1905000" y="3319509"/>
            <a:ext cx="1857509" cy="2400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2"/>
                </a:solidFill>
                <a:latin typeface="Arial Nova" panose="020B0504020202020204" pitchFamily="34" charset="0"/>
              </a:rPr>
              <a:t>Content</a:t>
            </a:r>
          </a:p>
        </p:txBody>
      </p:sp>
      <p:sp>
        <p:nvSpPr>
          <p:cNvPr id="8" name="Rounded Rectangle 10">
            <a:extLst>
              <a:ext uri="{FF2B5EF4-FFF2-40B4-BE49-F238E27FC236}">
                <a16:creationId xmlns:a16="http://schemas.microsoft.com/office/drawing/2014/main" id="{6C454EBD-02A0-3FEF-5E4A-95A93284E584}"/>
              </a:ext>
            </a:extLst>
          </p:cNvPr>
          <p:cNvSpPr/>
          <p:nvPr/>
        </p:nvSpPr>
        <p:spPr>
          <a:xfrm>
            <a:off x="107815" y="3319509"/>
            <a:ext cx="1419837" cy="2400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2"/>
                </a:solidFill>
                <a:latin typeface="Arial Nova" panose="020B0504020202020204" pitchFamily="34" charset="0"/>
              </a:rPr>
              <a:t>Mart style</a:t>
            </a:r>
          </a:p>
        </p:txBody>
      </p:sp>
    </p:spTree>
    <p:extLst>
      <p:ext uri="{BB962C8B-B14F-4D97-AF65-F5344CB8AC3E}">
        <p14:creationId xmlns:p14="http://schemas.microsoft.com/office/powerpoint/2010/main" val="3372715096"/>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B6505F-EE25-B350-BC3B-844A8B94000B}"/>
              </a:ext>
            </a:extLst>
          </p:cNvPr>
          <p:cNvSpPr>
            <a:spLocks noGrp="1"/>
          </p:cNvSpPr>
          <p:nvPr>
            <p:ph type="title"/>
          </p:nvPr>
        </p:nvSpPr>
        <p:spPr/>
        <p:txBody>
          <a:bodyPr/>
          <a:lstStyle/>
          <a:p>
            <a:r>
              <a:rPr lang="en-US"/>
              <a:t>Experimental Results</a:t>
            </a:r>
          </a:p>
        </p:txBody>
      </p:sp>
      <p:sp>
        <p:nvSpPr>
          <p:cNvPr id="4" name="Slide Number Placeholder 3">
            <a:extLst>
              <a:ext uri="{FF2B5EF4-FFF2-40B4-BE49-F238E27FC236}">
                <a16:creationId xmlns:a16="http://schemas.microsoft.com/office/drawing/2014/main" id="{80398DF1-21E9-103D-3E16-1ADCAF221AD9}"/>
              </a:ext>
            </a:extLst>
          </p:cNvPr>
          <p:cNvSpPr>
            <a:spLocks noGrp="1"/>
          </p:cNvSpPr>
          <p:nvPr>
            <p:ph type="sldNum" sz="quarter" idx="11"/>
          </p:nvPr>
        </p:nvSpPr>
        <p:spPr/>
        <p:txBody>
          <a:bodyPr/>
          <a:lstStyle/>
          <a:p>
            <a:r>
              <a:rPr lang="en-US"/>
              <a:t>p.</a:t>
            </a:r>
            <a:fld id="{CB2120E0-8FF9-480B-9492-11076B6A8DC2}" type="slidenum">
              <a:rPr lang="en-US" smtClean="0"/>
              <a:pPr/>
              <a:t>29</a:t>
            </a:fld>
            <a:endParaRPr lang="en-US"/>
          </a:p>
        </p:txBody>
      </p:sp>
      <p:pic>
        <p:nvPicPr>
          <p:cNvPr id="5" name="圖片 6" descr="一張含有 文字 的圖片&#10;&#10;自動產生的描述">
            <a:extLst>
              <a:ext uri="{FF2B5EF4-FFF2-40B4-BE49-F238E27FC236}">
                <a16:creationId xmlns:a16="http://schemas.microsoft.com/office/drawing/2014/main" id="{4A1A4CB6-C71B-F113-7EDA-BA766EC4D1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0338" y="1267742"/>
            <a:ext cx="2214632" cy="2896058"/>
          </a:xfrm>
          <a:prstGeom prst="rect">
            <a:avLst/>
          </a:prstGeom>
        </p:spPr>
      </p:pic>
      <p:pic>
        <p:nvPicPr>
          <p:cNvPr id="6" name="內容版面配置區 4" descr="一張含有 文字, 地圖, 畫畫 的圖片&#10;&#10;自動產生的描述">
            <a:extLst>
              <a:ext uri="{FF2B5EF4-FFF2-40B4-BE49-F238E27FC236}">
                <a16:creationId xmlns:a16="http://schemas.microsoft.com/office/drawing/2014/main" id="{B25BE3A1-E7F9-689E-EB9B-9A410A3C71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1600" y="1264907"/>
            <a:ext cx="2196698" cy="2907395"/>
          </a:xfrm>
          <a:prstGeom prst="rect">
            <a:avLst/>
          </a:prstGeom>
        </p:spPr>
      </p:pic>
      <p:pic>
        <p:nvPicPr>
          <p:cNvPr id="7" name="內容版面配置區 4" descr="一張含有 文字, 地圖, 畫畫, 塗鴉 的圖片&#10;&#10;自動產生的描述">
            <a:extLst>
              <a:ext uri="{FF2B5EF4-FFF2-40B4-BE49-F238E27FC236}">
                <a16:creationId xmlns:a16="http://schemas.microsoft.com/office/drawing/2014/main" id="{51D9CCA8-B141-75D4-9FB3-FA026B7311C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598534" y="1264907"/>
            <a:ext cx="2210840" cy="2901728"/>
          </a:xfrm>
        </p:spPr>
      </p:pic>
      <p:pic>
        <p:nvPicPr>
          <p:cNvPr id="8" name="Picture 7">
            <a:extLst>
              <a:ext uri="{FF2B5EF4-FFF2-40B4-BE49-F238E27FC236}">
                <a16:creationId xmlns:a16="http://schemas.microsoft.com/office/drawing/2014/main" id="{8BB1DB86-8F32-8E9B-EF2C-C700C51203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351" y="1273411"/>
            <a:ext cx="2183849" cy="2890389"/>
          </a:xfrm>
          <a:prstGeom prst="rect">
            <a:avLst/>
          </a:prstGeom>
        </p:spPr>
      </p:pic>
      <p:sp>
        <p:nvSpPr>
          <p:cNvPr id="9" name="Rounded Rectangle 10">
            <a:extLst>
              <a:ext uri="{FF2B5EF4-FFF2-40B4-BE49-F238E27FC236}">
                <a16:creationId xmlns:a16="http://schemas.microsoft.com/office/drawing/2014/main" id="{10E6A321-936C-FD3B-8713-5F25D4219F60}"/>
              </a:ext>
            </a:extLst>
          </p:cNvPr>
          <p:cNvSpPr/>
          <p:nvPr/>
        </p:nvSpPr>
        <p:spPr>
          <a:xfrm>
            <a:off x="4917061" y="4160520"/>
            <a:ext cx="1623074" cy="2400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2"/>
                </a:solidFill>
                <a:latin typeface="Arial Nova" panose="020B0504020202020204" pitchFamily="34" charset="0"/>
              </a:rPr>
              <a:t>[Zhang et al. 2019]</a:t>
            </a:r>
          </a:p>
        </p:txBody>
      </p:sp>
      <p:sp>
        <p:nvSpPr>
          <p:cNvPr id="10" name="Rounded Rectangle 10">
            <a:extLst>
              <a:ext uri="{FF2B5EF4-FFF2-40B4-BE49-F238E27FC236}">
                <a16:creationId xmlns:a16="http://schemas.microsoft.com/office/drawing/2014/main" id="{245FC6E3-8CEA-D4D7-49E4-6295F6C23EA5}"/>
              </a:ext>
            </a:extLst>
          </p:cNvPr>
          <p:cNvSpPr/>
          <p:nvPr/>
        </p:nvSpPr>
        <p:spPr>
          <a:xfrm>
            <a:off x="2796197" y="4160520"/>
            <a:ext cx="1378789" cy="2400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2"/>
                </a:solidFill>
                <a:latin typeface="Arial Nova" panose="020B0504020202020204" pitchFamily="34" charset="0"/>
              </a:rPr>
              <a:t>[Li et al. 2019]</a:t>
            </a:r>
          </a:p>
        </p:txBody>
      </p:sp>
      <p:sp>
        <p:nvSpPr>
          <p:cNvPr id="11" name="Rounded Rectangle 10">
            <a:extLst>
              <a:ext uri="{FF2B5EF4-FFF2-40B4-BE49-F238E27FC236}">
                <a16:creationId xmlns:a16="http://schemas.microsoft.com/office/drawing/2014/main" id="{E84AD073-751F-03FB-09EA-FE2A207CB0FF}"/>
              </a:ext>
            </a:extLst>
          </p:cNvPr>
          <p:cNvSpPr/>
          <p:nvPr/>
        </p:nvSpPr>
        <p:spPr>
          <a:xfrm>
            <a:off x="7097709" y="4160520"/>
            <a:ext cx="1857509" cy="2400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2"/>
                </a:solidFill>
                <a:latin typeface="Arial Nova" panose="020B0504020202020204" pitchFamily="34" charset="0"/>
              </a:rPr>
              <a:t>Ours</a:t>
            </a:r>
          </a:p>
        </p:txBody>
      </p:sp>
      <p:sp>
        <p:nvSpPr>
          <p:cNvPr id="2" name="Rounded Rectangle 10">
            <a:extLst>
              <a:ext uri="{FF2B5EF4-FFF2-40B4-BE49-F238E27FC236}">
                <a16:creationId xmlns:a16="http://schemas.microsoft.com/office/drawing/2014/main" id="{439BE085-2D50-8E3B-0C3B-95AA777D5086}"/>
              </a:ext>
            </a:extLst>
          </p:cNvPr>
          <p:cNvSpPr/>
          <p:nvPr/>
        </p:nvSpPr>
        <p:spPr>
          <a:xfrm>
            <a:off x="290445" y="4160520"/>
            <a:ext cx="1857509" cy="2400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2"/>
                </a:solidFill>
                <a:latin typeface="Arial Nova" panose="020B0504020202020204" pitchFamily="34" charset="0"/>
              </a:rPr>
              <a:t>Input</a:t>
            </a:r>
          </a:p>
        </p:txBody>
      </p:sp>
    </p:spTree>
    <p:extLst>
      <p:ext uri="{BB962C8B-B14F-4D97-AF65-F5344CB8AC3E}">
        <p14:creationId xmlns:p14="http://schemas.microsoft.com/office/powerpoint/2010/main" val="265699193"/>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285C52-422E-28E2-0C95-941068164568}"/>
              </a:ext>
            </a:extLst>
          </p:cNvPr>
          <p:cNvSpPr>
            <a:spLocks noGrp="1"/>
          </p:cNvSpPr>
          <p:nvPr>
            <p:ph type="title"/>
          </p:nvPr>
        </p:nvSpPr>
        <p:spPr/>
        <p:txBody>
          <a:bodyPr/>
          <a:lstStyle/>
          <a:p>
            <a:r>
              <a:rPr lang="en-US"/>
              <a:t>Map art style video transfer</a:t>
            </a:r>
          </a:p>
        </p:txBody>
      </p:sp>
      <p:sp>
        <p:nvSpPr>
          <p:cNvPr id="4" name="Slide Number Placeholder 3">
            <a:extLst>
              <a:ext uri="{FF2B5EF4-FFF2-40B4-BE49-F238E27FC236}">
                <a16:creationId xmlns:a16="http://schemas.microsoft.com/office/drawing/2014/main" id="{710322E4-67B1-3C89-2180-01414BCB6D3A}"/>
              </a:ext>
            </a:extLst>
          </p:cNvPr>
          <p:cNvSpPr>
            <a:spLocks noGrp="1"/>
          </p:cNvSpPr>
          <p:nvPr>
            <p:ph type="sldNum" sz="quarter" idx="11"/>
          </p:nvPr>
        </p:nvSpPr>
        <p:spPr/>
        <p:txBody>
          <a:bodyPr/>
          <a:lstStyle/>
          <a:p>
            <a:r>
              <a:rPr lang="en-US"/>
              <a:t>p.</a:t>
            </a:r>
            <a:fld id="{CB2120E0-8FF9-480B-9492-11076B6A8DC2}" type="slidenum">
              <a:rPr lang="en-US" smtClean="0"/>
              <a:pPr/>
              <a:t>3</a:t>
            </a:fld>
            <a:endParaRPr lang="en-US"/>
          </a:p>
        </p:txBody>
      </p:sp>
      <p:sp>
        <p:nvSpPr>
          <p:cNvPr id="5" name="Arrow: Notched Right 4">
            <a:extLst>
              <a:ext uri="{FF2B5EF4-FFF2-40B4-BE49-F238E27FC236}">
                <a16:creationId xmlns:a16="http://schemas.microsoft.com/office/drawing/2014/main" id="{58D890C9-0A8F-F04F-4A07-4FFAB13596AE}"/>
              </a:ext>
            </a:extLst>
          </p:cNvPr>
          <p:cNvSpPr/>
          <p:nvPr/>
        </p:nvSpPr>
        <p:spPr>
          <a:xfrm>
            <a:off x="2171700" y="1428750"/>
            <a:ext cx="4800600" cy="1600200"/>
          </a:xfrm>
          <a:prstGeom prst="notchedRight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Arial Black" panose="020B0A04020102020204" pitchFamily="34" charset="0"/>
              </a:rPr>
              <a:t>Why style transfer?</a:t>
            </a:r>
          </a:p>
        </p:txBody>
      </p:sp>
    </p:spTree>
    <p:extLst>
      <p:ext uri="{BB962C8B-B14F-4D97-AF65-F5344CB8AC3E}">
        <p14:creationId xmlns:p14="http://schemas.microsoft.com/office/powerpoint/2010/main" val="144397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1"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B6F573-4E52-7381-A1D3-6E35B63ABBAB}"/>
              </a:ext>
            </a:extLst>
          </p:cNvPr>
          <p:cNvSpPr>
            <a:spLocks noGrp="1"/>
          </p:cNvSpPr>
          <p:nvPr>
            <p:ph type="title"/>
          </p:nvPr>
        </p:nvSpPr>
        <p:spPr/>
        <p:txBody>
          <a:bodyPr/>
          <a:lstStyle/>
          <a:p>
            <a:r>
              <a:rPr lang="en-US"/>
              <a:t>Experimental Results</a:t>
            </a:r>
          </a:p>
        </p:txBody>
      </p:sp>
      <p:sp>
        <p:nvSpPr>
          <p:cNvPr id="4" name="Slide Number Placeholder 3">
            <a:extLst>
              <a:ext uri="{FF2B5EF4-FFF2-40B4-BE49-F238E27FC236}">
                <a16:creationId xmlns:a16="http://schemas.microsoft.com/office/drawing/2014/main" id="{DEA667F2-7003-E067-DB04-C2FA000816B7}"/>
              </a:ext>
            </a:extLst>
          </p:cNvPr>
          <p:cNvSpPr>
            <a:spLocks noGrp="1"/>
          </p:cNvSpPr>
          <p:nvPr>
            <p:ph type="sldNum" sz="quarter" idx="11"/>
          </p:nvPr>
        </p:nvSpPr>
        <p:spPr/>
        <p:txBody>
          <a:bodyPr/>
          <a:lstStyle/>
          <a:p>
            <a:r>
              <a:rPr lang="en-US"/>
              <a:t>p.</a:t>
            </a:r>
            <a:fld id="{CB2120E0-8FF9-480B-9492-11076B6A8DC2}" type="slidenum">
              <a:rPr lang="en-US" smtClean="0"/>
              <a:pPr/>
              <a:t>30</a:t>
            </a:fld>
            <a:endParaRPr lang="en-US"/>
          </a:p>
        </p:txBody>
      </p:sp>
      <p:pic>
        <p:nvPicPr>
          <p:cNvPr id="5" name="video">
            <a:hlinkClick r:id="" action="ppaction://media"/>
            <a:extLst>
              <a:ext uri="{FF2B5EF4-FFF2-40B4-BE49-F238E27FC236}">
                <a16:creationId xmlns:a16="http://schemas.microsoft.com/office/drawing/2014/main" id="{24D9B52B-1B8C-978B-5AD8-AD76A250B83B}"/>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402279" y="1201842"/>
            <a:ext cx="2626744" cy="2790916"/>
          </a:xfrm>
          <a:prstGeom prst="rect">
            <a:avLst/>
          </a:prstGeom>
        </p:spPr>
      </p:pic>
      <p:pic>
        <p:nvPicPr>
          <p:cNvPr id="6" name="video">
            <a:hlinkClick r:id="" action="ppaction://media"/>
            <a:extLst>
              <a:ext uri="{FF2B5EF4-FFF2-40B4-BE49-F238E27FC236}">
                <a16:creationId xmlns:a16="http://schemas.microsoft.com/office/drawing/2014/main" id="{58E0CBDA-81AB-A68F-0C07-A3E3E23B8314}"/>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6066917" y="1200150"/>
            <a:ext cx="2643929" cy="2792608"/>
          </a:xfrm>
          <a:prstGeom prst="rect">
            <a:avLst/>
          </a:prstGeom>
        </p:spPr>
      </p:pic>
      <p:pic>
        <p:nvPicPr>
          <p:cNvPr id="7" name="lyon-mapas">
            <a:hlinkClick r:id="" action="ppaction://media"/>
            <a:extLst>
              <a:ext uri="{FF2B5EF4-FFF2-40B4-BE49-F238E27FC236}">
                <a16:creationId xmlns:a16="http://schemas.microsoft.com/office/drawing/2014/main" id="{DAAB8D7B-5139-464F-2C30-FDEA0E201E05}"/>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770223" y="1201842"/>
            <a:ext cx="2594162" cy="2790917"/>
          </a:xfrm>
          <a:prstGeom prst="rect">
            <a:avLst/>
          </a:prstGeom>
        </p:spPr>
      </p:pic>
      <p:pic>
        <p:nvPicPr>
          <p:cNvPr id="8" name="圖片 6" descr="一張含有 洗碗機, 直立的, 長頸鹿, 籠 的圖片&#10;&#10;自動產生的描述">
            <a:extLst>
              <a:ext uri="{FF2B5EF4-FFF2-40B4-BE49-F238E27FC236}">
                <a16:creationId xmlns:a16="http://schemas.microsoft.com/office/drawing/2014/main" id="{C02A2915-AA81-0E0C-F030-697CCF1E554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2000" y="1201842"/>
            <a:ext cx="521358" cy="457200"/>
          </a:xfrm>
          <a:prstGeom prst="rect">
            <a:avLst/>
          </a:prstGeom>
        </p:spPr>
      </p:pic>
      <p:sp>
        <p:nvSpPr>
          <p:cNvPr id="9" name="Rounded Rectangle 10">
            <a:extLst>
              <a:ext uri="{FF2B5EF4-FFF2-40B4-BE49-F238E27FC236}">
                <a16:creationId xmlns:a16="http://schemas.microsoft.com/office/drawing/2014/main" id="{D3C1E858-62AF-EBE4-7AE2-46A5B35295D2}"/>
              </a:ext>
            </a:extLst>
          </p:cNvPr>
          <p:cNvSpPr/>
          <p:nvPr/>
        </p:nvSpPr>
        <p:spPr>
          <a:xfrm>
            <a:off x="3781291" y="4002704"/>
            <a:ext cx="1857509" cy="2400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2"/>
                </a:solidFill>
                <a:latin typeface="Arial Nova" panose="020B0504020202020204" pitchFamily="34" charset="0"/>
              </a:rPr>
              <a:t>[Johnson et al. 2016]</a:t>
            </a:r>
          </a:p>
        </p:txBody>
      </p:sp>
      <p:sp>
        <p:nvSpPr>
          <p:cNvPr id="10" name="Rounded Rectangle 10">
            <a:extLst>
              <a:ext uri="{FF2B5EF4-FFF2-40B4-BE49-F238E27FC236}">
                <a16:creationId xmlns:a16="http://schemas.microsoft.com/office/drawing/2014/main" id="{D9E2E8E8-C4B6-DDDA-7635-EA3AA107EDE3}"/>
              </a:ext>
            </a:extLst>
          </p:cNvPr>
          <p:cNvSpPr/>
          <p:nvPr/>
        </p:nvSpPr>
        <p:spPr>
          <a:xfrm>
            <a:off x="1114291" y="4002704"/>
            <a:ext cx="1857509" cy="2400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2"/>
                </a:solidFill>
                <a:latin typeface="Arial Nova" panose="020B0504020202020204" pitchFamily="34" charset="0"/>
              </a:rPr>
              <a:t>Input </a:t>
            </a:r>
          </a:p>
        </p:txBody>
      </p:sp>
      <p:sp>
        <p:nvSpPr>
          <p:cNvPr id="11" name="Rounded Rectangle 10">
            <a:extLst>
              <a:ext uri="{FF2B5EF4-FFF2-40B4-BE49-F238E27FC236}">
                <a16:creationId xmlns:a16="http://schemas.microsoft.com/office/drawing/2014/main" id="{AE5CC420-8B57-9416-1A87-3072E289F5D8}"/>
              </a:ext>
            </a:extLst>
          </p:cNvPr>
          <p:cNvSpPr/>
          <p:nvPr/>
        </p:nvSpPr>
        <p:spPr>
          <a:xfrm>
            <a:off x="6518985" y="4002704"/>
            <a:ext cx="1857509" cy="2400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2"/>
                </a:solidFill>
                <a:latin typeface="Arial Nova" panose="020B0504020202020204" pitchFamily="34" charset="0"/>
              </a:rPr>
              <a:t>Ours</a:t>
            </a:r>
          </a:p>
        </p:txBody>
      </p:sp>
    </p:spTree>
    <p:extLst>
      <p:ext uri="{BB962C8B-B14F-4D97-AF65-F5344CB8AC3E}">
        <p14:creationId xmlns:p14="http://schemas.microsoft.com/office/powerpoint/2010/main" val="36639062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00" fill="hold"/>
                                        <p:tgtEl>
                                          <p:spTgt spid="5"/>
                                        </p:tgtEl>
                                      </p:cBhvr>
                                    </p:cmd>
                                  </p:childTnLst>
                                </p:cTn>
                              </p:par>
                              <p:par>
                                <p:cTn id="7" presetID="1" presetClass="mediacall" presetSubtype="0" fill="hold" nodeType="withEffect">
                                  <p:stCondLst>
                                    <p:cond delay="0"/>
                                  </p:stCondLst>
                                  <p:childTnLst>
                                    <p:cmd type="call" cmd="playFrom(0.0)">
                                      <p:cBhvr>
                                        <p:cTn id="8" dur="5600" fill="hold"/>
                                        <p:tgtEl>
                                          <p:spTgt spid="6"/>
                                        </p:tgtEl>
                                      </p:cBhvr>
                                    </p:cmd>
                                  </p:childTnLst>
                                </p:cTn>
                              </p:par>
                              <p:par>
                                <p:cTn id="9" presetID="1" presetClass="mediacall" presetSubtype="0" fill="hold" nodeType="withEffect">
                                  <p:stCondLst>
                                    <p:cond delay="0"/>
                                  </p:stCondLst>
                                  <p:childTnLst>
                                    <p:cmd type="call" cmd="playFrom(0.0)">
                                      <p:cBhvr>
                                        <p:cTn id="10" dur="56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7"/>
                                        </p:tgtEl>
                                      </p:cBhvr>
                                    </p:cmd>
                                  </p:childTnLst>
                                </p:cTn>
                              </p:par>
                            </p:childTnLst>
                          </p:cTn>
                        </p:par>
                      </p:childTnLst>
                    </p:cTn>
                  </p:par>
                </p:childTnLst>
              </p:cTn>
              <p:nextCondLst>
                <p:cond evt="onClick" delay="0">
                  <p:tgtEl>
                    <p:spTgt spid="7"/>
                  </p:tgtEl>
                </p:cond>
              </p:nextCondLst>
            </p:seq>
            <p:video>
              <p:cMediaNode vol="80000">
                <p:cTn id="26" repeatCount="indefinite" fill="remove" display="0">
                  <p:stCondLst>
                    <p:cond delay="indefinite"/>
                  </p:stCondLst>
                </p:cTn>
                <p:tgtEl>
                  <p:spTgt spid="5"/>
                </p:tgtEl>
              </p:cMediaNode>
            </p:video>
            <p:video>
              <p:cMediaNode vol="80000">
                <p:cTn id="27" repeatCount="indefinite" fill="remove" display="0">
                  <p:stCondLst>
                    <p:cond delay="indefinite"/>
                  </p:stCondLst>
                </p:cTn>
                <p:tgtEl>
                  <p:spTgt spid="6"/>
                </p:tgtEl>
              </p:cMediaNode>
            </p:video>
            <p:video>
              <p:cMediaNode vol="80000" mute="1">
                <p:cTn id="28" repeatCount="indefinite" fill="remove" display="0">
                  <p:stCondLst>
                    <p:cond delay="indefinite"/>
                  </p:stCondLst>
                </p:cTn>
                <p:tgtEl>
                  <p:spTgt spid="7"/>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aw_1s">
            <a:hlinkClick r:id="" action="ppaction://media"/>
            <a:extLst>
              <a:ext uri="{FF2B5EF4-FFF2-40B4-BE49-F238E27FC236}">
                <a16:creationId xmlns:a16="http://schemas.microsoft.com/office/drawing/2014/main" id="{D96CB4C3-33C4-8E10-B8FA-51F53E2F2042}"/>
              </a:ext>
            </a:extLst>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7"/>
          <a:stretch>
            <a:fillRect/>
          </a:stretch>
        </p:blipFill>
        <p:spPr>
          <a:xfrm>
            <a:off x="282862" y="1352297"/>
            <a:ext cx="4262642" cy="2667253"/>
          </a:xfrm>
        </p:spPr>
      </p:pic>
      <p:sp>
        <p:nvSpPr>
          <p:cNvPr id="3" name="Title 2">
            <a:extLst>
              <a:ext uri="{FF2B5EF4-FFF2-40B4-BE49-F238E27FC236}">
                <a16:creationId xmlns:a16="http://schemas.microsoft.com/office/drawing/2014/main" id="{93994CA4-61E7-3A03-4D20-AC59C070BC40}"/>
              </a:ext>
            </a:extLst>
          </p:cNvPr>
          <p:cNvSpPr>
            <a:spLocks noGrp="1"/>
          </p:cNvSpPr>
          <p:nvPr>
            <p:ph type="title"/>
          </p:nvPr>
        </p:nvSpPr>
        <p:spPr/>
        <p:txBody>
          <a:bodyPr/>
          <a:lstStyle/>
          <a:p>
            <a:r>
              <a:rPr lang="en-US"/>
              <a:t>Experimental Results</a:t>
            </a:r>
          </a:p>
        </p:txBody>
      </p:sp>
      <p:sp>
        <p:nvSpPr>
          <p:cNvPr id="4" name="Slide Number Placeholder 3">
            <a:extLst>
              <a:ext uri="{FF2B5EF4-FFF2-40B4-BE49-F238E27FC236}">
                <a16:creationId xmlns:a16="http://schemas.microsoft.com/office/drawing/2014/main" id="{1A6159BF-5235-615B-1828-BC712DE01AE9}"/>
              </a:ext>
            </a:extLst>
          </p:cNvPr>
          <p:cNvSpPr>
            <a:spLocks noGrp="1"/>
          </p:cNvSpPr>
          <p:nvPr>
            <p:ph type="sldNum" sz="quarter" idx="11"/>
          </p:nvPr>
        </p:nvSpPr>
        <p:spPr/>
        <p:txBody>
          <a:bodyPr/>
          <a:lstStyle/>
          <a:p>
            <a:r>
              <a:rPr lang="en-US"/>
              <a:t>p.</a:t>
            </a:r>
            <a:fld id="{CB2120E0-8FF9-480B-9492-11076B6A8DC2}" type="slidenum">
              <a:rPr lang="en-US" smtClean="0"/>
              <a:pPr/>
              <a:t>31</a:t>
            </a:fld>
            <a:endParaRPr lang="en-US"/>
          </a:p>
        </p:txBody>
      </p:sp>
      <p:pic>
        <p:nvPicPr>
          <p:cNvPr id="6" name="raw_1">
            <a:hlinkClick r:id="" action="ppaction://media"/>
            <a:extLst>
              <a:ext uri="{FF2B5EF4-FFF2-40B4-BE49-F238E27FC236}">
                <a16:creationId xmlns:a16="http://schemas.microsoft.com/office/drawing/2014/main" id="{E6277B8C-610A-3D58-FCEF-4E6293867FDD}"/>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576559" y="1352297"/>
            <a:ext cx="4262641" cy="2667000"/>
          </a:xfrm>
          <a:prstGeom prst="rect">
            <a:avLst/>
          </a:prstGeom>
        </p:spPr>
      </p:pic>
      <p:pic>
        <p:nvPicPr>
          <p:cNvPr id="8" name="Picture 7">
            <a:extLst>
              <a:ext uri="{FF2B5EF4-FFF2-40B4-BE49-F238E27FC236}">
                <a16:creationId xmlns:a16="http://schemas.microsoft.com/office/drawing/2014/main" id="{0F28CECB-F87E-14B2-1164-3511FDE260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90760" y="3364553"/>
            <a:ext cx="654744" cy="654744"/>
          </a:xfrm>
          <a:prstGeom prst="rect">
            <a:avLst/>
          </a:prstGeom>
        </p:spPr>
      </p:pic>
      <p:sp>
        <p:nvSpPr>
          <p:cNvPr id="2" name="Rounded Rectangle 10">
            <a:extLst>
              <a:ext uri="{FF2B5EF4-FFF2-40B4-BE49-F238E27FC236}">
                <a16:creationId xmlns:a16="http://schemas.microsoft.com/office/drawing/2014/main" id="{BF0B929E-BFAB-89E0-359C-2F584A614520}"/>
              </a:ext>
            </a:extLst>
          </p:cNvPr>
          <p:cNvSpPr/>
          <p:nvPr/>
        </p:nvSpPr>
        <p:spPr>
          <a:xfrm>
            <a:off x="1114291" y="4002704"/>
            <a:ext cx="1857509" cy="2400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2"/>
                </a:solidFill>
                <a:latin typeface="Arial Nova" panose="020B0504020202020204" pitchFamily="34" charset="0"/>
              </a:rPr>
              <a:t>Input </a:t>
            </a:r>
          </a:p>
        </p:txBody>
      </p:sp>
      <p:sp>
        <p:nvSpPr>
          <p:cNvPr id="7" name="Rounded Rectangle 10">
            <a:extLst>
              <a:ext uri="{FF2B5EF4-FFF2-40B4-BE49-F238E27FC236}">
                <a16:creationId xmlns:a16="http://schemas.microsoft.com/office/drawing/2014/main" id="{2A5C26D5-F279-2E17-7AA8-8AD697BA350E}"/>
              </a:ext>
            </a:extLst>
          </p:cNvPr>
          <p:cNvSpPr/>
          <p:nvPr/>
        </p:nvSpPr>
        <p:spPr>
          <a:xfrm>
            <a:off x="5779124" y="4042300"/>
            <a:ext cx="1857509" cy="2400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2"/>
                </a:solidFill>
                <a:latin typeface="Arial Nova" panose="020B0504020202020204" pitchFamily="34" charset="0"/>
              </a:rPr>
              <a:t>Stylized by our method</a:t>
            </a:r>
          </a:p>
        </p:txBody>
      </p:sp>
    </p:spTree>
    <p:extLst>
      <p:ext uri="{BB962C8B-B14F-4D97-AF65-F5344CB8AC3E}">
        <p14:creationId xmlns:p14="http://schemas.microsoft.com/office/powerpoint/2010/main" val="37161601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5"/>
                                        </p:tgtEl>
                                      </p:cBhvr>
                                    </p:cmd>
                                  </p:childTnLst>
                                </p:cTn>
                              </p:par>
                              <p:par>
                                <p:cTn id="7" presetID="1" presetClass="mediacall" presetSubtype="0" fill="hold" nodeType="withEffect">
                                  <p:stCondLst>
                                    <p:cond delay="0"/>
                                  </p:stCondLst>
                                  <p:childTnLst>
                                    <p:cmd type="call" cmd="playFrom(0.0)">
                                      <p:cBhvr>
                                        <p:cTn id="8" dur="9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remove" display="0">
                  <p:stCondLst>
                    <p:cond delay="indefinite"/>
                  </p:st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repeatCount="indefinite" fill="remove" display="0">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D33253-0532-BD31-2BCA-236147B92FAC}"/>
              </a:ext>
            </a:extLst>
          </p:cNvPr>
          <p:cNvSpPr>
            <a:spLocks noGrp="1"/>
          </p:cNvSpPr>
          <p:nvPr>
            <p:ph type="title"/>
          </p:nvPr>
        </p:nvSpPr>
        <p:spPr/>
        <p:txBody>
          <a:bodyPr/>
          <a:lstStyle/>
          <a:p>
            <a:r>
              <a:rPr lang="en-US"/>
              <a:t>Experimental Results</a:t>
            </a:r>
          </a:p>
        </p:txBody>
      </p:sp>
      <p:sp>
        <p:nvSpPr>
          <p:cNvPr id="4" name="Slide Number Placeholder 3">
            <a:extLst>
              <a:ext uri="{FF2B5EF4-FFF2-40B4-BE49-F238E27FC236}">
                <a16:creationId xmlns:a16="http://schemas.microsoft.com/office/drawing/2014/main" id="{6101B3A3-8C5F-C7FF-0720-86987082A351}"/>
              </a:ext>
            </a:extLst>
          </p:cNvPr>
          <p:cNvSpPr>
            <a:spLocks noGrp="1"/>
          </p:cNvSpPr>
          <p:nvPr>
            <p:ph type="sldNum" sz="quarter" idx="11"/>
          </p:nvPr>
        </p:nvSpPr>
        <p:spPr/>
        <p:txBody>
          <a:bodyPr/>
          <a:lstStyle/>
          <a:p>
            <a:r>
              <a:rPr lang="en-US"/>
              <a:t>p.</a:t>
            </a:r>
            <a:fld id="{CB2120E0-8FF9-480B-9492-11076B6A8DC2}" type="slidenum">
              <a:rPr lang="en-US" smtClean="0"/>
              <a:pPr/>
              <a:t>32</a:t>
            </a:fld>
            <a:endParaRPr lang="en-US"/>
          </a:p>
        </p:txBody>
      </p:sp>
      <p:pic>
        <p:nvPicPr>
          <p:cNvPr id="5" name="Picture 4" descr="A person with blonde hair&#10;&#10;Description automatically generated with medium confidence">
            <a:extLst>
              <a:ext uri="{FF2B5EF4-FFF2-40B4-BE49-F238E27FC236}">
                <a16:creationId xmlns:a16="http://schemas.microsoft.com/office/drawing/2014/main" id="{BBE538F8-ED79-FE12-214A-F62553B21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016209"/>
            <a:ext cx="2771748" cy="2850941"/>
          </a:xfrm>
          <a:prstGeom prst="rect">
            <a:avLst/>
          </a:prstGeom>
        </p:spPr>
      </p:pic>
      <p:pic>
        <p:nvPicPr>
          <p:cNvPr id="6" name="Picture 5" descr="A drawing of a person&#10;&#10;Description automatically generated with medium confidence">
            <a:extLst>
              <a:ext uri="{FF2B5EF4-FFF2-40B4-BE49-F238E27FC236}">
                <a16:creationId xmlns:a16="http://schemas.microsoft.com/office/drawing/2014/main" id="{B8A60207-EA75-AEBC-B017-BC9C06CD9E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1909" y="1016208"/>
            <a:ext cx="2771748" cy="2850941"/>
          </a:xfrm>
          <a:prstGeom prst="rect">
            <a:avLst/>
          </a:prstGeom>
        </p:spPr>
      </p:pic>
      <p:pic>
        <p:nvPicPr>
          <p:cNvPr id="7" name="Picture 6" descr="A picture containing painting, art, drawing, human face&#10;&#10;Description automatically generated">
            <a:extLst>
              <a:ext uri="{FF2B5EF4-FFF2-40B4-BE49-F238E27FC236}">
                <a16:creationId xmlns:a16="http://schemas.microsoft.com/office/drawing/2014/main" id="{12352B01-6430-F18C-BCD4-5FD2865504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1016208"/>
            <a:ext cx="2771748" cy="2850941"/>
          </a:xfrm>
          <a:prstGeom prst="rect">
            <a:avLst/>
          </a:prstGeom>
        </p:spPr>
      </p:pic>
      <p:pic>
        <p:nvPicPr>
          <p:cNvPr id="8" name="Picture 7" descr="A map with a drawing of a person's face&#10;&#10;Description automatically generated with medium confidence">
            <a:extLst>
              <a:ext uri="{FF2B5EF4-FFF2-40B4-BE49-F238E27FC236}">
                <a16:creationId xmlns:a16="http://schemas.microsoft.com/office/drawing/2014/main" id="{8B41EBA5-7CEE-14E2-066F-18355DF67E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8980" y="3041325"/>
            <a:ext cx="819383" cy="819383"/>
          </a:xfrm>
          <a:prstGeom prst="rect">
            <a:avLst/>
          </a:prstGeom>
        </p:spPr>
      </p:pic>
      <p:sp>
        <p:nvSpPr>
          <p:cNvPr id="9" name="Rounded Rectangle 10">
            <a:extLst>
              <a:ext uri="{FF2B5EF4-FFF2-40B4-BE49-F238E27FC236}">
                <a16:creationId xmlns:a16="http://schemas.microsoft.com/office/drawing/2014/main" id="{9DBF2530-58EB-5B66-BDA5-77BF1613A452}"/>
              </a:ext>
            </a:extLst>
          </p:cNvPr>
          <p:cNvSpPr/>
          <p:nvPr/>
        </p:nvSpPr>
        <p:spPr>
          <a:xfrm>
            <a:off x="3856204" y="3849279"/>
            <a:ext cx="1676400" cy="2400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2"/>
                </a:solidFill>
                <a:latin typeface="Arial Nova" panose="020B0504020202020204" pitchFamily="34" charset="0"/>
              </a:rPr>
              <a:t>[MCCNet]</a:t>
            </a:r>
          </a:p>
        </p:txBody>
      </p:sp>
      <p:sp>
        <p:nvSpPr>
          <p:cNvPr id="10" name="Rounded Rectangle 10">
            <a:extLst>
              <a:ext uri="{FF2B5EF4-FFF2-40B4-BE49-F238E27FC236}">
                <a16:creationId xmlns:a16="http://schemas.microsoft.com/office/drawing/2014/main" id="{59ED7239-72FF-146B-3637-D459F39C892E}"/>
              </a:ext>
            </a:extLst>
          </p:cNvPr>
          <p:cNvSpPr/>
          <p:nvPr/>
        </p:nvSpPr>
        <p:spPr>
          <a:xfrm>
            <a:off x="7162800" y="3855720"/>
            <a:ext cx="823545" cy="2400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2"/>
                </a:solidFill>
                <a:latin typeface="Arial Nova" panose="020B0504020202020204" pitchFamily="34" charset="0"/>
              </a:rPr>
              <a:t>Ours</a:t>
            </a:r>
          </a:p>
        </p:txBody>
      </p:sp>
      <p:sp>
        <p:nvSpPr>
          <p:cNvPr id="2" name="Rounded Rectangle 10">
            <a:extLst>
              <a:ext uri="{FF2B5EF4-FFF2-40B4-BE49-F238E27FC236}">
                <a16:creationId xmlns:a16="http://schemas.microsoft.com/office/drawing/2014/main" id="{0260CE51-40B9-92BF-41C1-5D10BB23CA70}"/>
              </a:ext>
            </a:extLst>
          </p:cNvPr>
          <p:cNvSpPr/>
          <p:nvPr/>
        </p:nvSpPr>
        <p:spPr>
          <a:xfrm>
            <a:off x="928674" y="3845704"/>
            <a:ext cx="1676400" cy="2400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2"/>
                </a:solidFill>
                <a:latin typeface="Arial Nova" panose="020B0504020202020204" pitchFamily="34" charset="0"/>
              </a:rPr>
              <a:t>Input</a:t>
            </a:r>
          </a:p>
        </p:txBody>
      </p:sp>
      <p:sp>
        <p:nvSpPr>
          <p:cNvPr id="12" name="TextBox 11">
            <a:extLst>
              <a:ext uri="{FF2B5EF4-FFF2-40B4-BE49-F238E27FC236}">
                <a16:creationId xmlns:a16="http://schemas.microsoft.com/office/drawing/2014/main" id="{26C0862C-0926-9994-10E1-E2E3720C32E9}"/>
              </a:ext>
            </a:extLst>
          </p:cNvPr>
          <p:cNvSpPr txBox="1"/>
          <p:nvPr/>
        </p:nvSpPr>
        <p:spPr>
          <a:xfrm>
            <a:off x="381000" y="4324350"/>
            <a:ext cx="8839200" cy="507831"/>
          </a:xfrm>
          <a:prstGeom prst="rect">
            <a:avLst/>
          </a:prstGeom>
          <a:noFill/>
        </p:spPr>
        <p:txBody>
          <a:bodyPr wrap="square">
            <a:spAutoFit/>
          </a:bodyPr>
          <a:lstStyle/>
          <a:p>
            <a:r>
              <a:rPr lang="en-US" sz="900" b="0" i="0">
                <a:solidFill>
                  <a:schemeClr val="bg1">
                    <a:lumMod val="50000"/>
                    <a:lumOff val="50000"/>
                  </a:schemeClr>
                </a:solidFill>
                <a:effectLst/>
                <a:latin typeface="Arial Nova" panose="020B0504020202020204" pitchFamily="34" charset="0"/>
              </a:rPr>
              <a:t>[MCCNet] Yingying Deng, Fan Tang, Weiming Dong, Haibin Huang, Chongyang Ma, and Changsheng Xu. 2021. Arbitrary video style transfer via multi-channel correlation. In </a:t>
            </a:r>
            <a:r>
              <a:rPr lang="en-US" sz="900" b="0" i="1">
                <a:solidFill>
                  <a:schemeClr val="bg1">
                    <a:lumMod val="50000"/>
                    <a:lumOff val="50000"/>
                  </a:schemeClr>
                </a:solidFill>
                <a:effectLst/>
                <a:latin typeface="Arial Nova" panose="020B0504020202020204" pitchFamily="34" charset="0"/>
              </a:rPr>
              <a:t>Proceedings of the AAAI Conference on Artificial Intelligence</a:t>
            </a:r>
            <a:r>
              <a:rPr lang="en-US" sz="900" b="0" i="0">
                <a:solidFill>
                  <a:schemeClr val="bg1">
                    <a:lumMod val="50000"/>
                    <a:lumOff val="50000"/>
                  </a:schemeClr>
                </a:solidFill>
                <a:effectLst/>
                <a:latin typeface="Arial Nova" panose="020B0504020202020204" pitchFamily="34" charset="0"/>
              </a:rPr>
              <a:t>.1210–1217</a:t>
            </a:r>
            <a:r>
              <a:rPr lang="en-US" sz="900">
                <a:solidFill>
                  <a:schemeClr val="bg1">
                    <a:lumMod val="50000"/>
                    <a:lumOff val="50000"/>
                  </a:schemeClr>
                </a:solidFill>
                <a:latin typeface="Arial Nova" panose="020B0504020202020204" pitchFamily="34" charset="0"/>
              </a:rPr>
              <a:t> </a:t>
            </a:r>
            <a:br>
              <a:rPr lang="en-US" sz="900">
                <a:solidFill>
                  <a:schemeClr val="bg1">
                    <a:lumMod val="50000"/>
                    <a:lumOff val="50000"/>
                  </a:schemeClr>
                </a:solidFill>
                <a:latin typeface="Arial Nova" panose="020B0504020202020204" pitchFamily="34" charset="0"/>
              </a:rPr>
            </a:br>
            <a:endParaRPr lang="en-US" sz="900">
              <a:solidFill>
                <a:schemeClr val="bg1">
                  <a:lumMod val="50000"/>
                  <a:lumOff val="50000"/>
                </a:schemeClr>
              </a:solidFill>
              <a:latin typeface="Arial Nova" panose="020B0504020202020204" pitchFamily="34" charset="0"/>
            </a:endParaRPr>
          </a:p>
        </p:txBody>
      </p:sp>
      <p:sp>
        <p:nvSpPr>
          <p:cNvPr id="11" name="Isosceles Triangle 10">
            <a:hlinkClick r:id="rId6"/>
            <a:extLst>
              <a:ext uri="{FF2B5EF4-FFF2-40B4-BE49-F238E27FC236}">
                <a16:creationId xmlns:a16="http://schemas.microsoft.com/office/drawing/2014/main" id="{09E3BF87-D691-F8D6-11C9-EAEF532CD19B}"/>
              </a:ext>
            </a:extLst>
          </p:cNvPr>
          <p:cNvSpPr/>
          <p:nvPr/>
        </p:nvSpPr>
        <p:spPr>
          <a:xfrm rot="5400000">
            <a:off x="8205235" y="4806874"/>
            <a:ext cx="201792" cy="218846"/>
          </a:xfrm>
          <a:prstGeom prst="triangl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9976177"/>
      </p:ext>
    </p:extLst>
  </p:cSld>
  <p:clrMapOvr>
    <a:masterClrMapping/>
  </p:clrMapOvr>
  <p:transition spd="slow">
    <p:cove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689DA3-ABD0-C7A5-B013-EAC24C8DBE7B}"/>
              </a:ext>
            </a:extLst>
          </p:cNvPr>
          <p:cNvSpPr>
            <a:spLocks noGrp="1"/>
          </p:cNvSpPr>
          <p:nvPr>
            <p:ph sz="quarter" idx="1"/>
          </p:nvPr>
        </p:nvSpPr>
        <p:spPr/>
        <p:txBody>
          <a:bodyPr/>
          <a:lstStyle/>
          <a:p>
            <a:r>
              <a:rPr lang="en-US"/>
              <a:t>http://graphics.csie.ncku.edu.tw/MArtVi</a:t>
            </a:r>
          </a:p>
        </p:txBody>
      </p:sp>
      <p:sp>
        <p:nvSpPr>
          <p:cNvPr id="3" name="Title 2">
            <a:extLst>
              <a:ext uri="{FF2B5EF4-FFF2-40B4-BE49-F238E27FC236}">
                <a16:creationId xmlns:a16="http://schemas.microsoft.com/office/drawing/2014/main" id="{D610749C-8815-9634-0D6D-C7B46EFC05E3}"/>
              </a:ext>
            </a:extLst>
          </p:cNvPr>
          <p:cNvSpPr>
            <a:spLocks noGrp="1"/>
          </p:cNvSpPr>
          <p:nvPr>
            <p:ph type="title"/>
          </p:nvPr>
        </p:nvSpPr>
        <p:spPr/>
        <p:txBody>
          <a:bodyPr/>
          <a:lstStyle/>
          <a:p>
            <a:r>
              <a:rPr lang="en-US"/>
              <a:t>Explore more at project website</a:t>
            </a:r>
          </a:p>
        </p:txBody>
      </p:sp>
      <p:sp>
        <p:nvSpPr>
          <p:cNvPr id="4" name="Slide Number Placeholder 3">
            <a:extLst>
              <a:ext uri="{FF2B5EF4-FFF2-40B4-BE49-F238E27FC236}">
                <a16:creationId xmlns:a16="http://schemas.microsoft.com/office/drawing/2014/main" id="{86702864-190B-D710-1F5F-8F303CC42C41}"/>
              </a:ext>
            </a:extLst>
          </p:cNvPr>
          <p:cNvSpPr>
            <a:spLocks noGrp="1"/>
          </p:cNvSpPr>
          <p:nvPr>
            <p:ph type="sldNum" sz="quarter" idx="11"/>
          </p:nvPr>
        </p:nvSpPr>
        <p:spPr/>
        <p:txBody>
          <a:bodyPr/>
          <a:lstStyle/>
          <a:p>
            <a:r>
              <a:rPr lang="en-US"/>
              <a:t>p.</a:t>
            </a:r>
            <a:fld id="{CB2120E0-8FF9-480B-9492-11076B6A8DC2}" type="slidenum">
              <a:rPr lang="en-US" smtClean="0"/>
              <a:pPr/>
              <a:t>33</a:t>
            </a:fld>
            <a:endParaRPr lang="en-US"/>
          </a:p>
        </p:txBody>
      </p:sp>
    </p:spTree>
    <p:extLst>
      <p:ext uri="{BB962C8B-B14F-4D97-AF65-F5344CB8AC3E}">
        <p14:creationId xmlns:p14="http://schemas.microsoft.com/office/powerpoint/2010/main" val="2349477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728587-80C9-049A-2243-62B4EC681EB8}"/>
              </a:ext>
            </a:extLst>
          </p:cNvPr>
          <p:cNvSpPr>
            <a:spLocks noGrp="1"/>
          </p:cNvSpPr>
          <p:nvPr>
            <p:ph type="title"/>
          </p:nvPr>
        </p:nvSpPr>
        <p:spPr/>
        <p:txBody>
          <a:bodyPr/>
          <a:lstStyle/>
          <a:p>
            <a:r>
              <a:rPr lang="en-US"/>
              <a:t>Map art style video transfer</a:t>
            </a:r>
          </a:p>
        </p:txBody>
      </p:sp>
      <p:sp>
        <p:nvSpPr>
          <p:cNvPr id="4" name="Slide Number Placeholder 3">
            <a:extLst>
              <a:ext uri="{FF2B5EF4-FFF2-40B4-BE49-F238E27FC236}">
                <a16:creationId xmlns:a16="http://schemas.microsoft.com/office/drawing/2014/main" id="{89BE00C5-E9CF-21C1-C3A8-64152E9CF826}"/>
              </a:ext>
            </a:extLst>
          </p:cNvPr>
          <p:cNvSpPr>
            <a:spLocks noGrp="1"/>
          </p:cNvSpPr>
          <p:nvPr>
            <p:ph type="sldNum" sz="quarter" idx="11"/>
          </p:nvPr>
        </p:nvSpPr>
        <p:spPr/>
        <p:txBody>
          <a:bodyPr/>
          <a:lstStyle/>
          <a:p>
            <a:r>
              <a:rPr lang="en-US"/>
              <a:t>p.</a:t>
            </a:r>
            <a:fld id="{CB2120E0-8FF9-480B-9492-11076B6A8DC2}" type="slidenum">
              <a:rPr lang="en-US" smtClean="0"/>
              <a:pPr/>
              <a:t>4</a:t>
            </a:fld>
            <a:endParaRPr lang="en-US"/>
          </a:p>
        </p:txBody>
      </p:sp>
      <p:sp>
        <p:nvSpPr>
          <p:cNvPr id="5" name="Rectangle 4">
            <a:extLst>
              <a:ext uri="{FF2B5EF4-FFF2-40B4-BE49-F238E27FC236}">
                <a16:creationId xmlns:a16="http://schemas.microsoft.com/office/drawing/2014/main" id="{3ABAB551-6B38-A88D-E4C9-22276B46521C}"/>
              </a:ext>
            </a:extLst>
          </p:cNvPr>
          <p:cNvSpPr/>
          <p:nvPr/>
        </p:nvSpPr>
        <p:spPr>
          <a:xfrm>
            <a:off x="2209800" y="1409858"/>
            <a:ext cx="1739435" cy="2685892"/>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Segoe UI" panose="020B0502040204020203" pitchFamily="34" charset="0"/>
                <a:cs typeface="Segoe UI" panose="020B0502040204020203" pitchFamily="34" charset="0"/>
              </a:rPr>
              <a:t>Applications</a:t>
            </a:r>
          </a:p>
        </p:txBody>
      </p:sp>
      <p:sp>
        <p:nvSpPr>
          <p:cNvPr id="6" name="Rectangle: Diagonal Corners Rounded 5">
            <a:extLst>
              <a:ext uri="{FF2B5EF4-FFF2-40B4-BE49-F238E27FC236}">
                <a16:creationId xmlns:a16="http://schemas.microsoft.com/office/drawing/2014/main" id="{8A1C970D-55AA-3EE8-BCDA-8942B3EFFA1A}"/>
              </a:ext>
            </a:extLst>
          </p:cNvPr>
          <p:cNvSpPr/>
          <p:nvPr/>
        </p:nvSpPr>
        <p:spPr>
          <a:xfrm>
            <a:off x="3978144" y="2114708"/>
            <a:ext cx="2057400" cy="514350"/>
          </a:xfrm>
          <a:prstGeom prst="round2DiagRect">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Arial Nova" panose="020B0504020202020204" pitchFamily="34" charset="0"/>
                <a:cs typeface="Segoe UI" panose="020B0502040204020203" pitchFamily="34" charset="0"/>
              </a:rPr>
              <a:t>Commercial Art</a:t>
            </a:r>
          </a:p>
        </p:txBody>
      </p:sp>
      <p:sp>
        <p:nvSpPr>
          <p:cNvPr id="7" name="Rectangle: Diagonal Corners Rounded 6">
            <a:extLst>
              <a:ext uri="{FF2B5EF4-FFF2-40B4-BE49-F238E27FC236}">
                <a16:creationId xmlns:a16="http://schemas.microsoft.com/office/drawing/2014/main" id="{66D66079-5DBD-B681-2D04-DECFECCFDD9A}"/>
              </a:ext>
            </a:extLst>
          </p:cNvPr>
          <p:cNvSpPr/>
          <p:nvPr/>
        </p:nvSpPr>
        <p:spPr>
          <a:xfrm>
            <a:off x="3978144" y="1409858"/>
            <a:ext cx="1603471" cy="514350"/>
          </a:xfrm>
          <a:prstGeom prst="round2DiagRect">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Arial Nova" panose="020B0504020202020204" pitchFamily="34" charset="0"/>
                <a:cs typeface="Segoe UI" panose="020B0502040204020203" pitchFamily="34" charset="0"/>
              </a:rPr>
              <a:t>Gaming</a:t>
            </a:r>
          </a:p>
        </p:txBody>
      </p:sp>
      <p:sp>
        <p:nvSpPr>
          <p:cNvPr id="8" name="Rectangle: Diagonal Corners Rounded 7">
            <a:extLst>
              <a:ext uri="{FF2B5EF4-FFF2-40B4-BE49-F238E27FC236}">
                <a16:creationId xmlns:a16="http://schemas.microsoft.com/office/drawing/2014/main" id="{A23D5E22-2721-01AA-FD1E-916585B00E78}"/>
              </a:ext>
            </a:extLst>
          </p:cNvPr>
          <p:cNvSpPr/>
          <p:nvPr/>
        </p:nvSpPr>
        <p:spPr>
          <a:xfrm>
            <a:off x="3981415" y="3581400"/>
            <a:ext cx="3124200" cy="514350"/>
          </a:xfrm>
          <a:prstGeom prst="round2DiagRect">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Arial Nova" panose="020B0504020202020204" pitchFamily="34" charset="0"/>
                <a:cs typeface="Segoe UI" panose="020B0502040204020203" pitchFamily="34" charset="0"/>
              </a:rPr>
              <a:t>Social Communication</a:t>
            </a:r>
          </a:p>
        </p:txBody>
      </p:sp>
      <p:sp>
        <p:nvSpPr>
          <p:cNvPr id="9" name="Rectangle: Diagonal Corners Rounded 8">
            <a:extLst>
              <a:ext uri="{FF2B5EF4-FFF2-40B4-BE49-F238E27FC236}">
                <a16:creationId xmlns:a16="http://schemas.microsoft.com/office/drawing/2014/main" id="{3B264776-7A9F-DC92-D964-92ED376E430E}"/>
              </a:ext>
            </a:extLst>
          </p:cNvPr>
          <p:cNvSpPr/>
          <p:nvPr/>
        </p:nvSpPr>
        <p:spPr>
          <a:xfrm>
            <a:off x="3981415" y="2857658"/>
            <a:ext cx="2470954" cy="514350"/>
          </a:xfrm>
          <a:prstGeom prst="round2DiagRect">
            <a:avLst/>
          </a:prstGeom>
          <a:solidFill>
            <a:schemeClr val="accent4">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Arial Nova" panose="020B0504020202020204" pitchFamily="34" charset="0"/>
                <a:cs typeface="Segoe UI" panose="020B0502040204020203" pitchFamily="34" charset="0"/>
              </a:rPr>
              <a:t>Virtual Reality</a:t>
            </a:r>
          </a:p>
        </p:txBody>
      </p:sp>
    </p:spTree>
    <p:extLst>
      <p:ext uri="{BB962C8B-B14F-4D97-AF65-F5344CB8AC3E}">
        <p14:creationId xmlns:p14="http://schemas.microsoft.com/office/powerpoint/2010/main" val="70825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par>
                          <p:cTn id="18" fill="hold">
                            <p:stCondLst>
                              <p:cond delay="2000"/>
                            </p:stCondLst>
                            <p:childTnLst>
                              <p:par>
                                <p:cTn id="19" presetID="14" presetClass="entr" presetSubtype="1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par>
                          <p:cTn id="22" fill="hold">
                            <p:stCondLst>
                              <p:cond delay="2500"/>
                            </p:stCondLst>
                            <p:childTnLst>
                              <p:par>
                                <p:cTn id="23" presetID="16" presetClass="entr" presetSubtype="21"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10D015-F0FE-9664-3C47-E7339DF40525}"/>
              </a:ext>
            </a:extLst>
          </p:cNvPr>
          <p:cNvSpPr>
            <a:spLocks noGrp="1"/>
          </p:cNvSpPr>
          <p:nvPr>
            <p:ph type="title"/>
          </p:nvPr>
        </p:nvSpPr>
        <p:spPr/>
        <p:txBody>
          <a:bodyPr/>
          <a:lstStyle/>
          <a:p>
            <a:r>
              <a:rPr lang="en-US"/>
              <a:t>Style transfer application - </a:t>
            </a:r>
            <a:r>
              <a:rPr lang="en-US" sz="1800">
                <a:solidFill>
                  <a:schemeClr val="accent4"/>
                </a:solidFill>
              </a:rPr>
              <a:t>Social communication</a:t>
            </a:r>
            <a:endParaRPr lang="en-US">
              <a:solidFill>
                <a:schemeClr val="accent4"/>
              </a:solidFill>
            </a:endParaRPr>
          </a:p>
        </p:txBody>
      </p:sp>
      <p:sp>
        <p:nvSpPr>
          <p:cNvPr id="4" name="Slide Number Placeholder 3">
            <a:extLst>
              <a:ext uri="{FF2B5EF4-FFF2-40B4-BE49-F238E27FC236}">
                <a16:creationId xmlns:a16="http://schemas.microsoft.com/office/drawing/2014/main" id="{388FDE92-8C90-FBD5-079E-76EC7A7B8DBF}"/>
              </a:ext>
            </a:extLst>
          </p:cNvPr>
          <p:cNvSpPr>
            <a:spLocks noGrp="1"/>
          </p:cNvSpPr>
          <p:nvPr>
            <p:ph type="sldNum" sz="quarter" idx="11"/>
          </p:nvPr>
        </p:nvSpPr>
        <p:spPr/>
        <p:txBody>
          <a:bodyPr/>
          <a:lstStyle/>
          <a:p>
            <a:r>
              <a:rPr lang="en-US"/>
              <a:t>p.</a:t>
            </a:r>
            <a:fld id="{CB2120E0-8FF9-480B-9492-11076B6A8DC2}" type="slidenum">
              <a:rPr lang="en-US" smtClean="0"/>
              <a:pPr/>
              <a:t>5</a:t>
            </a:fld>
            <a:endParaRPr lang="en-US"/>
          </a:p>
        </p:txBody>
      </p:sp>
      <p:pic>
        <p:nvPicPr>
          <p:cNvPr id="5" name="Picture 2" descr="Facebook's new camera feature is about much more than photos | Mashable">
            <a:extLst>
              <a:ext uri="{FF2B5EF4-FFF2-40B4-BE49-F238E27FC236}">
                <a16:creationId xmlns:a16="http://schemas.microsoft.com/office/drawing/2014/main" id="{D8AA7F7C-39D4-7895-A435-75378F6B43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0" y="2317392"/>
            <a:ext cx="2980743" cy="2235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Why is Facebook changing its name, and what does meta mean? - ABC News">
            <a:extLst>
              <a:ext uri="{FF2B5EF4-FFF2-40B4-BE49-F238E27FC236}">
                <a16:creationId xmlns:a16="http://schemas.microsoft.com/office/drawing/2014/main" id="{42E8BC7D-EBE9-A03D-84D6-229C33F285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874346"/>
            <a:ext cx="2428875" cy="13665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witter for Android Could Soon Let You Select Text from Tweets">
            <a:extLst>
              <a:ext uri="{FF2B5EF4-FFF2-40B4-BE49-F238E27FC236}">
                <a16:creationId xmlns:a16="http://schemas.microsoft.com/office/drawing/2014/main" id="{A613A1D8-85B4-1620-2528-D6D1286188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02017" y="874346"/>
            <a:ext cx="2611672" cy="13665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Prisma Logo, symbol, meaning, history, PNG, brand">
            <a:extLst>
              <a:ext uri="{FF2B5EF4-FFF2-40B4-BE49-F238E27FC236}">
                <a16:creationId xmlns:a16="http://schemas.microsoft.com/office/drawing/2014/main" id="{9FB7A21C-4752-821B-47D4-0BBC1C9C3B4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2600" y="666750"/>
            <a:ext cx="3124200" cy="1757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0353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F328BE-BC72-329D-28C9-BE4E53C677CF}"/>
              </a:ext>
            </a:extLst>
          </p:cNvPr>
          <p:cNvSpPr>
            <a:spLocks noGrp="1"/>
          </p:cNvSpPr>
          <p:nvPr>
            <p:ph type="title"/>
          </p:nvPr>
        </p:nvSpPr>
        <p:spPr/>
        <p:txBody>
          <a:bodyPr/>
          <a:lstStyle/>
          <a:p>
            <a:r>
              <a:rPr lang="en-US"/>
              <a:t>Style transfer application – </a:t>
            </a:r>
            <a:r>
              <a:rPr lang="en-US" sz="1800">
                <a:solidFill>
                  <a:schemeClr val="accent4"/>
                </a:solidFill>
              </a:rPr>
              <a:t>Commercial art</a:t>
            </a:r>
            <a:endParaRPr lang="en-US"/>
          </a:p>
        </p:txBody>
      </p:sp>
      <p:sp>
        <p:nvSpPr>
          <p:cNvPr id="4" name="Slide Number Placeholder 3">
            <a:extLst>
              <a:ext uri="{FF2B5EF4-FFF2-40B4-BE49-F238E27FC236}">
                <a16:creationId xmlns:a16="http://schemas.microsoft.com/office/drawing/2014/main" id="{913AD634-2425-C1A9-AEF6-65FEA0FEF6D0}"/>
              </a:ext>
            </a:extLst>
          </p:cNvPr>
          <p:cNvSpPr>
            <a:spLocks noGrp="1"/>
          </p:cNvSpPr>
          <p:nvPr>
            <p:ph type="sldNum" sz="quarter" idx="11"/>
          </p:nvPr>
        </p:nvSpPr>
        <p:spPr/>
        <p:txBody>
          <a:bodyPr/>
          <a:lstStyle/>
          <a:p>
            <a:r>
              <a:rPr lang="en-US"/>
              <a:t>p.</a:t>
            </a:r>
            <a:fld id="{CB2120E0-8FF9-480B-9492-11076B6A8DC2}" type="slidenum">
              <a:rPr lang="en-US" smtClean="0"/>
              <a:pPr/>
              <a:t>6</a:t>
            </a:fld>
            <a:endParaRPr lang="en-US"/>
          </a:p>
        </p:txBody>
      </p:sp>
      <p:pic>
        <p:nvPicPr>
          <p:cNvPr id="7" name="Picture 6">
            <a:extLst>
              <a:ext uri="{FF2B5EF4-FFF2-40B4-BE49-F238E27FC236}">
                <a16:creationId xmlns:a16="http://schemas.microsoft.com/office/drawing/2014/main" id="{E84F4193-EE26-11D3-99A4-731D56C083EA}"/>
              </a:ext>
            </a:extLst>
          </p:cNvPr>
          <p:cNvPicPr>
            <a:picLocks noChangeAspect="1"/>
          </p:cNvPicPr>
          <p:nvPr/>
        </p:nvPicPr>
        <p:blipFill>
          <a:blip r:embed="rId3"/>
          <a:stretch>
            <a:fillRect/>
          </a:stretch>
        </p:blipFill>
        <p:spPr>
          <a:xfrm>
            <a:off x="135824" y="1165645"/>
            <a:ext cx="5943600" cy="3151086"/>
          </a:xfrm>
          <a:prstGeom prst="rect">
            <a:avLst/>
          </a:prstGeom>
        </p:spPr>
      </p:pic>
      <p:pic>
        <p:nvPicPr>
          <p:cNvPr id="8" name="Picture 7">
            <a:extLst>
              <a:ext uri="{FF2B5EF4-FFF2-40B4-BE49-F238E27FC236}">
                <a16:creationId xmlns:a16="http://schemas.microsoft.com/office/drawing/2014/main" id="{EE42BD31-6EEA-AD63-DE7F-04A808D61D14}"/>
              </a:ext>
            </a:extLst>
          </p:cNvPr>
          <p:cNvPicPr>
            <a:picLocks noChangeAspect="1"/>
          </p:cNvPicPr>
          <p:nvPr/>
        </p:nvPicPr>
        <p:blipFill>
          <a:blip r:embed="rId4"/>
          <a:stretch>
            <a:fillRect/>
          </a:stretch>
        </p:blipFill>
        <p:spPr>
          <a:xfrm>
            <a:off x="6070783" y="883813"/>
            <a:ext cx="2937393" cy="3714750"/>
          </a:xfrm>
          <a:prstGeom prst="rect">
            <a:avLst/>
          </a:prstGeom>
        </p:spPr>
      </p:pic>
    </p:spTree>
    <p:extLst>
      <p:ext uri="{BB962C8B-B14F-4D97-AF65-F5344CB8AC3E}">
        <p14:creationId xmlns:p14="http://schemas.microsoft.com/office/powerpoint/2010/main" val="525129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3A7C43-03C6-C486-558E-AEB5850CBEAB}"/>
              </a:ext>
            </a:extLst>
          </p:cNvPr>
          <p:cNvSpPr>
            <a:spLocks noGrp="1"/>
          </p:cNvSpPr>
          <p:nvPr>
            <p:ph type="title"/>
          </p:nvPr>
        </p:nvSpPr>
        <p:spPr/>
        <p:txBody>
          <a:bodyPr/>
          <a:lstStyle/>
          <a:p>
            <a:r>
              <a:rPr lang="en-US"/>
              <a:t>Style transfer application - </a:t>
            </a:r>
            <a:r>
              <a:rPr lang="en-US" sz="1800">
                <a:solidFill>
                  <a:schemeClr val="accent4"/>
                </a:solidFill>
              </a:rPr>
              <a:t>Gaming</a:t>
            </a:r>
            <a:endParaRPr lang="en-US"/>
          </a:p>
        </p:txBody>
      </p:sp>
      <p:sp>
        <p:nvSpPr>
          <p:cNvPr id="4" name="Slide Number Placeholder 3">
            <a:extLst>
              <a:ext uri="{FF2B5EF4-FFF2-40B4-BE49-F238E27FC236}">
                <a16:creationId xmlns:a16="http://schemas.microsoft.com/office/drawing/2014/main" id="{8B44582C-9B45-3CC6-9535-11B820000651}"/>
              </a:ext>
            </a:extLst>
          </p:cNvPr>
          <p:cNvSpPr>
            <a:spLocks noGrp="1"/>
          </p:cNvSpPr>
          <p:nvPr>
            <p:ph type="sldNum" sz="quarter" idx="11"/>
          </p:nvPr>
        </p:nvSpPr>
        <p:spPr/>
        <p:txBody>
          <a:bodyPr/>
          <a:lstStyle/>
          <a:p>
            <a:r>
              <a:rPr lang="en-US"/>
              <a:t>p.</a:t>
            </a:r>
            <a:fld id="{CB2120E0-8FF9-480B-9492-11076B6A8DC2}" type="slidenum">
              <a:rPr lang="en-US" smtClean="0"/>
              <a:pPr/>
              <a:t>7</a:t>
            </a:fld>
            <a:endParaRPr lang="en-US"/>
          </a:p>
        </p:txBody>
      </p:sp>
      <p:pic>
        <p:nvPicPr>
          <p:cNvPr id="5" name="Content Placeholder 4">
            <a:extLst>
              <a:ext uri="{FF2B5EF4-FFF2-40B4-BE49-F238E27FC236}">
                <a16:creationId xmlns:a16="http://schemas.microsoft.com/office/drawing/2014/main" id="{35C55AA2-EF04-B276-0A50-C213B4B22F84}"/>
              </a:ext>
            </a:extLst>
          </p:cNvPr>
          <p:cNvPicPr>
            <a:picLocks noGrp="1" noChangeAspect="1"/>
          </p:cNvPicPr>
          <p:nvPr>
            <p:ph sz="quarter" idx="1"/>
          </p:nvPr>
        </p:nvPicPr>
        <p:blipFill>
          <a:blip r:embed="rId3"/>
          <a:stretch>
            <a:fillRect/>
          </a:stretch>
        </p:blipFill>
        <p:spPr>
          <a:xfrm>
            <a:off x="1219200" y="895350"/>
            <a:ext cx="7030389" cy="3776242"/>
          </a:xfrm>
          <a:prstGeom prst="rect">
            <a:avLst/>
          </a:prstGeom>
        </p:spPr>
      </p:pic>
    </p:spTree>
    <p:extLst>
      <p:ext uri="{BB962C8B-B14F-4D97-AF65-F5344CB8AC3E}">
        <p14:creationId xmlns:p14="http://schemas.microsoft.com/office/powerpoint/2010/main" val="4043305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8CF83D-44A9-CAEA-A950-D838517D7E46}"/>
              </a:ext>
            </a:extLst>
          </p:cNvPr>
          <p:cNvSpPr>
            <a:spLocks noGrp="1"/>
          </p:cNvSpPr>
          <p:nvPr>
            <p:ph type="title"/>
          </p:nvPr>
        </p:nvSpPr>
        <p:spPr/>
        <p:txBody>
          <a:bodyPr/>
          <a:lstStyle/>
          <a:p>
            <a:r>
              <a:rPr lang="en-US"/>
              <a:t>Style transfer application – </a:t>
            </a:r>
            <a:r>
              <a:rPr lang="en-US" sz="1800">
                <a:solidFill>
                  <a:schemeClr val="accent4"/>
                </a:solidFill>
              </a:rPr>
              <a:t>Virtual Reality</a:t>
            </a:r>
            <a:endParaRPr lang="en-US"/>
          </a:p>
        </p:txBody>
      </p:sp>
      <p:sp>
        <p:nvSpPr>
          <p:cNvPr id="4" name="Slide Number Placeholder 3">
            <a:extLst>
              <a:ext uri="{FF2B5EF4-FFF2-40B4-BE49-F238E27FC236}">
                <a16:creationId xmlns:a16="http://schemas.microsoft.com/office/drawing/2014/main" id="{9477F1FF-F09C-115D-8002-0FAD6C50541F}"/>
              </a:ext>
            </a:extLst>
          </p:cNvPr>
          <p:cNvSpPr>
            <a:spLocks noGrp="1"/>
          </p:cNvSpPr>
          <p:nvPr>
            <p:ph type="sldNum" sz="quarter" idx="11"/>
          </p:nvPr>
        </p:nvSpPr>
        <p:spPr/>
        <p:txBody>
          <a:bodyPr/>
          <a:lstStyle/>
          <a:p>
            <a:r>
              <a:rPr lang="en-US"/>
              <a:t>p.</a:t>
            </a:r>
            <a:fld id="{CB2120E0-8FF9-480B-9492-11076B6A8DC2}" type="slidenum">
              <a:rPr lang="en-US" smtClean="0"/>
              <a:pPr/>
              <a:t>8</a:t>
            </a:fld>
            <a:endParaRPr lang="en-US"/>
          </a:p>
        </p:txBody>
      </p:sp>
      <p:pic>
        <p:nvPicPr>
          <p:cNvPr id="5" name="Online Media 4" title="Style transfer for a 360° VR video">
            <a:hlinkClick r:id="" action="ppaction://media"/>
            <a:extLst>
              <a:ext uri="{FF2B5EF4-FFF2-40B4-BE49-F238E27FC236}">
                <a16:creationId xmlns:a16="http://schemas.microsoft.com/office/drawing/2014/main" id="{F53DAB74-053D-4AB2-2D78-AD15609CEF95}"/>
              </a:ext>
            </a:extLst>
          </p:cNvPr>
          <p:cNvPicPr>
            <a:picLocks noGrp="1" noRot="1" noChangeAspect="1"/>
          </p:cNvPicPr>
          <p:nvPr>
            <p:ph sz="quarter" idx="1"/>
            <a:videoFile r:link="rId1"/>
          </p:nvPr>
        </p:nvPicPr>
        <p:blipFill>
          <a:blip r:embed="rId4"/>
          <a:stretch>
            <a:fillRect/>
          </a:stretch>
        </p:blipFill>
        <p:spPr>
          <a:xfrm>
            <a:off x="1402268" y="971550"/>
            <a:ext cx="6339463" cy="3581400"/>
          </a:xfrm>
          <a:prstGeom prst="rect">
            <a:avLst/>
          </a:prstGeom>
        </p:spPr>
      </p:pic>
    </p:spTree>
    <p:extLst>
      <p:ext uri="{BB962C8B-B14F-4D97-AF65-F5344CB8AC3E}">
        <p14:creationId xmlns:p14="http://schemas.microsoft.com/office/powerpoint/2010/main" val="9592018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5CE3C8-33F6-3D77-B5BD-235669B32EE4}"/>
              </a:ext>
            </a:extLst>
          </p:cNvPr>
          <p:cNvSpPr>
            <a:spLocks noGrp="1"/>
          </p:cNvSpPr>
          <p:nvPr>
            <p:ph type="title"/>
          </p:nvPr>
        </p:nvSpPr>
        <p:spPr/>
        <p:txBody>
          <a:bodyPr/>
          <a:lstStyle/>
          <a:p>
            <a:r>
              <a:rPr lang="en-US"/>
              <a:t>Painting vs Drawing</a:t>
            </a:r>
          </a:p>
        </p:txBody>
      </p:sp>
      <p:sp>
        <p:nvSpPr>
          <p:cNvPr id="4" name="Slide Number Placeholder 3">
            <a:extLst>
              <a:ext uri="{FF2B5EF4-FFF2-40B4-BE49-F238E27FC236}">
                <a16:creationId xmlns:a16="http://schemas.microsoft.com/office/drawing/2014/main" id="{8FCDA322-DDB0-51D6-B0C2-7D949BA058B3}"/>
              </a:ext>
            </a:extLst>
          </p:cNvPr>
          <p:cNvSpPr>
            <a:spLocks noGrp="1"/>
          </p:cNvSpPr>
          <p:nvPr>
            <p:ph type="sldNum" sz="quarter" idx="11"/>
          </p:nvPr>
        </p:nvSpPr>
        <p:spPr/>
        <p:txBody>
          <a:bodyPr/>
          <a:lstStyle/>
          <a:p>
            <a:r>
              <a:rPr lang="en-US"/>
              <a:t>p.</a:t>
            </a:r>
            <a:fld id="{CB2120E0-8FF9-480B-9492-11076B6A8DC2}" type="slidenum">
              <a:rPr lang="en-US" smtClean="0"/>
              <a:pPr/>
              <a:t>9</a:t>
            </a:fld>
            <a:endParaRPr lang="en-US"/>
          </a:p>
        </p:txBody>
      </p:sp>
      <p:pic>
        <p:nvPicPr>
          <p:cNvPr id="5" name="Picture 4">
            <a:extLst>
              <a:ext uri="{FF2B5EF4-FFF2-40B4-BE49-F238E27FC236}">
                <a16:creationId xmlns:a16="http://schemas.microsoft.com/office/drawing/2014/main" id="{249B8708-E0C3-454F-FB1B-D56BD598C766}"/>
              </a:ext>
            </a:extLst>
          </p:cNvPr>
          <p:cNvPicPr>
            <a:picLocks noChangeAspect="1"/>
          </p:cNvPicPr>
          <p:nvPr/>
        </p:nvPicPr>
        <p:blipFill>
          <a:blip r:embed="rId2"/>
          <a:stretch>
            <a:fillRect/>
          </a:stretch>
        </p:blipFill>
        <p:spPr>
          <a:xfrm>
            <a:off x="4503357" y="3355401"/>
            <a:ext cx="4114800" cy="1314983"/>
          </a:xfrm>
          <a:prstGeom prst="rect">
            <a:avLst/>
          </a:prstGeom>
        </p:spPr>
      </p:pic>
      <p:pic>
        <p:nvPicPr>
          <p:cNvPr id="6" name="Picture 5">
            <a:extLst>
              <a:ext uri="{FF2B5EF4-FFF2-40B4-BE49-F238E27FC236}">
                <a16:creationId xmlns:a16="http://schemas.microsoft.com/office/drawing/2014/main" id="{6309D750-BA14-3AAB-3B07-F42DBB48BD1F}"/>
              </a:ext>
            </a:extLst>
          </p:cNvPr>
          <p:cNvPicPr>
            <a:picLocks noChangeAspect="1"/>
          </p:cNvPicPr>
          <p:nvPr/>
        </p:nvPicPr>
        <p:blipFill rotWithShape="1">
          <a:blip r:embed="rId3"/>
          <a:srcRect l="311" r="-1" b="41520"/>
          <a:stretch/>
        </p:blipFill>
        <p:spPr>
          <a:xfrm>
            <a:off x="699943" y="950346"/>
            <a:ext cx="4253057" cy="1260465"/>
          </a:xfrm>
          <a:prstGeom prst="rect">
            <a:avLst/>
          </a:prstGeom>
        </p:spPr>
      </p:pic>
      <p:pic>
        <p:nvPicPr>
          <p:cNvPr id="7" name="Picture 2" descr="Famous oil paintings - Art news and events by zet gallery">
            <a:extLst>
              <a:ext uri="{FF2B5EF4-FFF2-40B4-BE49-F238E27FC236}">
                <a16:creationId xmlns:a16="http://schemas.microsoft.com/office/drawing/2014/main" id="{6BEBF5D2-DFB9-7001-98DB-A4EE9183B2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0803" y="2414654"/>
            <a:ext cx="2375096" cy="18814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Cartography Art Ed faiburn">
            <a:extLst>
              <a:ext uri="{FF2B5EF4-FFF2-40B4-BE49-F238E27FC236}">
                <a16:creationId xmlns:a16="http://schemas.microsoft.com/office/drawing/2014/main" id="{11BAD037-C5DB-89DF-E57D-7933C55C2D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1600" y="895350"/>
            <a:ext cx="2954190" cy="2215643"/>
          </a:xfrm>
          <a:prstGeom prst="rect">
            <a:avLst/>
          </a:prstGeom>
          <a:noFill/>
          <a:extLst>
            <a:ext uri="{909E8E84-426E-40DD-AFC4-6F175D3DCCD1}">
              <a14:hiddenFill xmlns:a14="http://schemas.microsoft.com/office/drawing/2010/main">
                <a:solidFill>
                  <a:srgbClr val="FFFFFF"/>
                </a:solidFill>
              </a14:hiddenFill>
            </a:ext>
          </a:extLst>
        </p:spPr>
      </p:pic>
      <p:sp>
        <p:nvSpPr>
          <p:cNvPr id="9" name="Arrow: Down 8">
            <a:extLst>
              <a:ext uri="{FF2B5EF4-FFF2-40B4-BE49-F238E27FC236}">
                <a16:creationId xmlns:a16="http://schemas.microsoft.com/office/drawing/2014/main" id="{656B2063-7452-0A07-3DF4-615C42E78EC8}"/>
              </a:ext>
            </a:extLst>
          </p:cNvPr>
          <p:cNvSpPr/>
          <p:nvPr/>
        </p:nvSpPr>
        <p:spPr>
          <a:xfrm>
            <a:off x="2776574" y="2190750"/>
            <a:ext cx="228600" cy="187335"/>
          </a:xfrm>
          <a:prstGeom prst="downArrow">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F6A085B4-BDAA-A62E-F2FE-9F7BF0D8CF65}"/>
              </a:ext>
            </a:extLst>
          </p:cNvPr>
          <p:cNvSpPr/>
          <p:nvPr/>
        </p:nvSpPr>
        <p:spPr>
          <a:xfrm rot="10800000">
            <a:off x="6705600" y="3146415"/>
            <a:ext cx="228600" cy="187335"/>
          </a:xfrm>
          <a:prstGeom prst="downArrow">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6394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42665</TotalTime>
  <Words>1709</Words>
  <Application>Microsoft Office PowerPoint</Application>
  <PresentationFormat>On-screen Show (16:9)</PresentationFormat>
  <Paragraphs>209</Paragraphs>
  <Slides>33</Slides>
  <Notes>23</Notes>
  <HiddenSlides>0</HiddenSlides>
  <MMClips>9</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33</vt:i4>
      </vt:variant>
    </vt:vector>
  </HeadingPairs>
  <TitlesOfParts>
    <vt:vector size="53" baseType="lpstr">
      <vt:lpstr>AdvP1491</vt:lpstr>
      <vt:lpstr>AdvP1854</vt:lpstr>
      <vt:lpstr>Angsana New</vt:lpstr>
      <vt:lpstr>Aptos</vt:lpstr>
      <vt:lpstr>Arial Black</vt:lpstr>
      <vt:lpstr>Arial Nova</vt:lpstr>
      <vt:lpstr>Bookman Old Style</vt:lpstr>
      <vt:lpstr>Calibri</vt:lpstr>
      <vt:lpstr>Cambria Math</vt:lpstr>
      <vt:lpstr>Consolas</vt:lpstr>
      <vt:lpstr>FK Roman Standard</vt:lpstr>
      <vt:lpstr>Gabriola</vt:lpstr>
      <vt:lpstr>Gill Sans MT</vt:lpstr>
      <vt:lpstr>Nunito</vt:lpstr>
      <vt:lpstr>Segoe UI</vt:lpstr>
      <vt:lpstr>SF Display</vt:lpstr>
      <vt:lpstr>source-serif-pro</vt:lpstr>
      <vt:lpstr>Wingdings</vt:lpstr>
      <vt:lpstr>Wingdings 3</vt:lpstr>
      <vt:lpstr>Origin</vt:lpstr>
      <vt:lpstr>Structure-aware Video Style transfer with map art</vt:lpstr>
      <vt:lpstr>Map art style video transfer</vt:lpstr>
      <vt:lpstr>Map art style video transfer</vt:lpstr>
      <vt:lpstr>Map art style video transfer</vt:lpstr>
      <vt:lpstr>Style transfer application - Social communication</vt:lpstr>
      <vt:lpstr>Style transfer application – Commercial art</vt:lpstr>
      <vt:lpstr>Style transfer application - Gaming</vt:lpstr>
      <vt:lpstr>Style transfer application – Virtual Reality</vt:lpstr>
      <vt:lpstr>Painting vs Drawing</vt:lpstr>
      <vt:lpstr>Map Art style</vt:lpstr>
      <vt:lpstr>Map art style examples</vt:lpstr>
      <vt:lpstr>Video style transfer - Problem</vt:lpstr>
      <vt:lpstr>Map art style transfer video - Problem</vt:lpstr>
      <vt:lpstr>Map art style transfer video - Problem</vt:lpstr>
      <vt:lpstr>Map art style transfer video - Methodology</vt:lpstr>
      <vt:lpstr>Map art style transfer video - Methodology</vt:lpstr>
      <vt:lpstr>Ablated Results of MLT module</vt:lpstr>
      <vt:lpstr>Loss function</vt:lpstr>
      <vt:lpstr>Structural preservation loss</vt:lpstr>
      <vt:lpstr>Ablated results of structural preservation loss</vt:lpstr>
      <vt:lpstr>MArt style loss</vt:lpstr>
      <vt:lpstr>MArt style loss</vt:lpstr>
      <vt:lpstr>MArt style loss</vt:lpstr>
      <vt:lpstr>Ablated results of MArt loss</vt:lpstr>
      <vt:lpstr>Coherence loss</vt:lpstr>
      <vt:lpstr>Coherence loss – Temporal coherency</vt:lpstr>
      <vt:lpstr>Coherence loss – Map coherency</vt:lpstr>
      <vt:lpstr>Ablated results of coherency map</vt:lpstr>
      <vt:lpstr>Experimental Results</vt:lpstr>
      <vt:lpstr>Experimental Results</vt:lpstr>
      <vt:lpstr>Experimental Results</vt:lpstr>
      <vt:lpstr>Experimental Results</vt:lpstr>
      <vt:lpstr>Explore more at project website</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 Ngoc Hanh</dc:creator>
  <cp:lastModifiedBy>黎氏玉幸 Le Thi, Ngoc-Hanh</cp:lastModifiedBy>
  <cp:revision>5029</cp:revision>
  <dcterms:created xsi:type="dcterms:W3CDTF">2018-03-13T16:17:55Z</dcterms:created>
  <dcterms:modified xsi:type="dcterms:W3CDTF">2024-04-09T08:16:05Z</dcterms:modified>
</cp:coreProperties>
</file>