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charts/chart3.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256" r:id="rId2"/>
    <p:sldId id="437" r:id="rId3"/>
    <p:sldId id="416" r:id="rId4"/>
    <p:sldId id="356" r:id="rId5"/>
    <p:sldId id="417" r:id="rId6"/>
    <p:sldId id="357" r:id="rId7"/>
    <p:sldId id="358" r:id="rId8"/>
    <p:sldId id="440" r:id="rId9"/>
    <p:sldId id="360" r:id="rId10"/>
    <p:sldId id="367" r:id="rId11"/>
    <p:sldId id="368" r:id="rId12"/>
    <p:sldId id="369" r:id="rId13"/>
    <p:sldId id="372" r:id="rId14"/>
    <p:sldId id="364" r:id="rId15"/>
    <p:sldId id="351" r:id="rId16"/>
    <p:sldId id="373" r:id="rId17"/>
    <p:sldId id="365" r:id="rId18"/>
    <p:sldId id="376" r:id="rId19"/>
    <p:sldId id="442" r:id="rId20"/>
    <p:sldId id="445" r:id="rId21"/>
    <p:sldId id="293" r:id="rId22"/>
    <p:sldId id="435" r:id="rId23"/>
    <p:sldId id="461" r:id="rId24"/>
    <p:sldId id="462" r:id="rId25"/>
    <p:sldId id="463" r:id="rId26"/>
    <p:sldId id="465" r:id="rId27"/>
    <p:sldId id="384" r:id="rId28"/>
    <p:sldId id="387" r:id="rId29"/>
    <p:sldId id="475" r:id="rId30"/>
    <p:sldId id="270" r:id="rId31"/>
    <p:sldId id="433" r:id="rId32"/>
    <p:sldId id="476" r:id="rId33"/>
    <p:sldId id="434" r:id="rId34"/>
    <p:sldId id="469" r:id="rId35"/>
    <p:sldId id="419" r:id="rId36"/>
    <p:sldId id="375" r:id="rId37"/>
    <p:sldId id="409" r:id="rId38"/>
    <p:sldId id="353" r:id="rId39"/>
    <p:sldId id="459" r:id="rId40"/>
    <p:sldId id="464" r:id="rId41"/>
    <p:sldId id="408" r:id="rId42"/>
    <p:sldId id="382" r:id="rId43"/>
    <p:sldId id="386" r:id="rId44"/>
    <p:sldId id="402" r:id="rId45"/>
    <p:sldId id="422" r:id="rId46"/>
    <p:sldId id="448" r:id="rId47"/>
    <p:sldId id="449" r:id="rId48"/>
    <p:sldId id="450" r:id="rId49"/>
    <p:sldId id="451" r:id="rId50"/>
    <p:sldId id="452" r:id="rId51"/>
    <p:sldId id="466" r:id="rId52"/>
    <p:sldId id="420" r:id="rId53"/>
    <p:sldId id="470" r:id="rId54"/>
    <p:sldId id="471" r:id="rId55"/>
    <p:sldId id="472" r:id="rId56"/>
    <p:sldId id="473" r:id="rId57"/>
    <p:sldId id="432" r:id="rId58"/>
    <p:sldId id="410" r:id="rId59"/>
    <p:sldId id="370" r:id="rId60"/>
    <p:sldId id="418" r:id="rId61"/>
    <p:sldId id="444" r:id="rId62"/>
    <p:sldId id="447" r:id="rId63"/>
    <p:sldId id="374" r:id="rId64"/>
  </p:sldIdLst>
  <p:sldSz cx="9144000" cy="6858000" type="screen4x3"/>
  <p:notesSz cx="10234613" cy="71040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66"/>
    <a:srgbClr val="0000FF"/>
    <a:srgbClr val="33CC33"/>
    <a:srgbClr val="00FF00"/>
    <a:srgbClr val="FF3300"/>
    <a:srgbClr val="BC1470"/>
    <a:srgbClr val="000000"/>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7" autoAdjust="0"/>
    <p:restoredTop sz="36247" autoAdjust="0"/>
  </p:normalViewPr>
  <p:slideViewPr>
    <p:cSldViewPr snapToGrid="0">
      <p:cViewPr varScale="1">
        <p:scale>
          <a:sx n="26" d="100"/>
          <a:sy n="26" d="100"/>
        </p:scale>
        <p:origin x="1878" y="54"/>
      </p:cViewPr>
      <p:guideLst/>
    </p:cSldViewPr>
  </p:slideViewPr>
  <p:outlineViewPr>
    <p:cViewPr>
      <p:scale>
        <a:sx n="33" d="100"/>
        <a:sy n="33" d="100"/>
      </p:scale>
      <p:origin x="0" y="-8208"/>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D:\&#26032;&#40232;&#40232;\Table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26032;&#40232;&#40232;\Table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D:\&#26032;&#40232;&#40232;\T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'Topology blending time'!$A$18</c:f>
              <c:strCache>
                <c:ptCount val="1"/>
                <c:pt idx="0">
                  <c:v>Cow cup</c:v>
                </c:pt>
              </c:strCache>
            </c:strRef>
          </c:tx>
          <c:spPr>
            <a:ln>
              <a:prstDash val="sysDash"/>
            </a:ln>
          </c:spPr>
          <c:marker>
            <c:spPr>
              <a:ln>
                <a:prstDash val="sysDash"/>
              </a:ln>
            </c:spPr>
          </c:marker>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time'!$B$18:$L$18</c:f>
              <c:numCache>
                <c:formatCode>General</c:formatCode>
                <c:ptCount val="11"/>
                <c:pt idx="0">
                  <c:v>4.3999999999999997E-2</c:v>
                </c:pt>
                <c:pt idx="1">
                  <c:v>2.3E-2</c:v>
                </c:pt>
                <c:pt idx="2">
                  <c:v>4.5999999999999999E-2</c:v>
                </c:pt>
                <c:pt idx="3">
                  <c:v>9.9000000000000005E-2</c:v>
                </c:pt>
                <c:pt idx="4">
                  <c:v>8.4000000000000005E-2</c:v>
                </c:pt>
                <c:pt idx="5">
                  <c:v>0.158</c:v>
                </c:pt>
                <c:pt idx="6">
                  <c:v>0.22</c:v>
                </c:pt>
                <c:pt idx="7">
                  <c:v>0.40200000000000002</c:v>
                </c:pt>
                <c:pt idx="8">
                  <c:v>0.54100000000000004</c:v>
                </c:pt>
                <c:pt idx="9">
                  <c:v>0.622</c:v>
                </c:pt>
                <c:pt idx="10">
                  <c:v>0.65300000000000002</c:v>
                </c:pt>
              </c:numCache>
            </c:numRef>
          </c:val>
          <c:smooth val="0"/>
          <c:extLst>
            <c:ext xmlns:c16="http://schemas.microsoft.com/office/drawing/2014/chart" uri="{C3380CC4-5D6E-409C-BE32-E72D297353CC}">
              <c16:uniqueId val="{00000000-0D4F-4BBF-B0EB-DFE2999C8A9C}"/>
            </c:ext>
          </c:extLst>
        </c:ser>
        <c:ser>
          <c:idx val="1"/>
          <c:order val="1"/>
          <c:tx>
            <c:strRef>
              <c:f>'Topology blending time'!$A$19</c:f>
              <c:strCache>
                <c:ptCount val="1"/>
                <c:pt idx="0">
                  <c:v>Bear chair</c:v>
                </c:pt>
              </c:strCache>
            </c:strRef>
          </c:tx>
          <c:spPr>
            <a:ln>
              <a:prstDash val="sysDash"/>
            </a:ln>
          </c:spPr>
          <c:marker>
            <c:spPr>
              <a:ln>
                <a:prstDash val="sysDash"/>
              </a:ln>
            </c:spPr>
          </c:marker>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time'!$B$19:$L$19</c:f>
              <c:numCache>
                <c:formatCode>General</c:formatCode>
                <c:ptCount val="11"/>
                <c:pt idx="0">
                  <c:v>3.9E-2</c:v>
                </c:pt>
                <c:pt idx="1">
                  <c:v>6.6000000000000003E-2</c:v>
                </c:pt>
                <c:pt idx="2">
                  <c:v>9.1999999999999998E-2</c:v>
                </c:pt>
                <c:pt idx="3">
                  <c:v>0.193</c:v>
                </c:pt>
                <c:pt idx="4">
                  <c:v>0.24</c:v>
                </c:pt>
                <c:pt idx="5">
                  <c:v>0.38900000000000001</c:v>
                </c:pt>
                <c:pt idx="6">
                  <c:v>0.34899999999999998</c:v>
                </c:pt>
                <c:pt idx="7">
                  <c:v>0.39700000000000002</c:v>
                </c:pt>
                <c:pt idx="8">
                  <c:v>0.372</c:v>
                </c:pt>
                <c:pt idx="9">
                  <c:v>0.378</c:v>
                </c:pt>
                <c:pt idx="10">
                  <c:v>0.40100000000000002</c:v>
                </c:pt>
              </c:numCache>
            </c:numRef>
          </c:val>
          <c:smooth val="0"/>
          <c:extLst>
            <c:ext xmlns:c16="http://schemas.microsoft.com/office/drawing/2014/chart" uri="{C3380CC4-5D6E-409C-BE32-E72D297353CC}">
              <c16:uniqueId val="{00000001-0D4F-4BBF-B0EB-DFE2999C8A9C}"/>
            </c:ext>
          </c:extLst>
        </c:ser>
        <c:ser>
          <c:idx val="2"/>
          <c:order val="2"/>
          <c:tx>
            <c:strRef>
              <c:f>'Topology blending time'!$A$20</c:f>
              <c:strCache>
                <c:ptCount val="1"/>
                <c:pt idx="0">
                  <c:v>Elephant cup</c:v>
                </c:pt>
              </c:strCache>
            </c:strRef>
          </c:tx>
          <c:spPr>
            <a:ln>
              <a:prstDash val="sysDash"/>
            </a:ln>
          </c:spPr>
          <c:marker>
            <c:spPr>
              <a:ln>
                <a:prstDash val="sysDash"/>
              </a:ln>
            </c:spPr>
          </c:marker>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time'!$B$20:$L$20</c:f>
              <c:numCache>
                <c:formatCode>General</c:formatCode>
                <c:ptCount val="11"/>
                <c:pt idx="0">
                  <c:v>1.4999999999999999E-2</c:v>
                </c:pt>
                <c:pt idx="1">
                  <c:v>2.1999999999999999E-2</c:v>
                </c:pt>
                <c:pt idx="2">
                  <c:v>4.4999999999999998E-2</c:v>
                </c:pt>
                <c:pt idx="3">
                  <c:v>0.191</c:v>
                </c:pt>
                <c:pt idx="4">
                  <c:v>0.34799999999999998</c:v>
                </c:pt>
                <c:pt idx="5">
                  <c:v>0.46100000000000002</c:v>
                </c:pt>
                <c:pt idx="6">
                  <c:v>0.97499999999999998</c:v>
                </c:pt>
                <c:pt idx="7">
                  <c:v>1.111</c:v>
                </c:pt>
                <c:pt idx="8">
                  <c:v>1.1319999999999999</c:v>
                </c:pt>
                <c:pt idx="9">
                  <c:v>1.5069999999999999</c:v>
                </c:pt>
                <c:pt idx="10">
                  <c:v>1.3959999999999999</c:v>
                </c:pt>
              </c:numCache>
            </c:numRef>
          </c:val>
          <c:smooth val="0"/>
          <c:extLst>
            <c:ext xmlns:c16="http://schemas.microsoft.com/office/drawing/2014/chart" uri="{C3380CC4-5D6E-409C-BE32-E72D297353CC}">
              <c16:uniqueId val="{00000002-0D4F-4BBF-B0EB-DFE2999C8A9C}"/>
            </c:ext>
          </c:extLst>
        </c:ser>
        <c:ser>
          <c:idx val="3"/>
          <c:order val="3"/>
          <c:tx>
            <c:strRef>
              <c:f>'Topology blending time'!$A$21</c:f>
              <c:strCache>
                <c:ptCount val="1"/>
                <c:pt idx="0">
                  <c:v>Penguin case</c:v>
                </c:pt>
              </c:strCache>
            </c:strRef>
          </c:tx>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time'!$B$21:$L$21</c:f>
              <c:numCache>
                <c:formatCode>General</c:formatCode>
                <c:ptCount val="11"/>
                <c:pt idx="0">
                  <c:v>1.7999999999999999E-2</c:v>
                </c:pt>
                <c:pt idx="1">
                  <c:v>0.01</c:v>
                </c:pt>
                <c:pt idx="2">
                  <c:v>5.7000000000000002E-2</c:v>
                </c:pt>
                <c:pt idx="3">
                  <c:v>7.0000000000000007E-2</c:v>
                </c:pt>
                <c:pt idx="4">
                  <c:v>2.3E-2</c:v>
                </c:pt>
                <c:pt idx="5">
                  <c:v>0.11</c:v>
                </c:pt>
                <c:pt idx="6">
                  <c:v>9.8000000000000004E-2</c:v>
                </c:pt>
                <c:pt idx="7">
                  <c:v>7.3999999999999996E-2</c:v>
                </c:pt>
                <c:pt idx="8">
                  <c:v>9.4E-2</c:v>
                </c:pt>
                <c:pt idx="9">
                  <c:v>7.3999999999999996E-2</c:v>
                </c:pt>
                <c:pt idx="10">
                  <c:v>0.13900000000000001</c:v>
                </c:pt>
              </c:numCache>
            </c:numRef>
          </c:val>
          <c:smooth val="0"/>
          <c:extLst>
            <c:ext xmlns:c16="http://schemas.microsoft.com/office/drawing/2014/chart" uri="{C3380CC4-5D6E-409C-BE32-E72D297353CC}">
              <c16:uniqueId val="{00000003-0D4F-4BBF-B0EB-DFE2999C8A9C}"/>
            </c:ext>
          </c:extLst>
        </c:ser>
        <c:ser>
          <c:idx val="4"/>
          <c:order val="4"/>
          <c:tx>
            <c:strRef>
              <c:f>'Topology blending time'!$A$22</c:f>
              <c:strCache>
                <c:ptCount val="1"/>
                <c:pt idx="0">
                  <c:v>Elephant pillow</c:v>
                </c:pt>
              </c:strCache>
            </c:strRef>
          </c:tx>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time'!$B$22:$L$22</c:f>
              <c:numCache>
                <c:formatCode>General</c:formatCode>
                <c:ptCount val="11"/>
                <c:pt idx="0">
                  <c:v>6.8000000000000005E-2</c:v>
                </c:pt>
                <c:pt idx="1">
                  <c:v>0.128</c:v>
                </c:pt>
                <c:pt idx="2">
                  <c:v>0.158</c:v>
                </c:pt>
                <c:pt idx="3">
                  <c:v>0.48699999999999999</c:v>
                </c:pt>
                <c:pt idx="4">
                  <c:v>0.72299999999999998</c:v>
                </c:pt>
                <c:pt idx="5">
                  <c:v>1.099</c:v>
                </c:pt>
                <c:pt idx="6">
                  <c:v>1.109</c:v>
                </c:pt>
                <c:pt idx="7">
                  <c:v>1.141</c:v>
                </c:pt>
                <c:pt idx="8">
                  <c:v>1.1819999999999999</c:v>
                </c:pt>
                <c:pt idx="9">
                  <c:v>1.2050000000000001</c:v>
                </c:pt>
                <c:pt idx="10">
                  <c:v>1.22</c:v>
                </c:pt>
              </c:numCache>
            </c:numRef>
          </c:val>
          <c:smooth val="0"/>
          <c:extLst>
            <c:ext xmlns:c16="http://schemas.microsoft.com/office/drawing/2014/chart" uri="{C3380CC4-5D6E-409C-BE32-E72D297353CC}">
              <c16:uniqueId val="{00000004-0D4F-4BBF-B0EB-DFE2999C8A9C}"/>
            </c:ext>
          </c:extLst>
        </c:ser>
        <c:ser>
          <c:idx val="5"/>
          <c:order val="5"/>
          <c:tx>
            <c:strRef>
              <c:f>'Topology blending time'!$A$23</c:f>
              <c:strCache>
                <c:ptCount val="1"/>
                <c:pt idx="0">
                  <c:v>Rabbit chair</c:v>
                </c:pt>
              </c:strCache>
            </c:strRef>
          </c:tx>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time'!$B$23:$L$23</c:f>
              <c:numCache>
                <c:formatCode>General</c:formatCode>
                <c:ptCount val="11"/>
                <c:pt idx="0">
                  <c:v>9.8000000000000004E-2</c:v>
                </c:pt>
                <c:pt idx="1">
                  <c:v>0.111</c:v>
                </c:pt>
                <c:pt idx="2">
                  <c:v>0.157</c:v>
                </c:pt>
                <c:pt idx="3">
                  <c:v>0.16200000000000001</c:v>
                </c:pt>
                <c:pt idx="4">
                  <c:v>0.17299999999999999</c:v>
                </c:pt>
                <c:pt idx="5">
                  <c:v>0.251</c:v>
                </c:pt>
                <c:pt idx="6">
                  <c:v>0.28199999999999997</c:v>
                </c:pt>
                <c:pt idx="7">
                  <c:v>0.38400000000000001</c:v>
                </c:pt>
                <c:pt idx="8">
                  <c:v>0.379</c:v>
                </c:pt>
                <c:pt idx="9">
                  <c:v>0.46800000000000003</c:v>
                </c:pt>
                <c:pt idx="10">
                  <c:v>0.47699999999999998</c:v>
                </c:pt>
              </c:numCache>
            </c:numRef>
          </c:val>
          <c:smooth val="0"/>
          <c:extLst>
            <c:ext xmlns:c16="http://schemas.microsoft.com/office/drawing/2014/chart" uri="{C3380CC4-5D6E-409C-BE32-E72D297353CC}">
              <c16:uniqueId val="{00000005-0D4F-4BBF-B0EB-DFE2999C8A9C}"/>
            </c:ext>
          </c:extLst>
        </c:ser>
        <c:ser>
          <c:idx val="6"/>
          <c:order val="6"/>
          <c:tx>
            <c:strRef>
              <c:f>'Topology blending time'!$A$24</c:f>
              <c:strCache>
                <c:ptCount val="1"/>
                <c:pt idx="0">
                  <c:v>Duck shampoo</c:v>
                </c:pt>
              </c:strCache>
            </c:strRef>
          </c:tx>
          <c:cat>
            <c:numRef>
              <c:f>'Topology blending time'!$B$17:$L$17</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time'!$B$24:$L$24</c:f>
              <c:numCache>
                <c:formatCode>General</c:formatCode>
                <c:ptCount val="11"/>
                <c:pt idx="0">
                  <c:v>1.4999999999999999E-2</c:v>
                </c:pt>
                <c:pt idx="1">
                  <c:v>7.2999999999999995E-2</c:v>
                </c:pt>
                <c:pt idx="2">
                  <c:v>6.4000000000000001E-2</c:v>
                </c:pt>
                <c:pt idx="3">
                  <c:v>6.3E-2</c:v>
                </c:pt>
                <c:pt idx="4">
                  <c:v>0.111</c:v>
                </c:pt>
                <c:pt idx="5">
                  <c:v>0.123</c:v>
                </c:pt>
                <c:pt idx="6">
                  <c:v>0.13400000000000001</c:v>
                </c:pt>
                <c:pt idx="7">
                  <c:v>0.13700000000000001</c:v>
                </c:pt>
                <c:pt idx="8">
                  <c:v>0.13800000000000001</c:v>
                </c:pt>
                <c:pt idx="9">
                  <c:v>0.14299999999999999</c:v>
                </c:pt>
                <c:pt idx="10">
                  <c:v>0.14099999999999999</c:v>
                </c:pt>
              </c:numCache>
            </c:numRef>
          </c:val>
          <c:smooth val="0"/>
          <c:extLst>
            <c:ext xmlns:c16="http://schemas.microsoft.com/office/drawing/2014/chart" uri="{C3380CC4-5D6E-409C-BE32-E72D297353CC}">
              <c16:uniqueId val="{00000006-0D4F-4BBF-B0EB-DFE2999C8A9C}"/>
            </c:ext>
          </c:extLst>
        </c:ser>
        <c:dLbls>
          <c:showLegendKey val="0"/>
          <c:showVal val="0"/>
          <c:showCatName val="0"/>
          <c:showSerName val="0"/>
          <c:showPercent val="0"/>
          <c:showBubbleSize val="0"/>
        </c:dLbls>
        <c:marker val="1"/>
        <c:smooth val="0"/>
        <c:axId val="-1879315440"/>
        <c:axId val="-1879313808"/>
      </c:lineChart>
      <c:catAx>
        <c:axId val="-1879315440"/>
        <c:scaling>
          <c:orientation val="minMax"/>
        </c:scaling>
        <c:delete val="0"/>
        <c:axPos val="b"/>
        <c:title>
          <c:tx>
            <c:rich>
              <a:bodyPr/>
              <a:lstStyle/>
              <a:p>
                <a:pPr>
                  <a:defRPr/>
                </a:pPr>
                <a:r>
                  <a:rPr lang="en-US" altLang="zh-CN"/>
                  <a:t>Diversity</a:t>
                </a:r>
                <a:endParaRPr lang="zh-CN" altLang="en-US"/>
              </a:p>
            </c:rich>
          </c:tx>
          <c:overlay val="0"/>
        </c:title>
        <c:numFmt formatCode="General" sourceLinked="1"/>
        <c:majorTickMark val="out"/>
        <c:minorTickMark val="none"/>
        <c:tickLblPos val="nextTo"/>
        <c:crossAx val="-1879313808"/>
        <c:crosses val="autoZero"/>
        <c:auto val="1"/>
        <c:lblAlgn val="ctr"/>
        <c:lblOffset val="100"/>
        <c:noMultiLvlLbl val="0"/>
      </c:catAx>
      <c:valAx>
        <c:axId val="-1879313808"/>
        <c:scaling>
          <c:orientation val="minMax"/>
        </c:scaling>
        <c:delete val="0"/>
        <c:axPos val="l"/>
        <c:majorGridlines/>
        <c:numFmt formatCode="General" sourceLinked="1"/>
        <c:majorTickMark val="out"/>
        <c:minorTickMark val="none"/>
        <c:tickLblPos val="nextTo"/>
        <c:crossAx val="-1879315440"/>
        <c:crosses val="autoZero"/>
        <c:crossBetween val="between"/>
      </c:valAx>
    </c:plotArea>
    <c:legend>
      <c:legendPos val="r"/>
      <c:overlay val="0"/>
      <c:txPr>
        <a:bodyPr/>
        <a:lstStyle/>
        <a:p>
          <a:pPr>
            <a:defRPr sz="2000" b="1"/>
          </a:pPr>
          <a:endParaRPr lang="zh-TW"/>
        </a:p>
      </c:txPr>
    </c:legend>
    <c:plotVisOnly val="1"/>
    <c:dispBlanksAs val="gap"/>
    <c:showDLblsOverMax val="0"/>
  </c:chart>
  <c:txPr>
    <a:bodyPr/>
    <a:lstStyle/>
    <a:p>
      <a:pPr>
        <a:defRPr sz="1800">
          <a:latin typeface="Palatino Linotype" pitchFamily="18" charset="0"/>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Parameters!$C$5</c:f>
              <c:strCache>
                <c:ptCount val="1"/>
                <c:pt idx="0">
                  <c:v>σ1 (Grouping)</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accent5">
                        <a:lumMod val="50000"/>
                      </a:schemeClr>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Parameters!$B$6:$B$18</c:f>
              <c:numCache>
                <c:formatCode>General</c:formatCode>
                <c:ptCount val="13"/>
                <c:pt idx="1">
                  <c:v>0</c:v>
                </c:pt>
                <c:pt idx="2">
                  <c:v>0.1</c:v>
                </c:pt>
                <c:pt idx="3">
                  <c:v>0.2</c:v>
                </c:pt>
                <c:pt idx="4">
                  <c:v>0.3</c:v>
                </c:pt>
                <c:pt idx="5">
                  <c:v>0.4</c:v>
                </c:pt>
                <c:pt idx="6">
                  <c:v>0.5</c:v>
                </c:pt>
                <c:pt idx="7">
                  <c:v>0.6</c:v>
                </c:pt>
                <c:pt idx="8">
                  <c:v>0.7</c:v>
                </c:pt>
                <c:pt idx="9">
                  <c:v>0.8</c:v>
                </c:pt>
                <c:pt idx="10">
                  <c:v>0.9</c:v>
                </c:pt>
                <c:pt idx="11">
                  <c:v>1</c:v>
                </c:pt>
              </c:numCache>
            </c:numRef>
          </c:cat>
          <c:val>
            <c:numRef>
              <c:f>Parameters!$C$6:$C$18</c:f>
              <c:numCache>
                <c:formatCode>General</c:formatCode>
                <c:ptCount val="13"/>
                <c:pt idx="1">
                  <c:v>3300</c:v>
                </c:pt>
                <c:pt idx="2">
                  <c:v>3000</c:v>
                </c:pt>
                <c:pt idx="3">
                  <c:v>2700</c:v>
                </c:pt>
                <c:pt idx="4">
                  <c:v>2400</c:v>
                </c:pt>
                <c:pt idx="5">
                  <c:v>2100</c:v>
                </c:pt>
                <c:pt idx="6">
                  <c:v>1800</c:v>
                </c:pt>
                <c:pt idx="7">
                  <c:v>1500</c:v>
                </c:pt>
                <c:pt idx="8">
                  <c:v>1200</c:v>
                </c:pt>
                <c:pt idx="9">
                  <c:v>900</c:v>
                </c:pt>
                <c:pt idx="10">
                  <c:v>600</c:v>
                </c:pt>
                <c:pt idx="11">
                  <c:v>300</c:v>
                </c:pt>
              </c:numCache>
            </c:numRef>
          </c:val>
          <c:smooth val="0"/>
          <c:extLst>
            <c:ext xmlns:c16="http://schemas.microsoft.com/office/drawing/2014/chart" uri="{C3380CC4-5D6E-409C-BE32-E72D297353CC}">
              <c16:uniqueId val="{00000000-95B2-4A2B-9BB8-51FC8E5E5958}"/>
            </c:ext>
          </c:extLst>
        </c:ser>
        <c:ser>
          <c:idx val="2"/>
          <c:order val="2"/>
          <c:tx>
            <c:strRef>
              <c:f>Parameters!$E$5</c:f>
              <c:strCache>
                <c:ptCount val="1"/>
                <c:pt idx="0">
                  <c:v>σ3 (Simiarity)</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Parameters!$B$6:$B$18</c:f>
              <c:numCache>
                <c:formatCode>General</c:formatCode>
                <c:ptCount val="13"/>
                <c:pt idx="1">
                  <c:v>0</c:v>
                </c:pt>
                <c:pt idx="2">
                  <c:v>0.1</c:v>
                </c:pt>
                <c:pt idx="3">
                  <c:v>0.2</c:v>
                </c:pt>
                <c:pt idx="4">
                  <c:v>0.3</c:v>
                </c:pt>
                <c:pt idx="5">
                  <c:v>0.4</c:v>
                </c:pt>
                <c:pt idx="6">
                  <c:v>0.5</c:v>
                </c:pt>
                <c:pt idx="7">
                  <c:v>0.6</c:v>
                </c:pt>
                <c:pt idx="8">
                  <c:v>0.7</c:v>
                </c:pt>
                <c:pt idx="9">
                  <c:v>0.8</c:v>
                </c:pt>
                <c:pt idx="10">
                  <c:v>0.9</c:v>
                </c:pt>
                <c:pt idx="11">
                  <c:v>1</c:v>
                </c:pt>
              </c:numCache>
            </c:numRef>
          </c:cat>
          <c:val>
            <c:numRef>
              <c:f>Parameters!$E$6:$E$18</c:f>
              <c:numCache>
                <c:formatCode>General</c:formatCode>
                <c:ptCount val="13"/>
                <c:pt idx="1">
                  <c:v>6000</c:v>
                </c:pt>
                <c:pt idx="2">
                  <c:v>7000</c:v>
                </c:pt>
                <c:pt idx="3">
                  <c:v>8000</c:v>
                </c:pt>
                <c:pt idx="4">
                  <c:v>9000</c:v>
                </c:pt>
                <c:pt idx="5">
                  <c:v>10000</c:v>
                </c:pt>
                <c:pt idx="6">
                  <c:v>11000</c:v>
                </c:pt>
                <c:pt idx="7">
                  <c:v>12000</c:v>
                </c:pt>
                <c:pt idx="8">
                  <c:v>13000</c:v>
                </c:pt>
                <c:pt idx="9">
                  <c:v>14000</c:v>
                </c:pt>
                <c:pt idx="10">
                  <c:v>15000</c:v>
                </c:pt>
                <c:pt idx="11">
                  <c:v>16000</c:v>
                </c:pt>
              </c:numCache>
            </c:numRef>
          </c:val>
          <c:smooth val="0"/>
          <c:extLst>
            <c:ext xmlns:c16="http://schemas.microsoft.com/office/drawing/2014/chart" uri="{C3380CC4-5D6E-409C-BE32-E72D297353CC}">
              <c16:uniqueId val="{00000001-95B2-4A2B-9BB8-51FC8E5E5958}"/>
            </c:ext>
          </c:extLst>
        </c:ser>
        <c:dLbls>
          <c:showLegendKey val="0"/>
          <c:showVal val="1"/>
          <c:showCatName val="0"/>
          <c:showSerName val="0"/>
          <c:showPercent val="0"/>
          <c:showBubbleSize val="0"/>
        </c:dLbls>
        <c:marker val="1"/>
        <c:smooth val="0"/>
        <c:axId val="-1879322512"/>
        <c:axId val="-1879324144"/>
      </c:lineChart>
      <c:lineChart>
        <c:grouping val="standard"/>
        <c:varyColors val="0"/>
        <c:ser>
          <c:idx val="1"/>
          <c:order val="1"/>
          <c:tx>
            <c:strRef>
              <c:f>Parameters!$D$5</c:f>
              <c:strCache>
                <c:ptCount val="1"/>
                <c:pt idx="0">
                  <c:v>σ2 (Penetration avoidance)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accent2">
                        <a:lumMod val="50000"/>
                      </a:schemeClr>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Parameters!$B$6:$B$18</c:f>
              <c:numCache>
                <c:formatCode>General</c:formatCode>
                <c:ptCount val="13"/>
                <c:pt idx="1">
                  <c:v>0</c:v>
                </c:pt>
                <c:pt idx="2">
                  <c:v>0.1</c:v>
                </c:pt>
                <c:pt idx="3">
                  <c:v>0.2</c:v>
                </c:pt>
                <c:pt idx="4">
                  <c:v>0.3</c:v>
                </c:pt>
                <c:pt idx="5">
                  <c:v>0.4</c:v>
                </c:pt>
                <c:pt idx="6">
                  <c:v>0.5</c:v>
                </c:pt>
                <c:pt idx="7">
                  <c:v>0.6</c:v>
                </c:pt>
                <c:pt idx="8">
                  <c:v>0.7</c:v>
                </c:pt>
                <c:pt idx="9">
                  <c:v>0.8</c:v>
                </c:pt>
                <c:pt idx="10">
                  <c:v>0.9</c:v>
                </c:pt>
                <c:pt idx="11">
                  <c:v>1</c:v>
                </c:pt>
              </c:numCache>
            </c:numRef>
          </c:cat>
          <c:val>
            <c:numRef>
              <c:f>Parameters!$D$6:$D$18</c:f>
              <c:numCache>
                <c:formatCode>General</c:formatCode>
                <c:ptCount val="13"/>
                <c:pt idx="1">
                  <c:v>0.75</c:v>
                </c:pt>
                <c:pt idx="2">
                  <c:v>0.77500000000000002</c:v>
                </c:pt>
                <c:pt idx="3">
                  <c:v>0.8</c:v>
                </c:pt>
                <c:pt idx="4">
                  <c:v>0.82499999999999996</c:v>
                </c:pt>
                <c:pt idx="5">
                  <c:v>0.85</c:v>
                </c:pt>
                <c:pt idx="6">
                  <c:v>0.875</c:v>
                </c:pt>
                <c:pt idx="7">
                  <c:v>0.9</c:v>
                </c:pt>
                <c:pt idx="8">
                  <c:v>0.92500000000000004</c:v>
                </c:pt>
                <c:pt idx="9">
                  <c:v>0.95</c:v>
                </c:pt>
                <c:pt idx="10">
                  <c:v>0.97499999999999998</c:v>
                </c:pt>
                <c:pt idx="11">
                  <c:v>1</c:v>
                </c:pt>
              </c:numCache>
            </c:numRef>
          </c:val>
          <c:smooth val="0"/>
          <c:extLst>
            <c:ext xmlns:c16="http://schemas.microsoft.com/office/drawing/2014/chart" uri="{C3380CC4-5D6E-409C-BE32-E72D297353CC}">
              <c16:uniqueId val="{00000002-95B2-4A2B-9BB8-51FC8E5E5958}"/>
            </c:ext>
          </c:extLst>
        </c:ser>
        <c:ser>
          <c:idx val="3"/>
          <c:order val="3"/>
          <c:tx>
            <c:strRef>
              <c:f>Parameters!$F$5</c:f>
              <c:strCache>
                <c:ptCount val="1"/>
                <c:pt idx="0">
                  <c:v>σ4 (Size preserving)</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accent4">
                        <a:lumMod val="50000"/>
                      </a:schemeClr>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Parameters!$B$6:$B$18</c:f>
              <c:numCache>
                <c:formatCode>General</c:formatCode>
                <c:ptCount val="13"/>
                <c:pt idx="1">
                  <c:v>0</c:v>
                </c:pt>
                <c:pt idx="2">
                  <c:v>0.1</c:v>
                </c:pt>
                <c:pt idx="3">
                  <c:v>0.2</c:v>
                </c:pt>
                <c:pt idx="4">
                  <c:v>0.3</c:v>
                </c:pt>
                <c:pt idx="5">
                  <c:v>0.4</c:v>
                </c:pt>
                <c:pt idx="6">
                  <c:v>0.5</c:v>
                </c:pt>
                <c:pt idx="7">
                  <c:v>0.6</c:v>
                </c:pt>
                <c:pt idx="8">
                  <c:v>0.7</c:v>
                </c:pt>
                <c:pt idx="9">
                  <c:v>0.8</c:v>
                </c:pt>
                <c:pt idx="10">
                  <c:v>0.9</c:v>
                </c:pt>
                <c:pt idx="11">
                  <c:v>1</c:v>
                </c:pt>
              </c:numCache>
            </c:numRef>
          </c:cat>
          <c:val>
            <c:numRef>
              <c:f>Parameters!$F$6:$F$18</c:f>
              <c:numCache>
                <c:formatCode>General</c:formatCode>
                <c:ptCount val="13"/>
                <c:pt idx="1">
                  <c:v>2</c:v>
                </c:pt>
                <c:pt idx="2">
                  <c:v>2.6</c:v>
                </c:pt>
                <c:pt idx="3">
                  <c:v>3.2</c:v>
                </c:pt>
                <c:pt idx="4">
                  <c:v>3.8</c:v>
                </c:pt>
                <c:pt idx="5">
                  <c:v>4.4000000000000004</c:v>
                </c:pt>
                <c:pt idx="6">
                  <c:v>5</c:v>
                </c:pt>
                <c:pt idx="7">
                  <c:v>5.6</c:v>
                </c:pt>
                <c:pt idx="8">
                  <c:v>6.1999999999999993</c:v>
                </c:pt>
                <c:pt idx="9">
                  <c:v>6.8000000000000007</c:v>
                </c:pt>
                <c:pt idx="10">
                  <c:v>7.4</c:v>
                </c:pt>
                <c:pt idx="11">
                  <c:v>8</c:v>
                </c:pt>
              </c:numCache>
            </c:numRef>
          </c:val>
          <c:smooth val="0"/>
          <c:extLst>
            <c:ext xmlns:c16="http://schemas.microsoft.com/office/drawing/2014/chart" uri="{C3380CC4-5D6E-409C-BE32-E72D297353CC}">
              <c16:uniqueId val="{00000003-95B2-4A2B-9BB8-51FC8E5E5958}"/>
            </c:ext>
          </c:extLst>
        </c:ser>
        <c:dLbls>
          <c:showLegendKey val="0"/>
          <c:showVal val="0"/>
          <c:showCatName val="0"/>
          <c:showSerName val="0"/>
          <c:showPercent val="0"/>
          <c:showBubbleSize val="0"/>
        </c:dLbls>
        <c:marker val="1"/>
        <c:smooth val="0"/>
        <c:axId val="-1879312176"/>
        <c:axId val="-1879314352"/>
      </c:lineChart>
      <c:valAx>
        <c:axId val="-1879324144"/>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TW"/>
          </a:p>
        </c:txPr>
        <c:crossAx val="-1879322512"/>
        <c:crosses val="max"/>
        <c:crossBetween val="between"/>
      </c:valAx>
      <c:catAx>
        <c:axId val="-187932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TW"/>
          </a:p>
        </c:txPr>
        <c:crossAx val="-1879324144"/>
        <c:crosses val="autoZero"/>
        <c:auto val="1"/>
        <c:lblAlgn val="ctr"/>
        <c:lblOffset val="100"/>
        <c:noMultiLvlLbl val="0"/>
      </c:catAx>
      <c:valAx>
        <c:axId val="-1879314352"/>
        <c:scaling>
          <c:orientation val="minMax"/>
          <c:max val="8"/>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TW"/>
          </a:p>
        </c:txPr>
        <c:crossAx val="-1879312176"/>
        <c:crosses val="autoZero"/>
        <c:crossBetween val="between"/>
      </c:valAx>
      <c:catAx>
        <c:axId val="-1879312176"/>
        <c:scaling>
          <c:orientation val="minMax"/>
        </c:scaling>
        <c:delete val="1"/>
        <c:axPos val="b"/>
        <c:numFmt formatCode="General" sourceLinked="1"/>
        <c:majorTickMark val="out"/>
        <c:minorTickMark val="none"/>
        <c:tickLblPos val="nextTo"/>
        <c:crossAx val="-1879314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TW"/>
        </a:p>
      </c:txPr>
    </c:legend>
    <c:plotVisOnly val="1"/>
    <c:dispBlanksAs val="gap"/>
    <c:showDLblsOverMax val="0"/>
  </c:chart>
  <c:spPr>
    <a:solidFill>
      <a:schemeClr val="bg1"/>
    </a:solidFill>
    <a:ln>
      <a:noFill/>
    </a:ln>
    <a:effectLst/>
  </c:spPr>
  <c:txPr>
    <a:bodyPr/>
    <a:lstStyle/>
    <a:p>
      <a:pPr>
        <a:defRPr sz="1600">
          <a:solidFill>
            <a:schemeClr val="tx1"/>
          </a:solidFill>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'Topology blending time'!$A$4</c:f>
              <c:strCache>
                <c:ptCount val="1"/>
                <c:pt idx="0">
                  <c:v>Cow cup</c:v>
                </c:pt>
              </c:strCache>
            </c:strRef>
          </c:tx>
          <c:spPr>
            <a:ln>
              <a:prstDash val="sysDash"/>
            </a:ln>
          </c:spPr>
          <c:marker>
            <c:spPr>
              <a:ln>
                <a:prstDash val="sysDash"/>
              </a:ln>
            </c:spPr>
          </c:marker>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time'!$B$4:$L$4</c:f>
              <c:numCache>
                <c:formatCode>General</c:formatCode>
                <c:ptCount val="11"/>
                <c:pt idx="0">
                  <c:v>0</c:v>
                </c:pt>
                <c:pt idx="1">
                  <c:v>0</c:v>
                </c:pt>
                <c:pt idx="2">
                  <c:v>1</c:v>
                </c:pt>
                <c:pt idx="3">
                  <c:v>1</c:v>
                </c:pt>
                <c:pt idx="4">
                  <c:v>1</c:v>
                </c:pt>
                <c:pt idx="5">
                  <c:v>1</c:v>
                </c:pt>
                <c:pt idx="6">
                  <c:v>1</c:v>
                </c:pt>
                <c:pt idx="7">
                  <c:v>3</c:v>
                </c:pt>
                <c:pt idx="8">
                  <c:v>8</c:v>
                </c:pt>
                <c:pt idx="9">
                  <c:v>20</c:v>
                </c:pt>
                <c:pt idx="10">
                  <c:v>38</c:v>
                </c:pt>
              </c:numCache>
            </c:numRef>
          </c:val>
          <c:smooth val="0"/>
          <c:extLst>
            <c:ext xmlns:c16="http://schemas.microsoft.com/office/drawing/2014/chart" uri="{C3380CC4-5D6E-409C-BE32-E72D297353CC}">
              <c16:uniqueId val="{00000000-CA11-4E77-B926-201B776043E4}"/>
            </c:ext>
          </c:extLst>
        </c:ser>
        <c:ser>
          <c:idx val="1"/>
          <c:order val="1"/>
          <c:tx>
            <c:strRef>
              <c:f>'Topology blending time'!$A$5</c:f>
              <c:strCache>
                <c:ptCount val="1"/>
                <c:pt idx="0">
                  <c:v>Bear chair</c:v>
                </c:pt>
              </c:strCache>
            </c:strRef>
          </c:tx>
          <c:spPr>
            <a:ln>
              <a:prstDash val="sysDash"/>
            </a:ln>
          </c:spPr>
          <c:marker>
            <c:spPr>
              <a:ln>
                <a:prstDash val="sysDash"/>
              </a:ln>
            </c:spPr>
          </c:marker>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time'!$B$5:$L$5</c:f>
              <c:numCache>
                <c:formatCode>General</c:formatCode>
                <c:ptCount val="11"/>
                <c:pt idx="0">
                  <c:v>0</c:v>
                </c:pt>
                <c:pt idx="1">
                  <c:v>0</c:v>
                </c:pt>
                <c:pt idx="2">
                  <c:v>0</c:v>
                </c:pt>
                <c:pt idx="3">
                  <c:v>2</c:v>
                </c:pt>
                <c:pt idx="4">
                  <c:v>6</c:v>
                </c:pt>
                <c:pt idx="5">
                  <c:v>7</c:v>
                </c:pt>
                <c:pt idx="6">
                  <c:v>15</c:v>
                </c:pt>
                <c:pt idx="7">
                  <c:v>19</c:v>
                </c:pt>
                <c:pt idx="8">
                  <c:v>30</c:v>
                </c:pt>
                <c:pt idx="9">
                  <c:v>33</c:v>
                </c:pt>
                <c:pt idx="10">
                  <c:v>43</c:v>
                </c:pt>
              </c:numCache>
            </c:numRef>
          </c:val>
          <c:smooth val="0"/>
          <c:extLst>
            <c:ext xmlns:c16="http://schemas.microsoft.com/office/drawing/2014/chart" uri="{C3380CC4-5D6E-409C-BE32-E72D297353CC}">
              <c16:uniqueId val="{00000001-CA11-4E77-B926-201B776043E4}"/>
            </c:ext>
          </c:extLst>
        </c:ser>
        <c:ser>
          <c:idx val="2"/>
          <c:order val="2"/>
          <c:tx>
            <c:strRef>
              <c:f>'Topology blending time'!$A$6</c:f>
              <c:strCache>
                <c:ptCount val="1"/>
                <c:pt idx="0">
                  <c:v>Elephant cup</c:v>
                </c:pt>
              </c:strCache>
            </c:strRef>
          </c:tx>
          <c:spPr>
            <a:ln>
              <a:prstDash val="sysDash"/>
            </a:ln>
          </c:spPr>
          <c:marker>
            <c:spPr>
              <a:ln>
                <a:prstDash val="sysDash"/>
              </a:ln>
            </c:spPr>
          </c:marker>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time'!$B$6:$L$6</c:f>
              <c:numCache>
                <c:formatCode>General</c:formatCode>
                <c:ptCount val="11"/>
                <c:pt idx="0">
                  <c:v>0</c:v>
                </c:pt>
                <c:pt idx="1">
                  <c:v>0</c:v>
                </c:pt>
                <c:pt idx="2">
                  <c:v>0</c:v>
                </c:pt>
                <c:pt idx="3">
                  <c:v>0</c:v>
                </c:pt>
                <c:pt idx="4">
                  <c:v>0</c:v>
                </c:pt>
                <c:pt idx="5">
                  <c:v>3</c:v>
                </c:pt>
                <c:pt idx="6">
                  <c:v>13</c:v>
                </c:pt>
                <c:pt idx="7">
                  <c:v>33</c:v>
                </c:pt>
                <c:pt idx="8">
                  <c:v>34</c:v>
                </c:pt>
                <c:pt idx="9">
                  <c:v>59</c:v>
                </c:pt>
                <c:pt idx="10">
                  <c:v>92</c:v>
                </c:pt>
              </c:numCache>
            </c:numRef>
          </c:val>
          <c:smooth val="0"/>
          <c:extLst>
            <c:ext xmlns:c16="http://schemas.microsoft.com/office/drawing/2014/chart" uri="{C3380CC4-5D6E-409C-BE32-E72D297353CC}">
              <c16:uniqueId val="{00000002-CA11-4E77-B926-201B776043E4}"/>
            </c:ext>
          </c:extLst>
        </c:ser>
        <c:ser>
          <c:idx val="3"/>
          <c:order val="3"/>
          <c:tx>
            <c:strRef>
              <c:f>'Topology blending time'!$A$7</c:f>
              <c:strCache>
                <c:ptCount val="1"/>
                <c:pt idx="0">
                  <c:v>Penguin case</c:v>
                </c:pt>
              </c:strCache>
            </c:strRef>
          </c:tx>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time'!$B$7:$L$7</c:f>
              <c:numCache>
                <c:formatCode>General</c:formatCode>
                <c:ptCount val="11"/>
                <c:pt idx="0">
                  <c:v>0</c:v>
                </c:pt>
                <c:pt idx="1">
                  <c:v>0</c:v>
                </c:pt>
                <c:pt idx="2">
                  <c:v>0</c:v>
                </c:pt>
                <c:pt idx="3">
                  <c:v>1</c:v>
                </c:pt>
                <c:pt idx="4">
                  <c:v>1</c:v>
                </c:pt>
                <c:pt idx="5">
                  <c:v>1</c:v>
                </c:pt>
                <c:pt idx="6">
                  <c:v>1</c:v>
                </c:pt>
                <c:pt idx="7">
                  <c:v>2</c:v>
                </c:pt>
                <c:pt idx="8">
                  <c:v>4</c:v>
                </c:pt>
                <c:pt idx="9">
                  <c:v>6</c:v>
                </c:pt>
                <c:pt idx="10">
                  <c:v>7</c:v>
                </c:pt>
              </c:numCache>
            </c:numRef>
          </c:val>
          <c:smooth val="0"/>
          <c:extLst>
            <c:ext xmlns:c16="http://schemas.microsoft.com/office/drawing/2014/chart" uri="{C3380CC4-5D6E-409C-BE32-E72D297353CC}">
              <c16:uniqueId val="{00000003-CA11-4E77-B926-201B776043E4}"/>
            </c:ext>
          </c:extLst>
        </c:ser>
        <c:ser>
          <c:idx val="4"/>
          <c:order val="4"/>
          <c:tx>
            <c:strRef>
              <c:f>'Topology blending time'!$A$8</c:f>
              <c:strCache>
                <c:ptCount val="1"/>
                <c:pt idx="0">
                  <c:v>Elephant pillow</c:v>
                </c:pt>
              </c:strCache>
            </c:strRef>
          </c:tx>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time'!$B$8:$L$8</c:f>
              <c:numCache>
                <c:formatCode>General</c:formatCode>
                <c:ptCount val="11"/>
                <c:pt idx="0">
                  <c:v>0</c:v>
                </c:pt>
                <c:pt idx="1">
                  <c:v>0</c:v>
                </c:pt>
                <c:pt idx="2">
                  <c:v>1</c:v>
                </c:pt>
                <c:pt idx="3">
                  <c:v>3</c:v>
                </c:pt>
                <c:pt idx="4">
                  <c:v>5</c:v>
                </c:pt>
                <c:pt idx="5">
                  <c:v>12</c:v>
                </c:pt>
                <c:pt idx="6">
                  <c:v>55</c:v>
                </c:pt>
                <c:pt idx="7">
                  <c:v>72</c:v>
                </c:pt>
                <c:pt idx="8">
                  <c:v>91</c:v>
                </c:pt>
                <c:pt idx="9">
                  <c:v>134</c:v>
                </c:pt>
                <c:pt idx="10">
                  <c:v>189</c:v>
                </c:pt>
              </c:numCache>
            </c:numRef>
          </c:val>
          <c:smooth val="0"/>
          <c:extLst>
            <c:ext xmlns:c16="http://schemas.microsoft.com/office/drawing/2014/chart" uri="{C3380CC4-5D6E-409C-BE32-E72D297353CC}">
              <c16:uniqueId val="{00000004-CA11-4E77-B926-201B776043E4}"/>
            </c:ext>
          </c:extLst>
        </c:ser>
        <c:ser>
          <c:idx val="5"/>
          <c:order val="5"/>
          <c:tx>
            <c:strRef>
              <c:f>'Topology blending time'!$A$9</c:f>
              <c:strCache>
                <c:ptCount val="1"/>
                <c:pt idx="0">
                  <c:v>Rabbit chair</c:v>
                </c:pt>
              </c:strCache>
            </c:strRef>
          </c:tx>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time'!$B$9:$L$9</c:f>
              <c:numCache>
                <c:formatCode>General</c:formatCode>
                <c:ptCount val="11"/>
                <c:pt idx="0">
                  <c:v>0</c:v>
                </c:pt>
                <c:pt idx="1">
                  <c:v>1</c:v>
                </c:pt>
                <c:pt idx="2">
                  <c:v>1</c:v>
                </c:pt>
                <c:pt idx="3">
                  <c:v>1</c:v>
                </c:pt>
                <c:pt idx="4">
                  <c:v>1</c:v>
                </c:pt>
                <c:pt idx="5">
                  <c:v>2</c:v>
                </c:pt>
                <c:pt idx="6">
                  <c:v>2</c:v>
                </c:pt>
                <c:pt idx="7">
                  <c:v>2</c:v>
                </c:pt>
                <c:pt idx="8">
                  <c:v>7</c:v>
                </c:pt>
                <c:pt idx="9">
                  <c:v>12</c:v>
                </c:pt>
                <c:pt idx="10">
                  <c:v>35</c:v>
                </c:pt>
              </c:numCache>
            </c:numRef>
          </c:val>
          <c:smooth val="0"/>
          <c:extLst>
            <c:ext xmlns:c16="http://schemas.microsoft.com/office/drawing/2014/chart" uri="{C3380CC4-5D6E-409C-BE32-E72D297353CC}">
              <c16:uniqueId val="{00000005-CA11-4E77-B926-201B776043E4}"/>
            </c:ext>
          </c:extLst>
        </c:ser>
        <c:ser>
          <c:idx val="6"/>
          <c:order val="6"/>
          <c:tx>
            <c:strRef>
              <c:f>'Topology blending time'!$A$10</c:f>
              <c:strCache>
                <c:ptCount val="1"/>
                <c:pt idx="0">
                  <c:v>Duck shampoo</c:v>
                </c:pt>
              </c:strCache>
            </c:strRef>
          </c:tx>
          <c:cat>
            <c:numRef>
              <c:f>'Topology blending time'!$B$3:$L$3</c:f>
              <c:numCache>
                <c:formatCode>General</c:formatCode>
                <c:ptCount val="11"/>
                <c:pt idx="0">
                  <c:v>0</c:v>
                </c:pt>
                <c:pt idx="1">
                  <c:v>0.1</c:v>
                </c:pt>
                <c:pt idx="2">
                  <c:v>0.2</c:v>
                </c:pt>
                <c:pt idx="3">
                  <c:v>0.3</c:v>
                </c:pt>
                <c:pt idx="4">
                  <c:v>0.4</c:v>
                </c:pt>
                <c:pt idx="5">
                  <c:v>0.5</c:v>
                </c:pt>
                <c:pt idx="6">
                  <c:v>0.6</c:v>
                </c:pt>
                <c:pt idx="7">
                  <c:v>0.7</c:v>
                </c:pt>
                <c:pt idx="8">
                  <c:v>0.8</c:v>
                </c:pt>
                <c:pt idx="9">
                  <c:v>0.9</c:v>
                </c:pt>
                <c:pt idx="10">
                  <c:v>1</c:v>
                </c:pt>
              </c:numCache>
            </c:numRef>
          </c:cat>
          <c:val>
            <c:numRef>
              <c:f>'Topology blending time'!$B$10:$L$10</c:f>
              <c:numCache>
                <c:formatCode>General</c:formatCode>
                <c:ptCount val="11"/>
                <c:pt idx="0">
                  <c:v>0</c:v>
                </c:pt>
                <c:pt idx="1">
                  <c:v>1</c:v>
                </c:pt>
                <c:pt idx="2">
                  <c:v>1</c:v>
                </c:pt>
                <c:pt idx="3">
                  <c:v>1</c:v>
                </c:pt>
                <c:pt idx="4">
                  <c:v>2</c:v>
                </c:pt>
                <c:pt idx="5">
                  <c:v>2</c:v>
                </c:pt>
                <c:pt idx="6">
                  <c:v>6</c:v>
                </c:pt>
                <c:pt idx="7">
                  <c:v>7</c:v>
                </c:pt>
                <c:pt idx="8">
                  <c:v>8</c:v>
                </c:pt>
                <c:pt idx="9">
                  <c:v>8</c:v>
                </c:pt>
                <c:pt idx="10">
                  <c:v>8</c:v>
                </c:pt>
              </c:numCache>
            </c:numRef>
          </c:val>
          <c:smooth val="0"/>
          <c:extLst>
            <c:ext xmlns:c16="http://schemas.microsoft.com/office/drawing/2014/chart" uri="{C3380CC4-5D6E-409C-BE32-E72D297353CC}">
              <c16:uniqueId val="{00000006-CA11-4E77-B926-201B776043E4}"/>
            </c:ext>
          </c:extLst>
        </c:ser>
        <c:dLbls>
          <c:showLegendKey val="0"/>
          <c:showVal val="0"/>
          <c:showCatName val="0"/>
          <c:showSerName val="0"/>
          <c:showPercent val="0"/>
          <c:showBubbleSize val="0"/>
        </c:dLbls>
        <c:marker val="1"/>
        <c:smooth val="0"/>
        <c:axId val="-1879321968"/>
        <c:axId val="-1879311632"/>
      </c:lineChart>
      <c:catAx>
        <c:axId val="-1879321968"/>
        <c:scaling>
          <c:orientation val="minMax"/>
        </c:scaling>
        <c:delete val="0"/>
        <c:axPos val="b"/>
        <c:title>
          <c:tx>
            <c:rich>
              <a:bodyPr/>
              <a:lstStyle/>
              <a:p>
                <a:pPr>
                  <a:defRPr sz="2000"/>
                </a:pPr>
                <a:r>
                  <a:rPr lang="en-US" altLang="zh-CN" sz="2000"/>
                  <a:t>Diversity</a:t>
                </a:r>
                <a:endParaRPr lang="zh-CN" altLang="en-US" sz="2000"/>
              </a:p>
            </c:rich>
          </c:tx>
          <c:overlay val="0"/>
        </c:title>
        <c:numFmt formatCode="General" sourceLinked="0"/>
        <c:majorTickMark val="out"/>
        <c:minorTickMark val="none"/>
        <c:tickLblPos val="nextTo"/>
        <c:txPr>
          <a:bodyPr/>
          <a:lstStyle/>
          <a:p>
            <a:pPr>
              <a:defRPr sz="1400"/>
            </a:pPr>
            <a:endParaRPr lang="zh-TW"/>
          </a:p>
        </c:txPr>
        <c:crossAx val="-1879311632"/>
        <c:crosses val="autoZero"/>
        <c:auto val="1"/>
        <c:lblAlgn val="ctr"/>
        <c:lblOffset val="100"/>
        <c:tickLblSkip val="1"/>
        <c:noMultiLvlLbl val="0"/>
      </c:catAx>
      <c:valAx>
        <c:axId val="-1879311632"/>
        <c:scaling>
          <c:orientation val="minMax"/>
        </c:scaling>
        <c:delete val="0"/>
        <c:axPos val="l"/>
        <c:majorGridlines/>
        <c:numFmt formatCode="General" sourceLinked="1"/>
        <c:majorTickMark val="out"/>
        <c:minorTickMark val="none"/>
        <c:tickLblPos val="nextTo"/>
        <c:txPr>
          <a:bodyPr/>
          <a:lstStyle/>
          <a:p>
            <a:pPr>
              <a:defRPr sz="1800">
                <a:solidFill>
                  <a:schemeClr val="tx1"/>
                </a:solidFill>
              </a:defRPr>
            </a:pPr>
            <a:endParaRPr lang="zh-TW"/>
          </a:p>
        </c:txPr>
        <c:crossAx val="-1879321968"/>
        <c:crosses val="autoZero"/>
        <c:crossBetween val="between"/>
      </c:valAx>
    </c:plotArea>
    <c:legend>
      <c:legendPos val="r"/>
      <c:layout>
        <c:manualLayout>
          <c:xMode val="edge"/>
          <c:yMode val="edge"/>
          <c:x val="0.62658128164023086"/>
          <c:y val="0.21901838347927671"/>
          <c:w val="0.36139310285183834"/>
          <c:h val="0.5619630226271155"/>
        </c:manualLayout>
      </c:layout>
      <c:overlay val="0"/>
      <c:txPr>
        <a:bodyPr/>
        <a:lstStyle/>
        <a:p>
          <a:pPr>
            <a:defRPr sz="1800" b="1"/>
          </a:pPr>
          <a:endParaRPr lang="zh-TW"/>
        </a:p>
      </c:txPr>
    </c:legend>
    <c:plotVisOnly val="1"/>
    <c:dispBlanksAs val="gap"/>
    <c:showDLblsOverMax val="0"/>
  </c:chart>
  <c:txPr>
    <a:bodyPr/>
    <a:lstStyle/>
    <a:p>
      <a:pPr>
        <a:defRPr sz="2400">
          <a:latin typeface="Palatino Linotype" pitchFamily="18" charset="0"/>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434618" cy="355920"/>
          </a:xfrm>
          <a:prstGeom prst="rect">
            <a:avLst/>
          </a:prstGeom>
        </p:spPr>
        <p:txBody>
          <a:bodyPr vert="horz" lIns="91428" tIns="45714" rIns="91428" bIns="45714" rtlCol="0"/>
          <a:lstStyle>
            <a:lvl1pPr algn="l">
              <a:defRPr sz="1200"/>
            </a:lvl1pPr>
          </a:lstStyle>
          <a:p>
            <a:endParaRPr lang="zh-TW" altLang="en-US"/>
          </a:p>
        </p:txBody>
      </p:sp>
      <p:sp>
        <p:nvSpPr>
          <p:cNvPr id="3" name="日期版面配置區 2"/>
          <p:cNvSpPr>
            <a:spLocks noGrp="1"/>
          </p:cNvSpPr>
          <p:nvPr>
            <p:ph type="dt" sz="quarter" idx="1"/>
          </p:nvPr>
        </p:nvSpPr>
        <p:spPr>
          <a:xfrm>
            <a:off x="5797710" y="0"/>
            <a:ext cx="4434617" cy="355920"/>
          </a:xfrm>
          <a:prstGeom prst="rect">
            <a:avLst/>
          </a:prstGeom>
        </p:spPr>
        <p:txBody>
          <a:bodyPr vert="horz" lIns="91428" tIns="45714" rIns="91428" bIns="45714" rtlCol="0"/>
          <a:lstStyle>
            <a:lvl1pPr algn="r">
              <a:defRPr sz="1200"/>
            </a:lvl1pPr>
          </a:lstStyle>
          <a:p>
            <a:fld id="{EF5982ED-467C-443D-85C0-5A0471135618}" type="datetimeFigureOut">
              <a:rPr lang="zh-TW" altLang="en-US" smtClean="0"/>
              <a:t>2017/10/23</a:t>
            </a:fld>
            <a:endParaRPr lang="zh-TW" altLang="en-US"/>
          </a:p>
        </p:txBody>
      </p:sp>
      <p:sp>
        <p:nvSpPr>
          <p:cNvPr id="4" name="頁尾版面配置區 3"/>
          <p:cNvSpPr>
            <a:spLocks noGrp="1"/>
          </p:cNvSpPr>
          <p:nvPr>
            <p:ph type="ftr" sz="quarter" idx="2"/>
          </p:nvPr>
        </p:nvSpPr>
        <p:spPr>
          <a:xfrm>
            <a:off x="2" y="6748143"/>
            <a:ext cx="4434618" cy="355920"/>
          </a:xfrm>
          <a:prstGeom prst="rect">
            <a:avLst/>
          </a:prstGeom>
        </p:spPr>
        <p:txBody>
          <a:bodyPr vert="horz" lIns="91428" tIns="45714" rIns="91428" bIns="4571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797710" y="6748143"/>
            <a:ext cx="4434617" cy="355920"/>
          </a:xfrm>
          <a:prstGeom prst="rect">
            <a:avLst/>
          </a:prstGeom>
        </p:spPr>
        <p:txBody>
          <a:bodyPr vert="horz" lIns="91428" tIns="45714" rIns="91428" bIns="45714" rtlCol="0" anchor="b"/>
          <a:lstStyle>
            <a:lvl1pPr algn="r">
              <a:defRPr sz="1200"/>
            </a:lvl1pPr>
          </a:lstStyle>
          <a:p>
            <a:fld id="{3BBD371B-DAD3-45ED-9F6B-B9911F285EB0}" type="slidenum">
              <a:rPr lang="zh-TW" altLang="en-US" smtClean="0"/>
              <a:t>‹#›</a:t>
            </a:fld>
            <a:endParaRPr lang="zh-TW" altLang="en-US"/>
          </a:p>
        </p:txBody>
      </p:sp>
    </p:spTree>
    <p:extLst>
      <p:ext uri="{BB962C8B-B14F-4D97-AF65-F5344CB8AC3E}">
        <p14:creationId xmlns:p14="http://schemas.microsoft.com/office/powerpoint/2010/main" val="1693321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1"/>
            <a:ext cx="4434999" cy="356437"/>
          </a:xfrm>
          <a:prstGeom prst="rect">
            <a:avLst/>
          </a:prstGeom>
        </p:spPr>
        <p:txBody>
          <a:bodyPr vert="horz" lIns="99062" tIns="49531" rIns="99062" bIns="49531" rtlCol="0"/>
          <a:lstStyle>
            <a:lvl1pPr algn="l">
              <a:defRPr sz="1200"/>
            </a:lvl1pPr>
          </a:lstStyle>
          <a:p>
            <a:endParaRPr lang="zh-TW" altLang="en-US"/>
          </a:p>
        </p:txBody>
      </p:sp>
      <p:sp>
        <p:nvSpPr>
          <p:cNvPr id="3" name="日期版面配置區 2"/>
          <p:cNvSpPr>
            <a:spLocks noGrp="1"/>
          </p:cNvSpPr>
          <p:nvPr>
            <p:ph type="dt" idx="1"/>
          </p:nvPr>
        </p:nvSpPr>
        <p:spPr>
          <a:xfrm>
            <a:off x="5797248" y="1"/>
            <a:ext cx="4434999" cy="356437"/>
          </a:xfrm>
          <a:prstGeom prst="rect">
            <a:avLst/>
          </a:prstGeom>
        </p:spPr>
        <p:txBody>
          <a:bodyPr vert="horz" lIns="99062" tIns="49531" rIns="99062" bIns="49531" rtlCol="0"/>
          <a:lstStyle>
            <a:lvl1pPr algn="r">
              <a:defRPr sz="1200"/>
            </a:lvl1pPr>
          </a:lstStyle>
          <a:p>
            <a:fld id="{3F60B060-A647-4208-B2ED-750B74183C7E}" type="datetimeFigureOut">
              <a:rPr lang="zh-TW" altLang="en-US" smtClean="0"/>
              <a:t>2017/10/23</a:t>
            </a:fld>
            <a:endParaRPr lang="zh-TW" altLang="en-US"/>
          </a:p>
        </p:txBody>
      </p:sp>
      <p:sp>
        <p:nvSpPr>
          <p:cNvPr id="4" name="投影片圖像版面配置區 3"/>
          <p:cNvSpPr>
            <a:spLocks noGrp="1" noRot="1" noChangeAspect="1"/>
          </p:cNvSpPr>
          <p:nvPr>
            <p:ph type="sldImg" idx="2"/>
          </p:nvPr>
        </p:nvSpPr>
        <p:spPr>
          <a:xfrm>
            <a:off x="3517900" y="887413"/>
            <a:ext cx="3198813" cy="2398712"/>
          </a:xfrm>
          <a:prstGeom prst="rect">
            <a:avLst/>
          </a:prstGeom>
          <a:noFill/>
          <a:ln w="12700">
            <a:solidFill>
              <a:prstClr val="black"/>
            </a:solidFill>
          </a:ln>
        </p:spPr>
        <p:txBody>
          <a:bodyPr vert="horz" lIns="99062" tIns="49531" rIns="99062" bIns="49531" rtlCol="0" anchor="ctr"/>
          <a:lstStyle/>
          <a:p>
            <a:endParaRPr lang="zh-TW" altLang="en-US"/>
          </a:p>
        </p:txBody>
      </p:sp>
      <p:sp>
        <p:nvSpPr>
          <p:cNvPr id="5" name="備忘稿版面配置區 4"/>
          <p:cNvSpPr>
            <a:spLocks noGrp="1"/>
          </p:cNvSpPr>
          <p:nvPr>
            <p:ph type="body" sz="quarter" idx="3"/>
          </p:nvPr>
        </p:nvSpPr>
        <p:spPr>
          <a:xfrm>
            <a:off x="1023462" y="3418832"/>
            <a:ext cx="8187690" cy="2797225"/>
          </a:xfrm>
          <a:prstGeom prst="rect">
            <a:avLst/>
          </a:prstGeom>
        </p:spPr>
        <p:txBody>
          <a:bodyPr vert="horz" lIns="99062" tIns="49531" rIns="99062" bIns="49531"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6747629"/>
            <a:ext cx="4434999" cy="356436"/>
          </a:xfrm>
          <a:prstGeom prst="rect">
            <a:avLst/>
          </a:prstGeom>
        </p:spPr>
        <p:txBody>
          <a:bodyPr vert="horz" lIns="99062" tIns="49531" rIns="99062" bIns="4953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797248" y="6747629"/>
            <a:ext cx="4434999" cy="356436"/>
          </a:xfrm>
          <a:prstGeom prst="rect">
            <a:avLst/>
          </a:prstGeom>
        </p:spPr>
        <p:txBody>
          <a:bodyPr vert="horz" lIns="99062" tIns="49531" rIns="99062" bIns="49531" rtlCol="0" anchor="b"/>
          <a:lstStyle>
            <a:lvl1pPr algn="r">
              <a:defRPr sz="1200"/>
            </a:lvl1pPr>
          </a:lstStyle>
          <a:p>
            <a:fld id="{417C31F6-E1E9-48C9-8937-A2F7C4B13D8C}" type="slidenum">
              <a:rPr lang="zh-TW" altLang="en-US" smtClean="0"/>
              <a:t>‹#›</a:t>
            </a:fld>
            <a:endParaRPr lang="zh-TW" altLang="en-US"/>
          </a:p>
        </p:txBody>
      </p:sp>
    </p:spTree>
    <p:extLst>
      <p:ext uri="{BB962C8B-B14F-4D97-AF65-F5344CB8AC3E}">
        <p14:creationId xmlns:p14="http://schemas.microsoft.com/office/powerpoint/2010/main" val="149634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Hi, everyone, it’s my pleasure to present our work.</a:t>
            </a:r>
          </a:p>
          <a:p>
            <a:r>
              <a:rPr lang="en-US" altLang="zh-TW" dirty="0" smtClean="0"/>
              <a:t>I am Yi-</a:t>
            </a:r>
            <a:r>
              <a:rPr lang="en-US" altLang="zh-TW" dirty="0" err="1" smtClean="0"/>
              <a:t>Jheng</a:t>
            </a:r>
            <a:r>
              <a:rPr lang="en-US" altLang="zh-TW" baseline="0" dirty="0" smtClean="0"/>
              <a:t> Huang. We from National </a:t>
            </a:r>
            <a:r>
              <a:rPr lang="en-US" altLang="zh-TW" baseline="0" dirty="0" err="1" smtClean="0"/>
              <a:t>Chiao</a:t>
            </a:r>
            <a:r>
              <a:rPr lang="en-US" altLang="zh-TW" baseline="0" dirty="0" smtClean="0"/>
              <a:t> Tung University, Yuan </a:t>
            </a:r>
            <a:r>
              <a:rPr lang="en-US" altLang="zh-TW" baseline="0" dirty="0" err="1" smtClean="0"/>
              <a:t>Ze</a:t>
            </a:r>
            <a:r>
              <a:rPr lang="en-US" altLang="zh-TW" baseline="0" dirty="0" smtClean="0"/>
              <a:t> University and National Cheng Kung University.</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a:t>
            </a:fld>
            <a:endParaRPr lang="zh-TW" altLang="en-US"/>
          </a:p>
        </p:txBody>
      </p:sp>
    </p:spTree>
    <p:extLst>
      <p:ext uri="{BB962C8B-B14F-4D97-AF65-F5344CB8AC3E}">
        <p14:creationId xmlns:p14="http://schemas.microsoft.com/office/powerpoint/2010/main" val="308016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 is an example</a:t>
            </a:r>
            <a:r>
              <a:rPr lang="en-US" altLang="zh-TW" baseline="0" dirty="0" smtClean="0"/>
              <a:t>.</a:t>
            </a:r>
          </a:p>
          <a:p>
            <a:r>
              <a:rPr lang="en-US" altLang="zh-TW" baseline="0" dirty="0" smtClean="0"/>
              <a:t>First, for each input model, we have it parts. Parts are some possible combinations of a model.</a:t>
            </a:r>
          </a:p>
          <a:p>
            <a:r>
              <a:rPr lang="en-US" altLang="zh-TW" dirty="0" smtClean="0"/>
              <a:t>And then, here is an operational vector and its merged graph.</a:t>
            </a:r>
          </a:p>
          <a:p>
            <a:r>
              <a:rPr lang="en-US" altLang="zh-TW" dirty="0" smtClean="0"/>
              <a:t>Let’s me explain</a:t>
            </a:r>
            <a:r>
              <a:rPr lang="en-US" altLang="zh-TW" baseline="0" dirty="0" smtClean="0"/>
              <a:t> h</a:t>
            </a:r>
            <a:r>
              <a:rPr lang="en-US" altLang="zh-TW" dirty="0" smtClean="0"/>
              <a:t>ow we convert an operational vector to a merged graph.</a:t>
            </a:r>
          </a:p>
          <a:p>
            <a:r>
              <a:rPr lang="en-US" altLang="zh-TW" dirty="0" smtClean="0"/>
              <a:t>An operational vector has two</a:t>
            </a:r>
            <a:r>
              <a:rPr lang="en-US" altLang="zh-TW" baseline="0" dirty="0" smtClean="0"/>
              <a:t> portions. One is for mix operation, another is for attach operation.</a:t>
            </a:r>
          </a:p>
          <a:p>
            <a:r>
              <a:rPr lang="en-US" altLang="zh-TW" baseline="0" dirty="0" smtClean="0"/>
              <a:t>This element means the 16</a:t>
            </a:r>
            <a:r>
              <a:rPr lang="en-US" altLang="zh-TW" baseline="30000" dirty="0" smtClean="0"/>
              <a:t>th</a:t>
            </a:r>
            <a:r>
              <a:rPr lang="en-US" altLang="zh-TW" baseline="0" dirty="0" smtClean="0"/>
              <a:t> part of style model will mix with the third part of base model. In other words, the yellow node in the merged graph.</a:t>
            </a:r>
          </a:p>
          <a:p>
            <a:r>
              <a:rPr lang="en-US" altLang="zh-TW" baseline="0" dirty="0" smtClean="0"/>
              <a:t>And this element means the 12</a:t>
            </a:r>
            <a:r>
              <a:rPr lang="en-US" altLang="zh-TW" baseline="30000" dirty="0" smtClean="0"/>
              <a:t>th</a:t>
            </a:r>
            <a:r>
              <a:rPr lang="en-US" altLang="zh-TW" baseline="0" dirty="0" smtClean="0"/>
              <a:t> part of style model will attach to the third part of base model. In other words, the head node in the merged graph.</a:t>
            </a:r>
          </a:p>
          <a:p>
            <a:r>
              <a:rPr lang="en-US" altLang="zh-TW" dirty="0" smtClean="0"/>
              <a:t>The</a:t>
            </a:r>
            <a:r>
              <a:rPr lang="en-US" altLang="zh-TW" baseline="0" dirty="0" smtClean="0"/>
              <a:t> rest nodes are the rest part, that have no operated and from base model.</a:t>
            </a:r>
            <a:endParaRPr lang="en-US" altLang="zh-TW" dirty="0" smtClean="0"/>
          </a:p>
          <a:p>
            <a:r>
              <a:rPr lang="en-US" altLang="zh-TW" dirty="0" smtClean="0"/>
              <a:t>Based</a:t>
            </a:r>
            <a:r>
              <a:rPr lang="en-US" altLang="zh-TW" baseline="0" dirty="0" smtClean="0"/>
              <a:t> on the information of merged graph, we can generate a blended model.</a:t>
            </a:r>
          </a:p>
          <a:p>
            <a:r>
              <a:rPr lang="en-US" altLang="zh-TW" baseline="0" dirty="0" smtClean="0"/>
              <a:t>So, an operational vector can represent a blended model.</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10</a:t>
            </a:fld>
            <a:endParaRPr lang="zh-TW" altLang="en-US"/>
          </a:p>
        </p:txBody>
      </p:sp>
    </p:spTree>
    <p:extLst>
      <p:ext uri="{BB962C8B-B14F-4D97-AF65-F5344CB8AC3E}">
        <p14:creationId xmlns:p14="http://schemas.microsoft.com/office/powerpoint/2010/main" val="390732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use a tree growing algorithm to generate operational</a:t>
            </a:r>
            <a:r>
              <a:rPr lang="en-US" altLang="zh-TW" baseline="0" dirty="0" smtClean="0"/>
              <a:t> vectors.</a:t>
            </a:r>
          </a:p>
          <a:p>
            <a:r>
              <a:rPr lang="en-US" altLang="zh-TW" baseline="0" dirty="0" smtClean="0"/>
              <a:t>The main idea is searching for all possible combinations by tree growing.</a:t>
            </a:r>
          </a:p>
          <a:p>
            <a:r>
              <a:rPr lang="en-US" altLang="zh-TW" dirty="0" smtClean="0"/>
              <a:t>We filter out implausible combinations by rules.</a:t>
            </a:r>
          </a:p>
          <a:p>
            <a:r>
              <a:rPr lang="en-US" altLang="zh-TW" dirty="0" smtClean="0"/>
              <a:t>Let’s me show an animation to demonstrate the algorithm.</a:t>
            </a:r>
          </a:p>
          <a:p>
            <a:r>
              <a:rPr lang="en-US" altLang="zh-TW" dirty="0" smtClean="0"/>
              <a:t>First,</a:t>
            </a:r>
            <a:r>
              <a:rPr lang="en-US" altLang="zh-TW" baseline="0" dirty="0" smtClean="0"/>
              <a:t> we have a root of a tree.</a:t>
            </a:r>
          </a:p>
          <a:p>
            <a:r>
              <a:rPr lang="en-US" altLang="zh-TW" baseline="0" dirty="0" smtClean="0"/>
              <a:t>It will grow all possible combinations for next level.</a:t>
            </a:r>
          </a:p>
          <a:p>
            <a:r>
              <a:rPr lang="en-US" altLang="zh-TW" dirty="0" smtClean="0"/>
              <a:t>For each node, we will check if it</a:t>
            </a:r>
            <a:r>
              <a:rPr lang="en-US" altLang="zh-TW" baseline="0" dirty="0" smtClean="0"/>
              <a:t> is a plausible node.</a:t>
            </a:r>
          </a:p>
          <a:p>
            <a:r>
              <a:rPr lang="en-US" altLang="zh-TW" baseline="0" dirty="0" smtClean="0"/>
              <a:t>If not, we mark it, and the node will not grow anymore.</a:t>
            </a:r>
          </a:p>
          <a:p>
            <a:r>
              <a:rPr lang="en-US" altLang="zh-TW" dirty="0" smtClean="0"/>
              <a:t>Then we grow</a:t>
            </a:r>
            <a:r>
              <a:rPr lang="en-US" altLang="zh-TW" baseline="0" dirty="0" smtClean="0"/>
              <a:t> the tree for next level. Check if they are plausible.</a:t>
            </a:r>
          </a:p>
          <a:p>
            <a:r>
              <a:rPr lang="en-US" altLang="zh-TW" baseline="0" dirty="0" smtClean="0"/>
              <a:t>We do it iteratively, until the high of the tree is equal to the length of the vector.</a:t>
            </a:r>
          </a:p>
          <a:p>
            <a:r>
              <a:rPr lang="en-US" altLang="zh-TW" baseline="0" dirty="0" smtClean="0"/>
              <a:t>Then we will have some plausible operational vectors.</a:t>
            </a:r>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11</a:t>
            </a:fld>
            <a:endParaRPr lang="zh-TW" altLang="en-US"/>
          </a:p>
        </p:txBody>
      </p:sp>
    </p:spTree>
    <p:extLst>
      <p:ext uri="{BB962C8B-B14F-4D97-AF65-F5344CB8AC3E}">
        <p14:creationId xmlns:p14="http://schemas.microsoft.com/office/powerpoint/2010/main" val="228327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 are plausibility</a:t>
            </a:r>
            <a:r>
              <a:rPr lang="en-US" altLang="zh-TW" baseline="0" dirty="0" smtClean="0"/>
              <a:t> rules we used in the paper to </a:t>
            </a:r>
            <a:r>
              <a:rPr lang="en-US" altLang="zh-TW" dirty="0" smtClean="0"/>
              <a:t>filter out implausible combinations.</a:t>
            </a:r>
          </a:p>
          <a:p>
            <a:r>
              <a:rPr lang="en-US" altLang="zh-TW" dirty="0" smtClean="0"/>
              <a:t>They are …</a:t>
            </a:r>
          </a:p>
          <a:p>
            <a:r>
              <a:rPr lang="en-US" altLang="zh-TW" dirty="0" smtClean="0"/>
              <a:t>1. A merged graph cannot contain repeating segments</a:t>
            </a:r>
          </a:p>
          <a:p>
            <a:r>
              <a:rPr lang="en-US" altLang="zh-TW" dirty="0" smtClean="0"/>
              <a:t>2. Importance preserving</a:t>
            </a:r>
          </a:p>
          <a:p>
            <a:r>
              <a:rPr lang="en-US" altLang="zh-TW" dirty="0" smtClean="0"/>
              <a:t>3. Symmetry preserving</a:t>
            </a:r>
          </a:p>
          <a:p>
            <a:r>
              <a:rPr lang="en-US" altLang="zh-TW" dirty="0" smtClean="0"/>
              <a:t>4. Penetration avoidance</a:t>
            </a:r>
          </a:p>
          <a:p>
            <a:r>
              <a:rPr lang="en-US" altLang="zh-TW" dirty="0" smtClean="0"/>
              <a:t>5. Similarity</a:t>
            </a:r>
          </a:p>
          <a:p>
            <a:r>
              <a:rPr lang="en-US" altLang="zh-TW" dirty="0" smtClean="0"/>
              <a:t>6. Size preserving</a:t>
            </a:r>
          </a:p>
          <a:p>
            <a:r>
              <a:rPr lang="en-US" altLang="zh-TW" dirty="0" smtClean="0"/>
              <a:t>Here are some failure cases which are filtered out by the rules.</a:t>
            </a:r>
          </a:p>
          <a:p>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12</a:t>
            </a:fld>
            <a:endParaRPr lang="zh-TW" altLang="en-US"/>
          </a:p>
        </p:txBody>
      </p:sp>
    </p:spTree>
    <p:extLst>
      <p:ext uri="{BB962C8B-B14F-4D97-AF65-F5344CB8AC3E}">
        <p14:creationId xmlns:p14="http://schemas.microsoft.com/office/powerpoint/2010/main" val="354343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After </a:t>
            </a:r>
            <a:r>
              <a:rPr lang="en-US" altLang="zh-TW" baseline="0" dirty="0" smtClean="0"/>
              <a:t>topology blending</a:t>
            </a:r>
            <a:r>
              <a:rPr lang="en-US" altLang="zh-TW" dirty="0" smtClean="0"/>
              <a:t>,</a:t>
            </a:r>
            <a:r>
              <a:rPr lang="en-US" altLang="zh-TW" baseline="0" dirty="0" smtClean="0"/>
              <a:t> the next step is surface blending.</a:t>
            </a:r>
          </a:p>
          <a:p>
            <a:r>
              <a:rPr lang="en-US" altLang="zh-TW" dirty="0" smtClean="0"/>
              <a:t>We will generate blended models in this step.</a:t>
            </a:r>
          </a:p>
          <a:p>
            <a:r>
              <a:rPr lang="en-US" altLang="zh-TW" dirty="0" smtClean="0"/>
              <a:t>We implement by morphing</a:t>
            </a:r>
            <a:r>
              <a:rPr lang="en-US" altLang="zh-TW" baseline="0" dirty="0" smtClean="0"/>
              <a:t> technique.</a:t>
            </a:r>
            <a:endParaRPr lang="en-US" altLang="zh-TW" dirty="0" smtClean="0"/>
          </a:p>
          <a:p>
            <a:r>
              <a:rPr lang="en-US" altLang="zh-TW" dirty="0" smtClean="0"/>
              <a:t>Therefore, finding correspondence is important here.</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13</a:t>
            </a:fld>
            <a:endParaRPr lang="zh-TW" altLang="en-US"/>
          </a:p>
        </p:txBody>
      </p:sp>
    </p:spTree>
    <p:extLst>
      <p:ext uri="{BB962C8B-B14F-4D97-AF65-F5344CB8AC3E}">
        <p14:creationId xmlns:p14="http://schemas.microsoft.com/office/powerpoint/2010/main" val="331462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flow of surface</a:t>
            </a:r>
            <a:r>
              <a:rPr lang="en-US" altLang="zh-TW" baseline="0" dirty="0" smtClean="0"/>
              <a:t> blending includes two steps:</a:t>
            </a:r>
          </a:p>
          <a:p>
            <a:r>
              <a:rPr lang="en-US" altLang="zh-TW" baseline="0" dirty="0" smtClean="0"/>
              <a:t>First, f</a:t>
            </a:r>
            <a:r>
              <a:rPr lang="en-US" altLang="zh-TW" dirty="0" smtClean="0"/>
              <a:t>inding feature correspondence according to textural and geometric information </a:t>
            </a:r>
          </a:p>
          <a:p>
            <a:pPr marL="0" indent="0">
              <a:buNone/>
            </a:pPr>
            <a:r>
              <a:rPr lang="en-US" altLang="zh-TW" baseline="0" dirty="0" smtClean="0"/>
              <a:t>Second, find the rest correspondence by using spherical parameterization and warping.</a:t>
            </a:r>
          </a:p>
          <a:p>
            <a:r>
              <a:rPr lang="en-US" altLang="zh-TW" baseline="0" dirty="0" smtClean="0"/>
              <a:t>We will explain how we find feature correspondence, step by step, in the following slides.</a:t>
            </a:r>
            <a:endParaRPr lang="en-US" altLang="zh-TW" dirty="0" smtClean="0"/>
          </a:p>
          <a:p>
            <a:endParaRPr lang="zh-TW" altLang="en-US"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14</a:t>
            </a:fld>
            <a:endParaRPr lang="zh-TW" altLang="en-US"/>
          </a:p>
        </p:txBody>
      </p:sp>
    </p:spTree>
    <p:extLst>
      <p:ext uri="{BB962C8B-B14F-4D97-AF65-F5344CB8AC3E}">
        <p14:creationId xmlns:p14="http://schemas.microsoft.com/office/powerpoint/2010/main" val="215246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a:t>
            </a:r>
            <a:r>
              <a:rPr lang="en-US" altLang="zh-TW" baseline="0" dirty="0" smtClean="0"/>
              <a:t> is the </a:t>
            </a:r>
            <a:r>
              <a:rPr lang="en-US" altLang="zh-TW" dirty="0" smtClean="0"/>
              <a:t>initial</a:t>
            </a:r>
            <a:r>
              <a:rPr lang="zh-TW" altLang="en-US" dirty="0" smtClean="0"/>
              <a:t> </a:t>
            </a:r>
            <a:r>
              <a:rPr lang="en-US" altLang="zh-TW" dirty="0" smtClean="0"/>
              <a:t>state. We have a base</a:t>
            </a:r>
            <a:r>
              <a:rPr lang="en-US" altLang="zh-TW" baseline="0" dirty="0" smtClean="0"/>
              <a:t> part and a style part.</a:t>
            </a:r>
          </a:p>
          <a:p>
            <a:r>
              <a:rPr lang="en-US" altLang="zh-TW" baseline="0" dirty="0" smtClean="0"/>
              <a:t>We put them together.</a:t>
            </a:r>
          </a:p>
          <a:p>
            <a:r>
              <a:rPr lang="en-US" altLang="zh-TW" dirty="0" smtClean="0"/>
              <a:t>In the following slides, to better describe</a:t>
            </a:r>
            <a:r>
              <a:rPr lang="en-US" altLang="zh-TW" baseline="0" dirty="0" smtClean="0"/>
              <a:t> our method.</a:t>
            </a:r>
          </a:p>
          <a:p>
            <a:r>
              <a:rPr lang="en-US" altLang="zh-TW" baseline="0" dirty="0" smtClean="0"/>
              <a:t>We only show the feature of style part and the shape of base part.</a:t>
            </a:r>
          </a:p>
          <a:p>
            <a:r>
              <a:rPr lang="en-US" altLang="zh-TW" baseline="0" dirty="0" smtClean="0"/>
              <a:t>We define the point cloud in a color is a feature. </a:t>
            </a:r>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15</a:t>
            </a:fld>
            <a:endParaRPr lang="zh-TW" altLang="en-US"/>
          </a:p>
        </p:txBody>
      </p:sp>
    </p:spTree>
    <p:extLst>
      <p:ext uri="{BB962C8B-B14F-4D97-AF65-F5344CB8AC3E}">
        <p14:creationId xmlns:p14="http://schemas.microsoft.com/office/powerpoint/2010/main" val="21332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first step is sampling, it reduces the number of points.</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16</a:t>
            </a:fld>
            <a:endParaRPr lang="zh-TW" altLang="en-US"/>
          </a:p>
        </p:txBody>
      </p:sp>
    </p:spTree>
    <p:extLst>
      <p:ext uri="{BB962C8B-B14F-4D97-AF65-F5344CB8AC3E}">
        <p14:creationId xmlns:p14="http://schemas.microsoft.com/office/powerpoint/2010/main" val="1689675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And the next</a:t>
            </a:r>
            <a:r>
              <a:rPr lang="en-US" altLang="zh-TW" baseline="0" dirty="0" smtClean="0"/>
              <a:t> step is </a:t>
            </a:r>
            <a:r>
              <a:rPr lang="en-US" altLang="zh-TW" dirty="0" smtClean="0"/>
              <a:t>uniform</a:t>
            </a:r>
            <a:r>
              <a:rPr lang="zh-TW" altLang="en-US" dirty="0" smtClean="0"/>
              <a:t> </a:t>
            </a:r>
            <a:r>
              <a:rPr lang="en-US" altLang="zh-TW" dirty="0" smtClean="0"/>
              <a:t>scaling.</a:t>
            </a:r>
          </a:p>
          <a:p>
            <a:r>
              <a:rPr lang="en-US" altLang="zh-TW" dirty="0" smtClean="0"/>
              <a:t>The distributions of style features are fitted with the AABB of a base part</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17</a:t>
            </a:fld>
            <a:endParaRPr lang="zh-TW" altLang="en-US"/>
          </a:p>
        </p:txBody>
      </p:sp>
    </p:spTree>
    <p:extLst>
      <p:ext uri="{BB962C8B-B14F-4D97-AF65-F5344CB8AC3E}">
        <p14:creationId xmlns:p14="http://schemas.microsoft.com/office/powerpoint/2010/main" val="117644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next steps are rigid matching and soft matching.</a:t>
            </a:r>
          </a:p>
          <a:p>
            <a:r>
              <a:rPr lang="en-US" altLang="zh-TW" dirty="0" smtClean="0"/>
              <a:t>We find</a:t>
            </a:r>
            <a:r>
              <a:rPr lang="en-US" altLang="zh-TW" baseline="0" dirty="0" smtClean="0"/>
              <a:t> feature correspondence in these steps.</a:t>
            </a:r>
            <a:endParaRPr lang="en-US" altLang="zh-TW" dirty="0" smtClean="0"/>
          </a:p>
          <a:p>
            <a:r>
              <a:rPr lang="en-US" altLang="zh-TW" dirty="0" smtClean="0"/>
              <a:t>The</a:t>
            </a:r>
            <a:r>
              <a:rPr lang="en-US" altLang="zh-TW" baseline="0" dirty="0" smtClean="0"/>
              <a:t> problem here is, for each point in features, we find a corresponding point on base surface.</a:t>
            </a:r>
            <a:endParaRPr lang="en-US" altLang="zh-TW" dirty="0" smtClean="0"/>
          </a:p>
          <a:p>
            <a:r>
              <a:rPr lang="en-US" altLang="zh-TW" dirty="0" smtClean="0"/>
              <a:t>We formulated it</a:t>
            </a:r>
            <a:r>
              <a:rPr lang="en-US" altLang="zh-TW" baseline="0" dirty="0" smtClean="0"/>
              <a:t> as two unconstrained optimization problems.</a:t>
            </a:r>
          </a:p>
          <a:p>
            <a:r>
              <a:rPr lang="en-US" altLang="zh-TW" dirty="0" smtClean="0"/>
              <a:t>Let me explain rigid matching and soft matching, separately.</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18</a:t>
            </a:fld>
            <a:endParaRPr lang="zh-TW" altLang="en-US"/>
          </a:p>
        </p:txBody>
      </p:sp>
    </p:spTree>
    <p:extLst>
      <p:ext uri="{BB962C8B-B14F-4D97-AF65-F5344CB8AC3E}">
        <p14:creationId xmlns:p14="http://schemas.microsoft.com/office/powerpoint/2010/main" val="209431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0" dirty="0" smtClean="0"/>
              <a:t>Rigid matching.</a:t>
            </a:r>
          </a:p>
          <a:p>
            <a:r>
              <a:rPr lang="en-US" altLang="zh-TW" baseline="0" dirty="0" smtClean="0"/>
              <a:t>The objectives of rigid matching are:</a:t>
            </a:r>
          </a:p>
          <a:p>
            <a:r>
              <a:rPr lang="en-US" altLang="zh-TW" baseline="0" dirty="0" smtClean="0"/>
              <a:t>First, let features close to the surface of base part</a:t>
            </a:r>
          </a:p>
          <a:p>
            <a:r>
              <a:rPr lang="en-US" altLang="zh-TW" baseline="0" dirty="0" smtClean="0"/>
              <a:t>Second, preserve the relative position between features</a:t>
            </a:r>
          </a:p>
          <a:p>
            <a:r>
              <a:rPr lang="en-US" altLang="zh-TW" baseline="0" dirty="0" smtClean="0"/>
              <a:t>For each feature, calculate a rigid transformation</a:t>
            </a:r>
          </a:p>
          <a:p>
            <a:r>
              <a:rPr lang="en-US" altLang="zh-TW" baseline="0" dirty="0" smtClean="0"/>
              <a:t>To preserve the relative position between features, we represent the relative position between features as links whose lengths are maintained</a:t>
            </a:r>
          </a:p>
          <a:p>
            <a:r>
              <a:rPr lang="en-US" altLang="zh-TW" baseline="0" dirty="0" smtClean="0"/>
              <a:t>We formulate it as an equation and solve the optimization.</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19</a:t>
            </a:fld>
            <a:endParaRPr lang="zh-TW" altLang="en-US"/>
          </a:p>
        </p:txBody>
      </p:sp>
    </p:spTree>
    <p:extLst>
      <p:ext uri="{BB962C8B-B14F-4D97-AF65-F5344CB8AC3E}">
        <p14:creationId xmlns:p14="http://schemas.microsoft.com/office/powerpoint/2010/main" val="152003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a:t>
            </a:r>
            <a:r>
              <a:rPr lang="en-US" altLang="zh-TW" baseline="0" dirty="0" smtClean="0"/>
              <a:t> are the inputs of our system. </a:t>
            </a:r>
          </a:p>
          <a:p>
            <a:r>
              <a:rPr lang="en-US" altLang="zh-TW" baseline="0" dirty="0" smtClean="0"/>
              <a:t>In this paper, we propose a model stylization method.</a:t>
            </a:r>
          </a:p>
          <a:p>
            <a:r>
              <a:rPr lang="en-US" altLang="zh-TW" baseline="0" dirty="0" smtClean="0"/>
              <a:t>Given two models, a style model, a base model, our system can generate multiple blended models.</a:t>
            </a:r>
          </a:p>
          <a:p>
            <a:r>
              <a:rPr lang="en-US" altLang="zh-TW" baseline="0" dirty="0" smtClean="0"/>
              <a:t>And the blended models will preserve the features of the given models.</a:t>
            </a:r>
          </a:p>
          <a:p>
            <a:r>
              <a:rPr lang="en-US" altLang="zh-TW" baseline="0" dirty="0" smtClean="0"/>
              <a:t>Some possible applications include product design, inspiration, and providing drafts</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a:t>
            </a:fld>
            <a:endParaRPr lang="zh-TW" altLang="en-US"/>
          </a:p>
        </p:txBody>
      </p:sp>
    </p:spTree>
    <p:extLst>
      <p:ext uri="{BB962C8B-B14F-4D97-AF65-F5344CB8AC3E}">
        <p14:creationId xmlns:p14="http://schemas.microsoft.com/office/powerpoint/2010/main" val="2417810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next step</a:t>
            </a:r>
            <a:r>
              <a:rPr lang="en-US" altLang="zh-TW" baseline="0" dirty="0" smtClean="0"/>
              <a:t> is soft matching.</a:t>
            </a:r>
            <a:endParaRPr lang="en-US" altLang="zh-TW" dirty="0" smtClean="0"/>
          </a:p>
          <a:p>
            <a:r>
              <a:rPr lang="en-US" altLang="zh-TW" dirty="0" smtClean="0"/>
              <a:t>There is a problem after</a:t>
            </a:r>
            <a:r>
              <a:rPr lang="en-US" altLang="zh-TW" baseline="0" dirty="0" smtClean="0"/>
              <a:t> </a:t>
            </a:r>
            <a:r>
              <a:rPr lang="en-US" altLang="zh-TW" dirty="0" smtClean="0"/>
              <a:t>rigid matching.</a:t>
            </a:r>
          </a:p>
          <a:p>
            <a:r>
              <a:rPr lang="en-US" altLang="zh-TW" dirty="0" smtClean="0"/>
              <a:t>Points are not onto the surface of base model after rigid matching. </a:t>
            </a:r>
          </a:p>
          <a:p>
            <a:r>
              <a:rPr lang="en-US" altLang="zh-TW" dirty="0" smtClean="0"/>
              <a:t>The feature correspondence</a:t>
            </a:r>
            <a:r>
              <a:rPr lang="en-US" altLang="zh-TW" baseline="0" dirty="0" smtClean="0"/>
              <a:t> is not yet established.</a:t>
            </a:r>
          </a:p>
          <a:p>
            <a:r>
              <a:rPr lang="en-US" altLang="zh-TW" baseline="0" dirty="0" smtClean="0"/>
              <a:t>In this step, we try to solve this problem.</a:t>
            </a:r>
          </a:p>
          <a:p>
            <a:r>
              <a:rPr lang="en-US" altLang="zh-TW" baseline="0" dirty="0" smtClean="0"/>
              <a:t>We c</a:t>
            </a:r>
            <a:r>
              <a:rPr lang="en-US" altLang="zh-TW" dirty="0" smtClean="0"/>
              <a:t>alculate each feature independently.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The objectives of soft matching are:</a:t>
            </a:r>
          </a:p>
          <a:p>
            <a:r>
              <a:rPr lang="en-US" altLang="zh-TW" dirty="0" smtClean="0"/>
              <a:t>First, let points lay on the surface of base part</a:t>
            </a:r>
          </a:p>
          <a:p>
            <a:r>
              <a:rPr lang="en-US" altLang="zh-TW" dirty="0" smtClean="0"/>
              <a:t>Second, preserve the shape of feature pattern</a:t>
            </a:r>
          </a:p>
          <a:p>
            <a:r>
              <a:rPr lang="en-US" altLang="zh-TW" dirty="0" smtClean="0"/>
              <a:t>To ensure that points will be onto the surface, we represent point positions by              </a:t>
            </a:r>
            <a:r>
              <a:rPr lang="en-US" altLang="zh-TW" dirty="0" err="1" smtClean="0"/>
              <a:t>Barycentric</a:t>
            </a:r>
            <a:r>
              <a:rPr lang="en-US" altLang="zh-TW" dirty="0" smtClean="0"/>
              <a:t> coordinate</a:t>
            </a:r>
          </a:p>
          <a:p>
            <a:r>
              <a:rPr lang="en-US" altLang="zh-TW" dirty="0" smtClean="0"/>
              <a:t>To preserve the shape of feature pattern, represent the shape of feature pattern as links whose lengths are maintained.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We formulate it and solve the optimization.</a:t>
            </a:r>
            <a:endParaRPr lang="en-US" altLang="zh-TW" dirty="0" smtClean="0"/>
          </a:p>
          <a:p>
            <a:r>
              <a:rPr lang="en-US" altLang="zh-TW" dirty="0" smtClean="0"/>
              <a:t>So, after soft matching, the points will onto the surface of base model</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20</a:t>
            </a:fld>
            <a:endParaRPr lang="zh-TW" altLang="en-US"/>
          </a:p>
        </p:txBody>
      </p:sp>
    </p:spTree>
    <p:extLst>
      <p:ext uri="{BB962C8B-B14F-4D97-AF65-F5344CB8AC3E}">
        <p14:creationId xmlns:p14="http://schemas.microsoft.com/office/powerpoint/2010/main" val="2660446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21</a:t>
            </a:fld>
            <a:endParaRPr lang="zh-TW" altLang="en-US"/>
          </a:p>
        </p:txBody>
      </p:sp>
    </p:spTree>
    <p:extLst>
      <p:ext uri="{BB962C8B-B14F-4D97-AF65-F5344CB8AC3E}">
        <p14:creationId xmlns:p14="http://schemas.microsoft.com/office/powerpoint/2010/main" val="73382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 is our results.</a:t>
            </a:r>
          </a:p>
          <a:p>
            <a:r>
              <a:rPr lang="en-US" altLang="zh-TW" dirty="0" smtClean="0"/>
              <a:t>For</a:t>
            </a:r>
            <a:r>
              <a:rPr lang="en-US" altLang="zh-TW" baseline="0" dirty="0" smtClean="0"/>
              <a:t> each pair of input models, we show all their blended models.</a:t>
            </a:r>
          </a:p>
          <a:p>
            <a:r>
              <a:rPr lang="en-US" altLang="zh-TW" baseline="0" dirty="0" smtClean="0"/>
              <a:t>We can see the variety of blended models, and all blended model maintain the characteristic of input models.</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22</a:t>
            </a:fld>
            <a:endParaRPr lang="zh-TW" altLang="en-US"/>
          </a:p>
        </p:txBody>
      </p:sp>
    </p:spTree>
    <p:extLst>
      <p:ext uri="{BB962C8B-B14F-4D97-AF65-F5344CB8AC3E}">
        <p14:creationId xmlns:p14="http://schemas.microsoft.com/office/powerpoint/2010/main" val="2721029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 are more selected</a:t>
            </a:r>
            <a:r>
              <a:rPr lang="en-US" altLang="zh-TW" baseline="0" dirty="0" smtClean="0"/>
              <a:t> results of other inputs.</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23</a:t>
            </a:fld>
            <a:endParaRPr lang="zh-TW" altLang="en-US"/>
          </a:p>
        </p:txBody>
      </p:sp>
    </p:spTree>
    <p:extLst>
      <p:ext uri="{BB962C8B-B14F-4D97-AF65-F5344CB8AC3E}">
        <p14:creationId xmlns:p14="http://schemas.microsoft.com/office/powerpoint/2010/main" val="119923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Our method also</a:t>
            </a:r>
            <a:r>
              <a:rPr lang="en-US" altLang="zh-TW" baseline="0" dirty="0" smtClean="0"/>
              <a:t> can handle complex texture and shape.</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26</a:t>
            </a:fld>
            <a:endParaRPr lang="zh-TW" altLang="en-US"/>
          </a:p>
        </p:txBody>
      </p:sp>
    </p:spTree>
    <p:extLst>
      <p:ext uri="{BB962C8B-B14F-4D97-AF65-F5344CB8AC3E}">
        <p14:creationId xmlns:p14="http://schemas.microsoft.com/office/powerpoint/2010/main" val="147888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 user study is conducted to compare our results with another paper, zoomorphic.</a:t>
            </a:r>
          </a:p>
          <a:p>
            <a:r>
              <a:rPr lang="en-US" altLang="zh-TW" dirty="0" smtClean="0"/>
              <a:t>15 males and 15 females were invited.</a:t>
            </a:r>
          </a:p>
          <a:p>
            <a:r>
              <a:rPr lang="en-US" altLang="zh-TW" dirty="0" smtClean="0"/>
              <a:t>We</a:t>
            </a:r>
            <a:r>
              <a:rPr lang="en-US" altLang="zh-TW" baseline="0" dirty="0" smtClean="0"/>
              <a:t> show both our results and </a:t>
            </a:r>
            <a:r>
              <a:rPr lang="en-US" altLang="zh-TW" dirty="0" err="1" smtClean="0"/>
              <a:t>zoomorphic’s</a:t>
            </a:r>
            <a:r>
              <a:rPr lang="en-US" altLang="zh-TW" dirty="0" smtClean="0"/>
              <a:t> results to the participants.</a:t>
            </a:r>
          </a:p>
          <a:p>
            <a:r>
              <a:rPr lang="en-US" altLang="zh-TW" dirty="0" smtClean="0"/>
              <a:t>Each participant watched eight pairs of blended models played in a random order</a:t>
            </a:r>
          </a:p>
          <a:p>
            <a:r>
              <a:rPr lang="en-US" altLang="zh-TW" dirty="0" smtClean="0"/>
              <a:t>For fairness, we only compared the results of geometric models</a:t>
            </a:r>
          </a:p>
          <a:p>
            <a:r>
              <a:rPr lang="en-US" altLang="zh-TW" dirty="0" smtClean="0"/>
              <a:t>Participants were asked to judge the models</a:t>
            </a:r>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27</a:t>
            </a:fld>
            <a:endParaRPr lang="zh-TW" altLang="en-US"/>
          </a:p>
        </p:txBody>
      </p:sp>
    </p:spTree>
    <p:extLst>
      <p:ext uri="{BB962C8B-B14F-4D97-AF65-F5344CB8AC3E}">
        <p14:creationId xmlns:p14="http://schemas.microsoft.com/office/powerpoint/2010/main" val="26441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They judged the models in four</a:t>
            </a:r>
            <a:r>
              <a:rPr lang="en-US" altLang="zh-TW" baseline="0" dirty="0" smtClean="0"/>
              <a:t> aspects: personal preference, reasonableness, style preservation and functionality preservation.</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experiment showed that our models are better on</a:t>
            </a:r>
            <a:r>
              <a:rPr lang="en-US" altLang="zh-TW" baseline="0" dirty="0" smtClean="0"/>
              <a:t> personal preference, reasonableness and functionality preservation.</a:t>
            </a:r>
            <a:endParaRPr lang="en-US" altLang="zh-TW" dirty="0" smtClean="0"/>
          </a:p>
          <a:p>
            <a:r>
              <a:rPr lang="en-US" altLang="zh-TW" dirty="0" smtClean="0"/>
              <a:t>However, only 44% of the participants thought</a:t>
            </a:r>
            <a:r>
              <a:rPr lang="en-US" altLang="zh-TW" baseline="0" dirty="0" smtClean="0"/>
              <a:t> </a:t>
            </a:r>
            <a:r>
              <a:rPr lang="en-US" altLang="zh-TW" dirty="0" smtClean="0"/>
              <a:t>our approach are better on</a:t>
            </a:r>
            <a:r>
              <a:rPr lang="en-US" altLang="zh-TW" baseline="0" dirty="0" smtClean="0"/>
              <a:t> style preservation.</a:t>
            </a:r>
            <a:endParaRPr lang="en-US" altLang="zh-TW" dirty="0" smtClean="0"/>
          </a:p>
          <a:p>
            <a:r>
              <a:rPr lang="en-US" altLang="zh-TW" dirty="0" smtClean="0"/>
              <a:t>Especially in the bear beanbag case</a:t>
            </a:r>
            <a:r>
              <a:rPr lang="en-US" altLang="zh-TW" baseline="0" dirty="0" smtClean="0"/>
              <a:t> </a:t>
            </a:r>
            <a:r>
              <a:rPr lang="en-US" altLang="zh-TW" dirty="0" smtClean="0"/>
              <a:t>and penguin</a:t>
            </a:r>
            <a:r>
              <a:rPr lang="en-US" altLang="zh-TW" baseline="0" dirty="0" smtClean="0"/>
              <a:t> </a:t>
            </a:r>
            <a:r>
              <a:rPr lang="en-US" altLang="zh-TW" dirty="0" smtClean="0"/>
              <a:t>case.</a:t>
            </a:r>
          </a:p>
          <a:p>
            <a:endParaRPr lang="en-US" altLang="zh-TW" dirty="0" smtClean="0"/>
          </a:p>
          <a:p>
            <a:r>
              <a:rPr lang="en-US" altLang="zh-TW" dirty="0" smtClean="0"/>
              <a:t>For the bear beanbag case, participants said the shape</a:t>
            </a:r>
            <a:r>
              <a:rPr lang="en-US" altLang="zh-TW" baseline="0" dirty="0" smtClean="0"/>
              <a:t> </a:t>
            </a:r>
            <a:r>
              <a:rPr lang="en-US" altLang="zh-TW" dirty="0" smtClean="0"/>
              <a:t>of the zoomorphic models “looks more like the style</a:t>
            </a:r>
            <a:r>
              <a:rPr lang="en-US" altLang="zh-TW" baseline="0" dirty="0" smtClean="0"/>
              <a:t> </a:t>
            </a:r>
            <a:r>
              <a:rPr lang="en-US" altLang="zh-TW" dirty="0" smtClean="0"/>
              <a:t>model,” . However, “the head (in our bear beanbag) disappears.”</a:t>
            </a:r>
          </a:p>
          <a:p>
            <a:r>
              <a:rPr lang="en-US" altLang="zh-TW" dirty="0" smtClean="0"/>
              <a:t>This</a:t>
            </a:r>
            <a:r>
              <a:rPr lang="en-US" altLang="zh-TW" baseline="0" dirty="0" smtClean="0"/>
              <a:t> is</a:t>
            </a:r>
            <a:r>
              <a:rPr lang="en-US" altLang="zh-TW" dirty="0" smtClean="0"/>
              <a:t> because, only geometry was provided, and we represented</a:t>
            </a:r>
            <a:r>
              <a:rPr lang="en-US" altLang="zh-TW" baseline="0" dirty="0" smtClean="0"/>
              <a:t> the head of bear by texture in this case.</a:t>
            </a:r>
            <a:endParaRPr lang="en-US" altLang="zh-TW" dirty="0" smtClean="0"/>
          </a:p>
          <a:p>
            <a:endParaRPr lang="en-US" altLang="zh-TW" dirty="0" smtClean="0"/>
          </a:p>
          <a:p>
            <a:r>
              <a:rPr lang="en-US" altLang="zh-TW" dirty="0" smtClean="0"/>
              <a:t>For the penguin case, our model does not maintain the form of the penguin; instead, we maintained the form of the phone case.</a:t>
            </a:r>
          </a:p>
          <a:p>
            <a:r>
              <a:rPr lang="en-US" altLang="zh-TW" dirty="0" smtClean="0"/>
              <a:t>But this is a trade off, because the penguin form</a:t>
            </a:r>
            <a:r>
              <a:rPr lang="en-US" altLang="zh-TW" baseline="0" dirty="0" smtClean="0"/>
              <a:t> </a:t>
            </a:r>
            <a:r>
              <a:rPr lang="en-US" altLang="zh-TW" dirty="0" smtClean="0"/>
              <a:t>may lose the functionality of the phone case.</a:t>
            </a:r>
          </a:p>
          <a:p>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28</a:t>
            </a:fld>
            <a:endParaRPr lang="zh-TW" altLang="en-US"/>
          </a:p>
        </p:txBody>
      </p:sp>
    </p:spTree>
    <p:extLst>
      <p:ext uri="{BB962C8B-B14F-4D97-AF65-F5344CB8AC3E}">
        <p14:creationId xmlns:p14="http://schemas.microsoft.com/office/powerpoint/2010/main" val="4128087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Conclusion and Future Work.</a:t>
            </a:r>
          </a:p>
          <a:p>
            <a:r>
              <a:rPr lang="en-US" altLang="zh-TW" dirty="0" smtClean="0"/>
              <a:t>In</a:t>
            </a:r>
            <a:r>
              <a:rPr lang="en-US" altLang="zh-TW" baseline="0" dirty="0" smtClean="0"/>
              <a:t> this paper, a model stylization framework is established by topologically, geometrically and texturally blending a functional model with a style model</a:t>
            </a:r>
          </a:p>
          <a:p>
            <a:endParaRPr lang="en-US" altLang="zh-TW" dirty="0" smtClean="0"/>
          </a:p>
          <a:p>
            <a:r>
              <a:rPr lang="en-US" altLang="zh-TW" dirty="0" smtClean="0"/>
              <a:t>There are</a:t>
            </a:r>
            <a:r>
              <a:rPr lang="en-US" altLang="zh-TW" baseline="0" dirty="0" smtClean="0"/>
              <a:t> some possible directions.</a:t>
            </a:r>
            <a:endParaRPr lang="en-US" altLang="zh-TW" dirty="0" smtClean="0"/>
          </a:p>
          <a:p>
            <a:r>
              <a:rPr lang="en-US" altLang="zh-TW" dirty="0" smtClean="0"/>
              <a:t>First, we</a:t>
            </a:r>
            <a:r>
              <a:rPr lang="en-US" altLang="zh-TW" baseline="0" dirty="0" smtClean="0"/>
              <a:t> use rules to filter out implausible models, but those rules do not address the core of functionality, and may be heuristic. So, maybe we can use other approaches for defining the rules, like, learn from examples.</a:t>
            </a:r>
          </a:p>
          <a:p>
            <a:endParaRPr lang="en-US" altLang="zh-TW" baseline="0" dirty="0" smtClean="0"/>
          </a:p>
          <a:p>
            <a:r>
              <a:rPr lang="en-US" altLang="zh-TW" baseline="0" dirty="0" smtClean="0"/>
              <a:t>Second, now, in paper, we use only morphing technique to deform the models. Maybe we can use more deform methods. Like, Laplacian surface editing, or extract the skeleton of input models and deform models by transforming the skeleton</a:t>
            </a:r>
          </a:p>
          <a:p>
            <a:r>
              <a:rPr lang="en-US" altLang="zh-TW" baseline="0" dirty="0" smtClean="0"/>
              <a:t>Third, we can apply more design strategies, like model abstraction.</a:t>
            </a:r>
          </a:p>
          <a:p>
            <a:r>
              <a:rPr lang="en-US" altLang="zh-TW" baseline="0" dirty="0" smtClean="0"/>
              <a:t>4</a:t>
            </a:r>
            <a:r>
              <a:rPr lang="en-US" altLang="zh-TW" baseline="30000" dirty="0" smtClean="0"/>
              <a:t>th</a:t>
            </a:r>
            <a:r>
              <a:rPr lang="en-US" altLang="zh-TW" baseline="0" dirty="0" smtClean="0"/>
              <a:t>, we can provide more friendly user interface, that allow users to modify more details.</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29</a:t>
            </a:fld>
            <a:endParaRPr lang="zh-TW" altLang="en-US"/>
          </a:p>
        </p:txBody>
      </p:sp>
    </p:spTree>
    <p:extLst>
      <p:ext uri="{BB962C8B-B14F-4D97-AF65-F5344CB8AC3E}">
        <p14:creationId xmlns:p14="http://schemas.microsoft.com/office/powerpoint/2010/main" val="195968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Thank you for your listening.</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30</a:t>
            </a:fld>
            <a:endParaRPr lang="zh-TW" altLang="en-US"/>
          </a:p>
        </p:txBody>
      </p:sp>
    </p:spTree>
    <p:extLst>
      <p:ext uri="{BB962C8B-B14F-4D97-AF65-F5344CB8AC3E}">
        <p14:creationId xmlns:p14="http://schemas.microsoft.com/office/powerpoint/2010/main" val="3534665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35</a:t>
            </a:fld>
            <a:endParaRPr lang="zh-TW" altLang="en-US"/>
          </a:p>
        </p:txBody>
      </p:sp>
    </p:spTree>
    <p:extLst>
      <p:ext uri="{BB962C8B-B14F-4D97-AF65-F5344CB8AC3E}">
        <p14:creationId xmlns:p14="http://schemas.microsoft.com/office/powerpoint/2010/main" val="325627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Let me we define the term “style” used in this study.</a:t>
            </a:r>
          </a:p>
          <a:p>
            <a:r>
              <a:rPr lang="en-US" altLang="zh-TW" dirty="0" smtClean="0"/>
              <a:t>Some</a:t>
            </a:r>
            <a:r>
              <a:rPr lang="en-US" altLang="zh-TW" baseline="0" dirty="0" smtClean="0"/>
              <a:t> studies define “style” as concise curves.</a:t>
            </a:r>
          </a:p>
          <a:p>
            <a:r>
              <a:rPr lang="en-US" altLang="zh-TW" baseline="0" dirty="0" smtClean="0"/>
              <a:t>However, in this study, we define “style” as the feature of representative objects. These characteristics include color appearances (texture) and geometric features.</a:t>
            </a:r>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a:t>
            </a:fld>
            <a:endParaRPr lang="zh-TW" altLang="en-US"/>
          </a:p>
        </p:txBody>
      </p:sp>
    </p:spTree>
    <p:extLst>
      <p:ext uri="{BB962C8B-B14F-4D97-AF65-F5344CB8AC3E}">
        <p14:creationId xmlns:p14="http://schemas.microsoft.com/office/powerpoint/2010/main" val="1480822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altLang="zh-TW" dirty="0" smtClean="0"/>
          </a:p>
          <a:p>
            <a:r>
              <a:rPr lang="zh-TW" altLang="en-US" dirty="0" smtClean="0"/>
              <a:t>可以看到 </a:t>
            </a:r>
            <a:r>
              <a:rPr lang="en-US" altLang="zh-TW" dirty="0" smtClean="0"/>
              <a:t>feature</a:t>
            </a:r>
            <a:r>
              <a:rPr lang="zh-TW" altLang="en-US" dirty="0" smtClean="0"/>
              <a:t> 的位置被都 </a:t>
            </a:r>
            <a:r>
              <a:rPr lang="en-US" altLang="zh-TW" dirty="0" smtClean="0"/>
              <a:t>scale</a:t>
            </a:r>
            <a:r>
              <a:rPr lang="zh-TW" altLang="en-US" dirty="0" smtClean="0"/>
              <a:t> 進 </a:t>
            </a:r>
            <a:r>
              <a:rPr lang="en-US" altLang="zh-TW" dirty="0" smtClean="0"/>
              <a:t>bounding box </a:t>
            </a:r>
            <a:r>
              <a:rPr lang="zh-TW" altLang="en-US" dirty="0" smtClean="0"/>
              <a:t>裡面了</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36</a:t>
            </a:fld>
            <a:endParaRPr lang="zh-TW" altLang="en-US"/>
          </a:p>
        </p:txBody>
      </p:sp>
    </p:spTree>
    <p:extLst>
      <p:ext uri="{BB962C8B-B14F-4D97-AF65-F5344CB8AC3E}">
        <p14:creationId xmlns:p14="http://schemas.microsoft.com/office/powerpoint/2010/main" val="1164589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37</a:t>
            </a:fld>
            <a:endParaRPr lang="zh-TW" altLang="en-US"/>
          </a:p>
        </p:txBody>
      </p:sp>
    </p:spTree>
    <p:extLst>
      <p:ext uri="{BB962C8B-B14F-4D97-AF65-F5344CB8AC3E}">
        <p14:creationId xmlns:p14="http://schemas.microsoft.com/office/powerpoint/2010/main" val="271185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我們這邊的</a:t>
            </a:r>
            <a:r>
              <a:rPr lang="en-US" altLang="zh-TW" dirty="0" smtClean="0"/>
              <a:t>warping</a:t>
            </a:r>
            <a:r>
              <a:rPr lang="zh-TW" altLang="en-US" dirty="0" smtClean="0"/>
              <a:t>採用漸進式的</a:t>
            </a:r>
            <a:r>
              <a:rPr lang="en-US" altLang="zh-TW" dirty="0" smtClean="0"/>
              <a:t>warping</a:t>
            </a:r>
          </a:p>
          <a:p>
            <a:r>
              <a:rPr lang="zh-TW" altLang="en-US" dirty="0" smtClean="0"/>
              <a:t>也就是要從</a:t>
            </a:r>
            <a:r>
              <a:rPr lang="en-US" altLang="zh-TW" dirty="0" smtClean="0"/>
              <a:t>A</a:t>
            </a:r>
            <a:r>
              <a:rPr lang="zh-TW" altLang="en-US" dirty="0" smtClean="0"/>
              <a:t>點</a:t>
            </a:r>
            <a:r>
              <a:rPr lang="en-US" altLang="zh-TW" dirty="0" smtClean="0"/>
              <a:t>warp</a:t>
            </a:r>
            <a:r>
              <a:rPr lang="zh-TW" altLang="en-US" dirty="0" smtClean="0"/>
              <a:t>到</a:t>
            </a:r>
            <a:r>
              <a:rPr lang="en-US" altLang="zh-TW" dirty="0" smtClean="0"/>
              <a:t>B</a:t>
            </a:r>
            <a:r>
              <a:rPr lang="zh-TW" altLang="en-US" dirty="0" smtClean="0"/>
              <a:t>點，在實作上，拆成了</a:t>
            </a:r>
            <a:r>
              <a:rPr lang="en-US" altLang="zh-TW" dirty="0" smtClean="0"/>
              <a:t>10</a:t>
            </a:r>
            <a:r>
              <a:rPr lang="zh-TW" altLang="en-US" dirty="0" smtClean="0"/>
              <a:t>份</a:t>
            </a:r>
            <a:endParaRPr lang="en-US" altLang="zh-TW" dirty="0" smtClean="0"/>
          </a:p>
          <a:p>
            <a:r>
              <a:rPr lang="zh-TW" altLang="en-US" dirty="0" smtClean="0"/>
              <a:t>此外，若發現有</a:t>
            </a:r>
            <a:r>
              <a:rPr lang="en-US" altLang="zh-TW" dirty="0" smtClean="0"/>
              <a:t>fold</a:t>
            </a:r>
            <a:r>
              <a:rPr lang="zh-TW" altLang="en-US" dirty="0" smtClean="0"/>
              <a:t>，還會再把</a:t>
            </a:r>
            <a:r>
              <a:rPr lang="en-US" altLang="zh-TW" dirty="0" smtClean="0"/>
              <a:t>fold</a:t>
            </a:r>
            <a:r>
              <a:rPr lang="zh-TW" altLang="en-US" dirty="0" smtClean="0"/>
              <a:t>區域的三角形切細，因此花了比較多的時間</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38</a:t>
            </a:fld>
            <a:endParaRPr lang="zh-TW" altLang="en-US"/>
          </a:p>
        </p:txBody>
      </p:sp>
    </p:spTree>
    <p:extLst>
      <p:ext uri="{BB962C8B-B14F-4D97-AF65-F5344CB8AC3E}">
        <p14:creationId xmlns:p14="http://schemas.microsoft.com/office/powerpoint/2010/main" val="3510693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41</a:t>
            </a:fld>
            <a:endParaRPr lang="zh-TW" altLang="en-US"/>
          </a:p>
        </p:txBody>
      </p:sp>
    </p:spTree>
    <p:extLst>
      <p:ext uri="{BB962C8B-B14F-4D97-AF65-F5344CB8AC3E}">
        <p14:creationId xmlns:p14="http://schemas.microsoft.com/office/powerpoint/2010/main" val="263489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有了對應點之後</a:t>
            </a:r>
            <a:endParaRPr lang="en-US" altLang="zh-TW" dirty="0" smtClean="0"/>
          </a:p>
          <a:p>
            <a:r>
              <a:rPr lang="zh-TW" altLang="en-US" dirty="0" smtClean="0"/>
              <a:t>接下來就是根據對應點的位置</a:t>
            </a:r>
            <a:endParaRPr lang="en-US" altLang="zh-TW" dirty="0" smtClean="0"/>
          </a:p>
          <a:p>
            <a:r>
              <a:rPr lang="zh-TW" altLang="en-US" dirty="0" smtClean="0"/>
              <a:t>計算出一個可以被 </a:t>
            </a:r>
            <a:r>
              <a:rPr lang="en-US" altLang="zh-TW" dirty="0" smtClean="0"/>
              <a:t>morphed </a:t>
            </a:r>
            <a:r>
              <a:rPr lang="zh-TW" altLang="en-US" dirty="0" smtClean="0"/>
              <a:t>的模型</a:t>
            </a:r>
            <a:endParaRPr lang="en-US" altLang="zh-TW" dirty="0" smtClean="0"/>
          </a:p>
          <a:p>
            <a:endParaRPr lang="en-US" altLang="zh-TW" dirty="0" smtClean="0"/>
          </a:p>
          <a:p>
            <a:r>
              <a:rPr lang="zh-TW" altLang="en-US" dirty="0" smtClean="0"/>
              <a:t>有對應點算 </a:t>
            </a:r>
            <a:r>
              <a:rPr lang="en-US" altLang="zh-TW" dirty="0" smtClean="0"/>
              <a:t>morphed</a:t>
            </a:r>
            <a:r>
              <a:rPr lang="zh-TW" altLang="en-US" dirty="0" smtClean="0"/>
              <a:t> 的模型</a:t>
            </a:r>
            <a:endParaRPr lang="en-US" altLang="zh-TW" dirty="0" smtClean="0"/>
          </a:p>
          <a:p>
            <a:r>
              <a:rPr lang="zh-TW" altLang="en-US" dirty="0" smtClean="0"/>
              <a:t>這個問題以前有很多人討論過</a:t>
            </a:r>
            <a:endParaRPr lang="en-US" altLang="zh-TW" dirty="0" smtClean="0"/>
          </a:p>
          <a:p>
            <a:r>
              <a:rPr lang="zh-TW" altLang="en-US" dirty="0" smtClean="0"/>
              <a:t>在這裡，我們使用的是球形參數化，搭配</a:t>
            </a:r>
            <a:r>
              <a:rPr lang="en-US" altLang="zh-TW" dirty="0" smtClean="0"/>
              <a:t>warping</a:t>
            </a:r>
            <a:r>
              <a:rPr lang="zh-TW" altLang="en-US" dirty="0" smtClean="0"/>
              <a:t>的方式的解法</a:t>
            </a:r>
            <a:endParaRPr lang="en-US" altLang="zh-TW" dirty="0" smtClean="0"/>
          </a:p>
          <a:p>
            <a:r>
              <a:rPr lang="zh-TW" altLang="en-US" dirty="0" smtClean="0"/>
              <a:t>但也可以替換成其他方法</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42</a:t>
            </a:fld>
            <a:endParaRPr lang="zh-TW" altLang="en-US"/>
          </a:p>
        </p:txBody>
      </p:sp>
    </p:spTree>
    <p:extLst>
      <p:ext uri="{BB962C8B-B14F-4D97-AF65-F5344CB8AC3E}">
        <p14:creationId xmlns:p14="http://schemas.microsoft.com/office/powerpoint/2010/main" val="3932866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回應上次老師們提出為什麼要用 </a:t>
            </a:r>
            <a:r>
              <a:rPr lang="en-US" altLang="zh-TW" dirty="0" smtClean="0"/>
              <a:t>Spherical parameterization + warping</a:t>
            </a:r>
          </a:p>
          <a:p>
            <a:r>
              <a:rPr lang="zh-TW" altLang="en-US" dirty="0" smtClean="0"/>
              <a:t>其實後來我也嘗試了一些其他方法</a:t>
            </a:r>
            <a:endParaRPr lang="en-US" altLang="zh-TW" dirty="0" smtClean="0"/>
          </a:p>
          <a:p>
            <a:endParaRPr lang="en-US" altLang="zh-TW" dirty="0" smtClean="0"/>
          </a:p>
          <a:p>
            <a:r>
              <a:rPr lang="zh-TW" altLang="en-US" dirty="0" smtClean="0"/>
              <a:t>左上是現在的結果</a:t>
            </a:r>
            <a:endParaRPr lang="en-US" altLang="zh-TW" dirty="0" smtClean="0"/>
          </a:p>
          <a:p>
            <a:r>
              <a:rPr lang="zh-TW" altLang="en-US" dirty="0" smtClean="0"/>
              <a:t>左下是一篇</a:t>
            </a:r>
            <a:r>
              <a:rPr lang="en-US" altLang="zh-TW" dirty="0" smtClean="0"/>
              <a:t>2011</a:t>
            </a:r>
            <a:r>
              <a:rPr lang="zh-TW" altLang="en-US" dirty="0" smtClean="0"/>
              <a:t>年的</a:t>
            </a:r>
            <a:r>
              <a:rPr lang="en-US" altLang="zh-TW" dirty="0" smtClean="0"/>
              <a:t>paper</a:t>
            </a:r>
            <a:r>
              <a:rPr lang="zh-TW" altLang="en-US" dirty="0" smtClean="0"/>
              <a:t>的結果，可以看到兔子耳朵的</a:t>
            </a:r>
            <a:r>
              <a:rPr lang="en-US" altLang="zh-TW" dirty="0" smtClean="0"/>
              <a:t>pattern</a:t>
            </a:r>
            <a:r>
              <a:rPr lang="zh-TW" altLang="en-US" dirty="0" smtClean="0"/>
              <a:t>往內縮，沒有維持得那麼好</a:t>
            </a:r>
            <a:endParaRPr lang="en-US" altLang="zh-TW" dirty="0" smtClean="0"/>
          </a:p>
          <a:p>
            <a:r>
              <a:rPr lang="en-US" altLang="zh-TW" dirty="0" smtClean="0"/>
              <a:t>//</a:t>
            </a:r>
            <a:r>
              <a:rPr lang="zh-TW" altLang="en-US" dirty="0" smtClean="0"/>
              <a:t>他們的方法是直接把點，再 </a:t>
            </a:r>
            <a:r>
              <a:rPr lang="en-US" altLang="zh-TW" dirty="0" smtClean="0"/>
              <a:t>iteratively</a:t>
            </a:r>
            <a:r>
              <a:rPr lang="zh-TW" altLang="en-US" dirty="0" smtClean="0"/>
              <a:t> 的</a:t>
            </a:r>
            <a:r>
              <a:rPr lang="zh-TW" altLang="en-US" baseline="0" dirty="0" smtClean="0"/>
              <a:t> </a:t>
            </a:r>
            <a:r>
              <a:rPr lang="en-US" altLang="zh-TW" dirty="0" smtClean="0"/>
              <a:t>fitting</a:t>
            </a:r>
          </a:p>
          <a:p>
            <a:r>
              <a:rPr lang="zh-TW" altLang="en-US" dirty="0" smtClean="0"/>
              <a:t>然後我又試著把特徵點的位置固定住</a:t>
            </a:r>
            <a:endParaRPr lang="en-US" altLang="zh-TW" dirty="0" smtClean="0"/>
          </a:p>
          <a:p>
            <a:r>
              <a:rPr lang="zh-TW" altLang="en-US" dirty="0" smtClean="0"/>
              <a:t>但這樣會導致出來的結果有 </a:t>
            </a:r>
            <a:r>
              <a:rPr lang="en-US" altLang="zh-TW" dirty="0" smtClean="0"/>
              <a:t>fold</a:t>
            </a:r>
          </a:p>
          <a:p>
            <a:endParaRPr lang="en-US" altLang="zh-TW" dirty="0" smtClean="0"/>
          </a:p>
          <a:p>
            <a:r>
              <a:rPr lang="zh-TW" altLang="en-US" dirty="0" smtClean="0"/>
              <a:t>所以這個部分，還可以繼續探討，看怎麼改進</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43</a:t>
            </a:fld>
            <a:endParaRPr lang="zh-TW" altLang="en-US"/>
          </a:p>
        </p:txBody>
      </p:sp>
    </p:spTree>
    <p:extLst>
      <p:ext uri="{BB962C8B-B14F-4D97-AF65-F5344CB8AC3E}">
        <p14:creationId xmlns:p14="http://schemas.microsoft.com/office/powerpoint/2010/main" val="1080022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approach for making and animating a transformable model is proposed. Users only need to provide a source model and</a:t>
            </a:r>
            <a:r>
              <a:rPr lang="en-US" altLang="zh-TW" baseline="0" dirty="0" smtClean="0"/>
              <a:t> </a:t>
            </a:r>
            <a:r>
              <a:rPr lang="en-US" altLang="zh-TW" dirty="0" smtClean="0"/>
              <a:t>a target skeleton, and our system can segment the source model and generate a transformation</a:t>
            </a:r>
            <a:r>
              <a:rPr lang="en-US" altLang="zh-TW" baseline="0" dirty="0" smtClean="0"/>
              <a:t> </a:t>
            </a:r>
            <a:r>
              <a:rPr lang="en-US" altLang="zh-TW" dirty="0" smtClean="0"/>
              <a:t>animation.</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44</a:t>
            </a:fld>
            <a:endParaRPr lang="zh-TW" altLang="en-US"/>
          </a:p>
        </p:txBody>
      </p:sp>
    </p:spTree>
    <p:extLst>
      <p:ext uri="{BB962C8B-B14F-4D97-AF65-F5344CB8AC3E}">
        <p14:creationId xmlns:p14="http://schemas.microsoft.com/office/powerpoint/2010/main" val="1857318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45</a:t>
            </a:fld>
            <a:endParaRPr lang="zh-TW" altLang="en-US"/>
          </a:p>
        </p:txBody>
      </p:sp>
    </p:spTree>
    <p:extLst>
      <p:ext uri="{BB962C8B-B14F-4D97-AF65-F5344CB8AC3E}">
        <p14:creationId xmlns:p14="http://schemas.microsoft.com/office/powerpoint/2010/main" val="2475038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46</a:t>
            </a:fld>
            <a:endParaRPr lang="zh-TW" altLang="en-US"/>
          </a:p>
        </p:txBody>
      </p:sp>
    </p:spTree>
    <p:extLst>
      <p:ext uri="{BB962C8B-B14F-4D97-AF65-F5344CB8AC3E}">
        <p14:creationId xmlns:p14="http://schemas.microsoft.com/office/powerpoint/2010/main" val="455273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47</a:t>
            </a:fld>
            <a:endParaRPr lang="zh-TW" altLang="en-US"/>
          </a:p>
        </p:txBody>
      </p:sp>
    </p:spTree>
    <p:extLst>
      <p:ext uri="{BB962C8B-B14F-4D97-AF65-F5344CB8AC3E}">
        <p14:creationId xmlns:p14="http://schemas.microsoft.com/office/powerpoint/2010/main" val="292813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Before we describe the method, let’s</a:t>
            </a:r>
            <a:r>
              <a:rPr lang="en-US" altLang="zh-TW" baseline="0" dirty="0" smtClean="0"/>
              <a:t> talk about some observation.</a:t>
            </a:r>
            <a:endParaRPr lang="en-US" altLang="zh-TW" dirty="0" smtClean="0"/>
          </a:p>
          <a:p>
            <a:r>
              <a:rPr lang="en-US" altLang="zh-TW" dirty="0" smtClean="0"/>
              <a:t>We observe some stylized products used in our</a:t>
            </a:r>
            <a:r>
              <a:rPr lang="en-US" altLang="zh-TW" baseline="0" dirty="0" smtClean="0"/>
              <a:t> daily life.</a:t>
            </a:r>
          </a:p>
          <a:p>
            <a:r>
              <a:rPr lang="en-US" altLang="zh-TW" dirty="0" smtClean="0"/>
              <a:t>We found that there are three strategies that are commonly used in designing stylized products.</a:t>
            </a:r>
          </a:p>
          <a:p>
            <a:r>
              <a:rPr lang="en-US" altLang="zh-TW" dirty="0" smtClean="0"/>
              <a:t>The first</a:t>
            </a:r>
            <a:r>
              <a:rPr lang="en-US" altLang="zh-TW" baseline="0" dirty="0" smtClean="0"/>
              <a:t> strategy is “deform”.</a:t>
            </a:r>
            <a:r>
              <a:rPr lang="en-US" altLang="zh-TW" dirty="0" smtClean="0"/>
              <a:t> </a:t>
            </a:r>
          </a:p>
          <a:p>
            <a:r>
              <a:rPr lang="en-US" altLang="zh-TW" dirty="0" smtClean="0"/>
              <a:t>The shape</a:t>
            </a:r>
            <a:r>
              <a:rPr lang="en-US" altLang="zh-TW" baseline="0" dirty="0" smtClean="0"/>
              <a:t> of a product may be changed to fit a certain style.</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second</a:t>
            </a:r>
            <a:r>
              <a:rPr lang="en-US" altLang="zh-TW" baseline="0" dirty="0" smtClean="0"/>
              <a:t> strategy is “change color”.</a:t>
            </a:r>
            <a:endParaRPr lang="en-US" altLang="zh-TW" dirty="0" smtClean="0"/>
          </a:p>
          <a:p>
            <a:r>
              <a:rPr lang="en-US" altLang="zh-TW" dirty="0" smtClean="0"/>
              <a:t>Designers only change</a:t>
            </a:r>
            <a:r>
              <a:rPr lang="en-US" altLang="zh-TW" baseline="0" dirty="0" smtClean="0"/>
              <a:t> the color, and do not change the shape of a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third </a:t>
            </a:r>
            <a:r>
              <a:rPr lang="en-US" altLang="zh-TW" baseline="0" dirty="0" smtClean="0"/>
              <a:t>strategy is “attach”.</a:t>
            </a:r>
            <a:endParaRPr lang="en-US" altLang="zh-TW" dirty="0" smtClean="0"/>
          </a:p>
          <a:p>
            <a:r>
              <a:rPr lang="en-US" altLang="zh-TW" dirty="0" smtClean="0"/>
              <a:t>Designers attach several components to the product, and without change</a:t>
            </a:r>
            <a:r>
              <a:rPr lang="en-US" altLang="zh-TW" baseline="0" dirty="0" smtClean="0"/>
              <a:t> the shape of a</a:t>
            </a:r>
            <a:r>
              <a:rPr lang="en-US" altLang="zh-TW" dirty="0" smtClean="0"/>
              <a:t> product.</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a:t>
            </a:fld>
            <a:endParaRPr lang="zh-TW" altLang="en-US"/>
          </a:p>
        </p:txBody>
      </p:sp>
    </p:spTree>
    <p:extLst>
      <p:ext uri="{BB962C8B-B14F-4D97-AF65-F5344CB8AC3E}">
        <p14:creationId xmlns:p14="http://schemas.microsoft.com/office/powerpoint/2010/main" val="2476834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此外，為了確保 </a:t>
            </a:r>
            <a:r>
              <a:rPr lang="en-US" altLang="zh-TW" dirty="0" smtClean="0"/>
              <a:t>matching </a:t>
            </a:r>
            <a:r>
              <a:rPr lang="zh-TW" altLang="en-US" dirty="0" smtClean="0"/>
              <a:t>的合理性，一組 </a:t>
            </a:r>
            <a:r>
              <a:rPr lang="en-US" altLang="zh-TW" dirty="0" smtClean="0"/>
              <a:t>matched</a:t>
            </a:r>
            <a:r>
              <a:rPr lang="zh-TW" altLang="en-US" dirty="0" smtClean="0"/>
              <a:t> </a:t>
            </a:r>
            <a:r>
              <a:rPr lang="en-US" altLang="zh-TW" dirty="0" smtClean="0"/>
              <a:t>pair </a:t>
            </a:r>
            <a:r>
              <a:rPr lang="zh-TW" altLang="en-US" dirty="0" smtClean="0"/>
              <a:t>的距離必須小於某個 </a:t>
            </a:r>
            <a:r>
              <a:rPr lang="en-US" altLang="zh-TW" dirty="0" smtClean="0"/>
              <a:t>threshold</a:t>
            </a:r>
            <a:r>
              <a:rPr lang="zh-TW" altLang="en-US" dirty="0" smtClean="0"/>
              <a:t>，我們會取消這個配對</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48</a:t>
            </a:fld>
            <a:endParaRPr lang="zh-TW" altLang="en-US"/>
          </a:p>
        </p:txBody>
      </p:sp>
    </p:spTree>
    <p:extLst>
      <p:ext uri="{BB962C8B-B14F-4D97-AF65-F5344CB8AC3E}">
        <p14:creationId xmlns:p14="http://schemas.microsoft.com/office/powerpoint/2010/main" val="217681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一個</a:t>
            </a:r>
            <a:r>
              <a:rPr lang="en-US" altLang="zh-TW" dirty="0" smtClean="0"/>
              <a:t>feature</a:t>
            </a:r>
            <a:r>
              <a:rPr lang="zh-TW" altLang="en-US" dirty="0" smtClean="0"/>
              <a:t> 算一次</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49</a:t>
            </a:fld>
            <a:endParaRPr lang="zh-TW" altLang="en-US"/>
          </a:p>
        </p:txBody>
      </p:sp>
    </p:spTree>
    <p:extLst>
      <p:ext uri="{BB962C8B-B14F-4D97-AF65-F5344CB8AC3E}">
        <p14:creationId xmlns:p14="http://schemas.microsoft.com/office/powerpoint/2010/main" val="3031019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我們把這個問題表示成一個 </a:t>
            </a:r>
            <a:r>
              <a:rPr lang="en-US" altLang="zh-TW" dirty="0" smtClean="0"/>
              <a:t>linear</a:t>
            </a:r>
            <a:r>
              <a:rPr lang="zh-TW" altLang="en-US" dirty="0" smtClean="0"/>
              <a:t> </a:t>
            </a:r>
            <a:r>
              <a:rPr lang="en-US" altLang="zh-TW" dirty="0" smtClean="0"/>
              <a:t>optimization</a:t>
            </a:r>
            <a:r>
              <a:rPr lang="zh-TW" altLang="en-US" dirty="0" smtClean="0"/>
              <a:t> </a:t>
            </a:r>
            <a:r>
              <a:rPr lang="en-US" altLang="zh-TW" dirty="0" smtClean="0"/>
              <a:t>problem</a:t>
            </a:r>
          </a:p>
          <a:p>
            <a:r>
              <a:rPr lang="zh-TW" altLang="en-US" dirty="0" smtClean="0"/>
              <a:t>這邊我們要</a:t>
            </a:r>
            <a:r>
              <a:rPr lang="en-US" altLang="zh-TW" dirty="0" smtClean="0"/>
              <a:t>optimize</a:t>
            </a:r>
            <a:r>
              <a:rPr lang="zh-TW" altLang="en-US" dirty="0" smtClean="0"/>
              <a:t>的是 </a:t>
            </a:r>
            <a:r>
              <a:rPr lang="en-US" altLang="zh-TW" dirty="0" smtClean="0"/>
              <a:t>R</a:t>
            </a:r>
          </a:p>
          <a:p>
            <a:r>
              <a:rPr lang="zh-TW" altLang="en-US" dirty="0" smtClean="0"/>
              <a:t>也就是 </a:t>
            </a:r>
            <a:r>
              <a:rPr lang="en-US" altLang="zh-TW" dirty="0" err="1" smtClean="0"/>
              <a:t>Barycentric</a:t>
            </a:r>
            <a:r>
              <a:rPr lang="en-US" altLang="zh-TW" dirty="0" smtClean="0"/>
              <a:t> coordinate</a:t>
            </a:r>
            <a:r>
              <a:rPr lang="zh-TW" altLang="en-US" dirty="0" smtClean="0"/>
              <a:t> 的係數</a:t>
            </a:r>
            <a:endParaRPr lang="en-US" altLang="zh-TW" dirty="0" smtClean="0"/>
          </a:p>
          <a:p>
            <a:endParaRPr lang="en-US" altLang="zh-TW" dirty="0" smtClean="0"/>
          </a:p>
          <a:p>
            <a:r>
              <a:rPr lang="zh-TW" altLang="en-US" dirty="0" smtClean="0"/>
              <a:t>有兩項</a:t>
            </a:r>
            <a:endParaRPr lang="en-US" altLang="zh-TW" dirty="0" smtClean="0"/>
          </a:p>
          <a:p>
            <a:r>
              <a:rPr lang="zh-TW" altLang="en-US" dirty="0" smtClean="0"/>
              <a:t>第一項，</a:t>
            </a:r>
            <a:r>
              <a:rPr lang="en-US" altLang="zh-TW" dirty="0" smtClean="0"/>
              <a:t>p</a:t>
            </a:r>
            <a:r>
              <a:rPr lang="zh-TW" altLang="en-US" dirty="0" smtClean="0"/>
              <a:t>是現在點的位置，</a:t>
            </a:r>
            <a:r>
              <a:rPr lang="en-US" altLang="zh-TW" dirty="0" smtClean="0"/>
              <a:t>B</a:t>
            </a:r>
            <a:r>
              <a:rPr lang="zh-TW" altLang="en-US" dirty="0" smtClean="0"/>
              <a:t>是用 </a:t>
            </a:r>
            <a:r>
              <a:rPr lang="en-US" altLang="zh-TW" dirty="0" err="1" smtClean="0"/>
              <a:t>Barycentric</a:t>
            </a:r>
            <a:r>
              <a:rPr lang="en-US" altLang="zh-TW" dirty="0" smtClean="0"/>
              <a:t> coordinate</a:t>
            </a:r>
            <a:r>
              <a:rPr lang="zh-TW" altLang="en-US" dirty="0" smtClean="0"/>
              <a:t> 呈現的另一個位置，可以保證一定在</a:t>
            </a:r>
            <a:r>
              <a:rPr lang="en-US" altLang="zh-TW" dirty="0" smtClean="0"/>
              <a:t>surface</a:t>
            </a:r>
            <a:r>
              <a:rPr lang="zh-TW" altLang="en-US" dirty="0" smtClean="0"/>
              <a:t>上</a:t>
            </a:r>
            <a:endParaRPr lang="en-US" altLang="zh-TW" dirty="0" smtClean="0"/>
          </a:p>
          <a:p>
            <a:r>
              <a:rPr lang="zh-TW" altLang="en-US" dirty="0" smtClean="0"/>
              <a:t>這兩個點的距離越小越好</a:t>
            </a:r>
            <a:endParaRPr lang="en-US" altLang="zh-TW" dirty="0" smtClean="0"/>
          </a:p>
          <a:p>
            <a:endParaRPr lang="en-US" altLang="zh-TW" dirty="0" smtClean="0"/>
          </a:p>
          <a:p>
            <a:r>
              <a:rPr lang="zh-TW" altLang="en-US" dirty="0" smtClean="0"/>
              <a:t>第二項，</a:t>
            </a:r>
            <a:r>
              <a:rPr lang="en-US" altLang="zh-TW" dirty="0" smtClean="0"/>
              <a:t>l </a:t>
            </a:r>
            <a:r>
              <a:rPr lang="zh-TW" altLang="en-US" dirty="0" smtClean="0"/>
              <a:t>是 </a:t>
            </a:r>
            <a:r>
              <a:rPr lang="en-US" altLang="zh-TW" dirty="0" smtClean="0"/>
              <a:t>feature </a:t>
            </a:r>
            <a:r>
              <a:rPr lang="zh-TW" altLang="en-US" dirty="0" smtClean="0"/>
              <a:t>間建立的 </a:t>
            </a:r>
            <a:r>
              <a:rPr lang="en-US" altLang="zh-TW" dirty="0" smtClean="0"/>
              <a:t>link</a:t>
            </a:r>
            <a:r>
              <a:rPr lang="zh-TW" altLang="en-US" dirty="0" smtClean="0"/>
              <a:t>，用來表示 </a:t>
            </a:r>
            <a:r>
              <a:rPr lang="en-US" altLang="zh-TW" dirty="0" smtClean="0"/>
              <a:t>feature pattern </a:t>
            </a:r>
            <a:r>
              <a:rPr lang="zh-TW" altLang="en-US" dirty="0" smtClean="0"/>
              <a:t>的形狀</a:t>
            </a:r>
            <a:endParaRPr lang="en-US" altLang="zh-TW" dirty="0" smtClean="0"/>
          </a:p>
          <a:p>
            <a:r>
              <a:rPr lang="zh-TW" altLang="en-US" dirty="0" smtClean="0"/>
              <a:t>這一項是希望 </a:t>
            </a:r>
            <a:r>
              <a:rPr lang="en-US" altLang="zh-TW" dirty="0" smtClean="0"/>
              <a:t>optimize</a:t>
            </a:r>
            <a:r>
              <a:rPr lang="zh-TW" altLang="en-US" dirty="0" smtClean="0"/>
              <a:t> 前的 </a:t>
            </a:r>
            <a:r>
              <a:rPr lang="en-US" altLang="zh-TW" dirty="0" smtClean="0"/>
              <a:t>pattern</a:t>
            </a:r>
            <a:r>
              <a:rPr lang="en-US" altLang="zh-TW" baseline="0" dirty="0" smtClean="0"/>
              <a:t> </a:t>
            </a:r>
            <a:r>
              <a:rPr lang="zh-TW" altLang="en-US" baseline="0" dirty="0" smtClean="0"/>
              <a:t>形狀和 </a:t>
            </a:r>
            <a:r>
              <a:rPr lang="en-US" altLang="zh-TW" dirty="0" smtClean="0"/>
              <a:t>optimize</a:t>
            </a:r>
            <a:r>
              <a:rPr lang="zh-TW" altLang="en-US" dirty="0" smtClean="0"/>
              <a:t> 後的 </a:t>
            </a:r>
            <a:r>
              <a:rPr lang="en-US" altLang="zh-TW" dirty="0" smtClean="0"/>
              <a:t>pattern</a:t>
            </a:r>
            <a:r>
              <a:rPr lang="zh-TW" altLang="en-US" dirty="0" smtClean="0"/>
              <a:t> 越像越好</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50</a:t>
            </a:fld>
            <a:endParaRPr lang="zh-TW" altLang="en-US"/>
          </a:p>
        </p:txBody>
      </p:sp>
    </p:spTree>
    <p:extLst>
      <p:ext uri="{BB962C8B-B14F-4D97-AF65-F5344CB8AC3E}">
        <p14:creationId xmlns:p14="http://schemas.microsoft.com/office/powerpoint/2010/main" val="967690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1" defTabSz="990617">
              <a:defRPr/>
            </a:pPr>
            <a:r>
              <a:rPr lang="en-US" altLang="zh-TW" sz="3300" dirty="0"/>
              <a:t>The method can suggest various plausible combinations of model components. A user can select different combinations depending on his or her interest and preference.</a:t>
            </a:r>
          </a:p>
          <a:p>
            <a:pPr marL="0" lvl="1" defTabSz="990617">
              <a:defRPr/>
            </a:pPr>
            <a:r>
              <a:rPr lang="en-US" altLang="zh-TW" sz="3300" dirty="0"/>
              <a:t>This technique can establish feature correspondence according to textural and geometric information while preserving the important characteristics of the two input models during the morphing process.</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51</a:t>
            </a:fld>
            <a:endParaRPr lang="zh-TW" altLang="en-US"/>
          </a:p>
        </p:txBody>
      </p:sp>
    </p:spTree>
    <p:extLst>
      <p:ext uri="{BB962C8B-B14F-4D97-AF65-F5344CB8AC3E}">
        <p14:creationId xmlns:p14="http://schemas.microsoft.com/office/powerpoint/2010/main" val="3036037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52</a:t>
            </a:fld>
            <a:endParaRPr lang="zh-TW" altLang="en-US"/>
          </a:p>
        </p:txBody>
      </p:sp>
    </p:spTree>
    <p:extLst>
      <p:ext uri="{BB962C8B-B14F-4D97-AF65-F5344CB8AC3E}">
        <p14:creationId xmlns:p14="http://schemas.microsoft.com/office/powerpoint/2010/main" val="3291383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最早提出這個</a:t>
            </a:r>
            <a:r>
              <a:rPr lang="en-US" altLang="zh-TW" dirty="0" smtClean="0"/>
              <a:t>”</a:t>
            </a:r>
            <a:r>
              <a:rPr lang="zh-TW" altLang="en-US" dirty="0" smtClean="0"/>
              <a:t>用現有的模型合成出新的模型</a:t>
            </a:r>
            <a:r>
              <a:rPr lang="en-US" altLang="zh-TW" dirty="0" smtClean="0"/>
              <a:t>“</a:t>
            </a:r>
            <a:r>
              <a:rPr lang="zh-TW" altLang="en-US" dirty="0" smtClean="0"/>
              <a:t>的這個觀念的是這篇</a:t>
            </a:r>
            <a:r>
              <a:rPr lang="en-US" altLang="zh-TW" dirty="0" smtClean="0"/>
              <a:t>paper</a:t>
            </a:r>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53</a:t>
            </a:fld>
            <a:endParaRPr lang="zh-TW" altLang="en-US"/>
          </a:p>
        </p:txBody>
      </p:sp>
    </p:spTree>
    <p:extLst>
      <p:ext uri="{BB962C8B-B14F-4D97-AF65-F5344CB8AC3E}">
        <p14:creationId xmlns:p14="http://schemas.microsoft.com/office/powerpoint/2010/main" val="3160575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之後，就有學者們接續的探討</a:t>
            </a:r>
            <a:endParaRPr lang="en-US" altLang="zh-TW" dirty="0" smtClean="0"/>
          </a:p>
          <a:p>
            <a:r>
              <a:rPr lang="zh-TW" altLang="en-US" dirty="0" smtClean="0"/>
              <a:t>如何可以自動化的切割</a:t>
            </a:r>
            <a:endParaRPr lang="en-US" altLang="zh-TW" dirty="0" smtClean="0"/>
          </a:p>
          <a:p>
            <a:r>
              <a:rPr lang="zh-TW" altLang="en-US" dirty="0" smtClean="0"/>
              <a:t>或是如何合成出更合理的</a:t>
            </a:r>
            <a:r>
              <a:rPr lang="en-US" altLang="zh-TW" dirty="0" smtClean="0"/>
              <a:t>models</a:t>
            </a:r>
          </a:p>
          <a:p>
            <a:r>
              <a:rPr lang="zh-TW" altLang="en-US" dirty="0" smtClean="0"/>
              <a:t>但這些研究，還是只適用在同一</a:t>
            </a:r>
            <a:r>
              <a:rPr lang="en-US" altLang="zh-TW" dirty="0" smtClean="0"/>
              <a:t>family</a:t>
            </a:r>
            <a:r>
              <a:rPr lang="zh-TW" altLang="en-US" dirty="0" smtClean="0"/>
              <a:t>的模型</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54</a:t>
            </a:fld>
            <a:endParaRPr lang="zh-TW" altLang="en-US"/>
          </a:p>
        </p:txBody>
      </p:sp>
    </p:spTree>
    <p:extLst>
      <p:ext uri="{BB962C8B-B14F-4D97-AF65-F5344CB8AC3E}">
        <p14:creationId xmlns:p14="http://schemas.microsoft.com/office/powerpoint/2010/main" val="1003741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直到最近有一篇</a:t>
            </a:r>
            <a:r>
              <a:rPr lang="en-US" altLang="zh-TW" dirty="0" smtClean="0"/>
              <a:t>paper</a:t>
            </a:r>
            <a:r>
              <a:rPr lang="zh-TW" altLang="en-US" dirty="0" smtClean="0"/>
              <a:t>打破了這個限制</a:t>
            </a:r>
            <a:endParaRPr lang="en-US" altLang="zh-TW" dirty="0" smtClean="0"/>
          </a:p>
          <a:p>
            <a:r>
              <a:rPr lang="zh-TW" altLang="en-US" dirty="0" smtClean="0"/>
              <a:t>他可以結合兩個不一樣的模型</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55</a:t>
            </a:fld>
            <a:endParaRPr lang="zh-TW" altLang="en-US"/>
          </a:p>
        </p:txBody>
      </p:sp>
    </p:spTree>
    <p:extLst>
      <p:ext uri="{BB962C8B-B14F-4D97-AF65-F5344CB8AC3E}">
        <p14:creationId xmlns:p14="http://schemas.microsoft.com/office/powerpoint/2010/main" val="502267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後面會講，我們的結果比較</a:t>
            </a:r>
            <a:r>
              <a:rPr lang="en-US" altLang="zh-TW" dirty="0" smtClean="0"/>
              <a:t>smooth</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56</a:t>
            </a:fld>
            <a:endParaRPr lang="zh-TW" altLang="en-US"/>
          </a:p>
        </p:txBody>
      </p:sp>
    </p:spTree>
    <p:extLst>
      <p:ext uri="{BB962C8B-B14F-4D97-AF65-F5344CB8AC3E}">
        <p14:creationId xmlns:p14="http://schemas.microsoft.com/office/powerpoint/2010/main" val="3013057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Diversity</a:t>
            </a:r>
            <a:r>
              <a:rPr lang="zh-TW" altLang="en-US" dirty="0" smtClean="0"/>
              <a:t>越大，輸出的數量越多</a:t>
            </a:r>
            <a:endParaRPr lang="en-US" altLang="zh-TW" dirty="0" smtClean="0"/>
          </a:p>
          <a:p>
            <a:r>
              <a:rPr lang="en-US" altLang="zh-TW" dirty="0" smtClean="0"/>
              <a:t>Part</a:t>
            </a:r>
            <a:r>
              <a:rPr lang="zh-TW" altLang="en-US" dirty="0" smtClean="0"/>
              <a:t>數量越多，輸出的也越多</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58</a:t>
            </a:fld>
            <a:endParaRPr lang="zh-TW" altLang="en-US"/>
          </a:p>
        </p:txBody>
      </p:sp>
    </p:spTree>
    <p:extLst>
      <p:ext uri="{BB962C8B-B14F-4D97-AF65-F5344CB8AC3E}">
        <p14:creationId xmlns:p14="http://schemas.microsoft.com/office/powerpoint/2010/main" val="353260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And then,</a:t>
            </a:r>
            <a:r>
              <a:rPr lang="en-US" altLang="zh-TW" baseline="0" dirty="0" smtClean="0"/>
              <a:t> we find that … </a:t>
            </a:r>
            <a:r>
              <a:rPr lang="en-US" altLang="zh-TW" dirty="0" smtClean="0"/>
              <a:t>strategies </a:t>
            </a:r>
            <a:r>
              <a:rPr lang="en-US" altLang="zh-TW" baseline="0" dirty="0" smtClean="0"/>
              <a:t>“deform” and “change color” are essentially the same.</a:t>
            </a:r>
            <a:endParaRPr lang="en-US" altLang="zh-TW" dirty="0" smtClean="0"/>
          </a:p>
          <a:p>
            <a:r>
              <a:rPr lang="en-US" altLang="zh-TW" dirty="0" smtClean="0"/>
              <a:t>They</a:t>
            </a:r>
            <a:r>
              <a:rPr lang="en-US" altLang="zh-TW" baseline="0" dirty="0" smtClean="0"/>
              <a:t> can be handled by morphing techniques in computer graphics.</a:t>
            </a:r>
          </a:p>
          <a:p>
            <a:r>
              <a:rPr lang="en-US" altLang="zh-TW" baseline="0" dirty="0" smtClean="0"/>
              <a:t>We call it “mix” operation in this paper.</a:t>
            </a:r>
          </a:p>
          <a:p>
            <a:r>
              <a:rPr lang="en-US" altLang="zh-TW" dirty="0" smtClean="0"/>
              <a:t>And the strategy</a:t>
            </a:r>
            <a:r>
              <a:rPr lang="en-US" altLang="zh-TW" baseline="0" dirty="0" smtClean="0"/>
              <a:t> “attach” is same.</a:t>
            </a:r>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a:t>
            </a:fld>
            <a:endParaRPr lang="zh-TW" altLang="en-US"/>
          </a:p>
        </p:txBody>
      </p:sp>
    </p:spTree>
    <p:extLst>
      <p:ext uri="{BB962C8B-B14F-4D97-AF65-F5344CB8AC3E}">
        <p14:creationId xmlns:p14="http://schemas.microsoft.com/office/powerpoint/2010/main" val="993938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此外，為了加速 </a:t>
            </a:r>
            <a:r>
              <a:rPr lang="en-US" altLang="zh-TW" dirty="0" smtClean="0"/>
              <a:t>tree growing </a:t>
            </a:r>
            <a:r>
              <a:rPr lang="zh-TW" altLang="en-US" dirty="0" smtClean="0"/>
              <a:t>演算法的搜尋速度</a:t>
            </a:r>
            <a:endParaRPr lang="en-US" altLang="zh-TW" dirty="0" smtClean="0"/>
          </a:p>
          <a:p>
            <a:r>
              <a:rPr lang="zh-TW" altLang="en-US" dirty="0" smtClean="0"/>
              <a:t>我們也把形狀相似的 </a:t>
            </a:r>
            <a:r>
              <a:rPr lang="en-US" altLang="zh-TW" dirty="0" smtClean="0"/>
              <a:t>parts group</a:t>
            </a:r>
            <a:r>
              <a:rPr lang="zh-TW" altLang="en-US" dirty="0" smtClean="0"/>
              <a:t> 起來</a:t>
            </a:r>
            <a:endParaRPr lang="en-US" altLang="zh-TW" dirty="0" smtClean="0"/>
          </a:p>
          <a:p>
            <a:r>
              <a:rPr lang="zh-TW" altLang="en-US" dirty="0" smtClean="0"/>
              <a:t>在長 </a:t>
            </a:r>
            <a:r>
              <a:rPr lang="en-US" altLang="zh-TW" dirty="0" smtClean="0"/>
              <a:t>branch</a:t>
            </a:r>
            <a:r>
              <a:rPr lang="zh-TW" altLang="en-US" dirty="0" smtClean="0"/>
              <a:t> 的時候，以 </a:t>
            </a:r>
            <a:r>
              <a:rPr lang="en-US" altLang="zh-TW" dirty="0" smtClean="0"/>
              <a:t>group</a:t>
            </a:r>
            <a:r>
              <a:rPr lang="zh-TW" altLang="en-US" dirty="0" smtClean="0"/>
              <a:t> 為單位去長</a:t>
            </a:r>
            <a:endParaRPr lang="en-US" altLang="zh-TW" dirty="0" smtClean="0"/>
          </a:p>
          <a:p>
            <a:r>
              <a:rPr lang="zh-TW" altLang="en-US" dirty="0" smtClean="0"/>
              <a:t>也就是說，以這個</a:t>
            </a:r>
            <a:r>
              <a:rPr lang="en-US" altLang="zh-TW" dirty="0" smtClean="0"/>
              <a:t>case</a:t>
            </a:r>
            <a:r>
              <a:rPr lang="zh-TW" altLang="en-US" dirty="0" smtClean="0"/>
              <a:t>為例，本來一個 </a:t>
            </a:r>
            <a:r>
              <a:rPr lang="en-US" altLang="zh-TW" dirty="0" smtClean="0"/>
              <a:t>node </a:t>
            </a:r>
            <a:r>
              <a:rPr lang="zh-TW" altLang="en-US" dirty="0" smtClean="0"/>
              <a:t>往下要長 </a:t>
            </a:r>
            <a:r>
              <a:rPr lang="en-US" altLang="zh-TW" dirty="0" smtClean="0"/>
              <a:t>8</a:t>
            </a:r>
            <a:r>
              <a:rPr lang="zh-TW" altLang="en-US" dirty="0" smtClean="0"/>
              <a:t>*</a:t>
            </a:r>
            <a:r>
              <a:rPr lang="en-US" altLang="zh-TW" dirty="0" smtClean="0"/>
              <a:t>4</a:t>
            </a:r>
            <a:r>
              <a:rPr lang="zh-TW" altLang="en-US" dirty="0" smtClean="0"/>
              <a:t> </a:t>
            </a:r>
            <a:r>
              <a:rPr lang="en-US" altLang="zh-TW" dirty="0" smtClean="0"/>
              <a:t>=</a:t>
            </a:r>
            <a:r>
              <a:rPr lang="zh-TW" altLang="en-US" dirty="0" smtClean="0"/>
              <a:t> </a:t>
            </a:r>
            <a:r>
              <a:rPr lang="en-US" altLang="zh-TW" dirty="0" smtClean="0"/>
              <a:t>32</a:t>
            </a:r>
            <a:r>
              <a:rPr lang="zh-TW" altLang="en-US" dirty="0" smtClean="0"/>
              <a:t> 個 </a:t>
            </a:r>
            <a:r>
              <a:rPr lang="en-US" altLang="zh-TW" dirty="0" smtClean="0"/>
              <a:t>node</a:t>
            </a:r>
          </a:p>
          <a:p>
            <a:r>
              <a:rPr lang="zh-TW" altLang="en-US" dirty="0" smtClean="0"/>
              <a:t>但 </a:t>
            </a:r>
            <a:r>
              <a:rPr lang="en-US" altLang="zh-TW" dirty="0" smtClean="0"/>
              <a:t>group</a:t>
            </a:r>
            <a:r>
              <a:rPr lang="zh-TW" altLang="en-US" dirty="0" smtClean="0"/>
              <a:t> 起來後，就只會長</a:t>
            </a:r>
            <a:r>
              <a:rPr lang="en-US" altLang="zh-TW" dirty="0" smtClean="0"/>
              <a:t>6</a:t>
            </a:r>
            <a:r>
              <a:rPr lang="zh-TW" altLang="en-US" dirty="0" smtClean="0"/>
              <a:t>個</a:t>
            </a:r>
            <a:r>
              <a:rPr lang="en-US" altLang="zh-TW" dirty="0" smtClean="0"/>
              <a:t>node</a:t>
            </a:r>
            <a:r>
              <a:rPr lang="zh-TW" altLang="en-US" dirty="0" smtClean="0"/>
              <a:t>，藉此縮短搜尋的速度</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59</a:t>
            </a:fld>
            <a:endParaRPr lang="zh-TW" altLang="en-US"/>
          </a:p>
        </p:txBody>
      </p:sp>
    </p:spTree>
    <p:extLst>
      <p:ext uri="{BB962C8B-B14F-4D97-AF65-F5344CB8AC3E}">
        <p14:creationId xmlns:p14="http://schemas.microsoft.com/office/powerpoint/2010/main" val="3424317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下圖只是簡單的兩個球型參數化的互相對應</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60</a:t>
            </a:fld>
            <a:endParaRPr lang="zh-TW" altLang="en-US"/>
          </a:p>
        </p:txBody>
      </p:sp>
    </p:spTree>
    <p:extLst>
      <p:ext uri="{BB962C8B-B14F-4D97-AF65-F5344CB8AC3E}">
        <p14:creationId xmlns:p14="http://schemas.microsoft.com/office/powerpoint/2010/main" val="882992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我們希望找到一組</a:t>
            </a:r>
            <a:r>
              <a:rPr lang="en-US" altLang="zh-TW" dirty="0" smtClean="0"/>
              <a:t>feature</a:t>
            </a:r>
            <a:r>
              <a:rPr lang="en-US" altLang="zh-TW" baseline="0" dirty="0" smtClean="0"/>
              <a:t> correspondence</a:t>
            </a:r>
            <a:r>
              <a:rPr lang="zh-TW" altLang="en-US" baseline="0" dirty="0" smtClean="0"/>
              <a:t>，</a:t>
            </a:r>
            <a:endParaRPr lang="en-US" altLang="zh-TW" dirty="0" smtClean="0"/>
          </a:p>
          <a:p>
            <a:endParaRPr lang="en-US" altLang="zh-TW" dirty="0" smtClean="0"/>
          </a:p>
          <a:p>
            <a:endParaRPr lang="en-US" altLang="zh-TW" dirty="0" smtClean="0"/>
          </a:p>
          <a:p>
            <a:endParaRPr lang="en-US" altLang="zh-TW" dirty="0" smtClean="0"/>
          </a:p>
          <a:p>
            <a:r>
              <a:rPr lang="zh-TW" altLang="en-US" dirty="0" smtClean="0"/>
              <a:t>在正式進入</a:t>
            </a:r>
            <a:r>
              <a:rPr lang="en-US" altLang="zh-TW" dirty="0" smtClean="0"/>
              <a:t>finding</a:t>
            </a:r>
            <a:r>
              <a:rPr lang="en-US" altLang="zh-TW" baseline="0" dirty="0" smtClean="0"/>
              <a:t> correspondence</a:t>
            </a:r>
            <a:r>
              <a:rPr lang="zh-TW" altLang="en-US" baseline="0" dirty="0" smtClean="0"/>
              <a:t>的</a:t>
            </a:r>
            <a:r>
              <a:rPr lang="zh-TW" altLang="en-US" dirty="0" smtClean="0"/>
              <a:t>方法前，先講一下我們</a:t>
            </a:r>
            <a:r>
              <a:rPr lang="en-US" altLang="zh-TW" dirty="0" smtClean="0"/>
              <a:t>finding</a:t>
            </a:r>
            <a:r>
              <a:rPr lang="zh-TW" altLang="en-US" dirty="0" smtClean="0"/>
              <a:t> </a:t>
            </a:r>
            <a:r>
              <a:rPr lang="en-US" altLang="zh-TW" dirty="0" smtClean="0"/>
              <a:t>correspondence</a:t>
            </a:r>
            <a:r>
              <a:rPr lang="zh-TW" altLang="en-US" dirty="0" smtClean="0"/>
              <a:t>的概念</a:t>
            </a:r>
            <a:endParaRPr lang="en-US" altLang="zh-TW" dirty="0" smtClean="0"/>
          </a:p>
          <a:p>
            <a:r>
              <a:rPr lang="zh-TW" altLang="en-US" dirty="0" smtClean="0"/>
              <a:t>在這裡，由於我們目標是將風格賦予到另一功能性的模型上</a:t>
            </a:r>
            <a:endParaRPr lang="en-US" altLang="zh-TW" dirty="0" smtClean="0"/>
          </a:p>
          <a:p>
            <a:r>
              <a:rPr lang="zh-TW" altLang="en-US" dirty="0" smtClean="0"/>
              <a:t>因此我們要儘量保留 </a:t>
            </a:r>
            <a:r>
              <a:rPr lang="en-US" altLang="zh-TW" dirty="0" smtClean="0"/>
              <a:t>style</a:t>
            </a:r>
            <a:r>
              <a:rPr lang="en-US" altLang="zh-TW" baseline="0" dirty="0" smtClean="0"/>
              <a:t> part</a:t>
            </a:r>
            <a:r>
              <a:rPr lang="zh-TW" altLang="en-US" baseline="0" dirty="0" smtClean="0"/>
              <a:t> 的特色</a:t>
            </a:r>
            <a:endParaRPr lang="en-US" altLang="zh-TW" dirty="0" smtClean="0"/>
          </a:p>
          <a:p>
            <a:r>
              <a:rPr lang="zh-TW" altLang="en-US" dirty="0" smtClean="0"/>
              <a:t>我們的目標是，找到一組</a:t>
            </a:r>
            <a:r>
              <a:rPr lang="en-US" altLang="zh-TW" dirty="0" smtClean="0"/>
              <a:t>correspondence</a:t>
            </a:r>
            <a:r>
              <a:rPr lang="zh-TW" altLang="en-US" dirty="0" smtClean="0"/>
              <a:t>，使得模型在漸變的過程中</a:t>
            </a:r>
            <a:endParaRPr lang="en-US" altLang="zh-TW" dirty="0" smtClean="0"/>
          </a:p>
          <a:p>
            <a:r>
              <a:rPr lang="zh-TW" altLang="en-US" dirty="0" smtClean="0"/>
              <a:t>不論形狀比較像 </a:t>
            </a:r>
            <a:r>
              <a:rPr lang="en-US" altLang="zh-TW" dirty="0" smtClean="0"/>
              <a:t>base part</a:t>
            </a:r>
            <a:r>
              <a:rPr lang="zh-TW" altLang="en-US" dirty="0" smtClean="0"/>
              <a:t>，或是 </a:t>
            </a:r>
            <a:r>
              <a:rPr lang="en-US" altLang="zh-TW" dirty="0" smtClean="0"/>
              <a:t>style</a:t>
            </a:r>
            <a:r>
              <a:rPr lang="en-US" altLang="zh-TW" baseline="0" dirty="0" smtClean="0"/>
              <a:t> part</a:t>
            </a:r>
            <a:r>
              <a:rPr lang="zh-TW" altLang="en-US" baseline="0" dirty="0" smtClean="0"/>
              <a:t>，都可以保留 </a:t>
            </a:r>
            <a:r>
              <a:rPr lang="en-US" altLang="zh-TW" baseline="0" dirty="0" smtClean="0"/>
              <a:t>style model</a:t>
            </a:r>
            <a:r>
              <a:rPr lang="zh-TW" altLang="en-US" baseline="0" dirty="0" smtClean="0"/>
              <a:t> 的意象</a:t>
            </a:r>
            <a:endParaRPr lang="en-US" altLang="zh-TW" baseline="0" dirty="0" smtClean="0"/>
          </a:p>
          <a:p>
            <a:r>
              <a:rPr lang="zh-TW" altLang="en-US" baseline="0" dirty="0" smtClean="0"/>
              <a:t>以右邊為例，就是這隻牛不論變形成什麼，都要能看得出來是牛</a:t>
            </a:r>
            <a:endParaRPr lang="en-US" altLang="zh-TW" dirty="0" smtClean="0"/>
          </a:p>
          <a:p>
            <a:endParaRPr lang="en-US" altLang="zh-TW" dirty="0" smtClean="0"/>
          </a:p>
          <a:p>
            <a:endParaRPr lang="en-US" altLang="zh-TW" dirty="0" smtClean="0"/>
          </a:p>
          <a:p>
            <a:r>
              <a:rPr lang="zh-TW" altLang="en-US" dirty="0" smtClean="0"/>
              <a:t>在實作上，</a:t>
            </a:r>
            <a:endParaRPr lang="en-US" altLang="zh-TW" dirty="0" smtClean="0"/>
          </a:p>
          <a:p>
            <a:r>
              <a:rPr lang="zh-TW" altLang="en-US" dirty="0" smtClean="0"/>
              <a:t>我們把 </a:t>
            </a:r>
            <a:r>
              <a:rPr lang="en-US" altLang="zh-TW" dirty="0" smtClean="0"/>
              <a:t>texture</a:t>
            </a:r>
            <a:r>
              <a:rPr lang="en-US" altLang="zh-TW" baseline="0" dirty="0" smtClean="0"/>
              <a:t> pattern</a:t>
            </a:r>
            <a:r>
              <a:rPr lang="zh-TW" altLang="en-US" baseline="0" dirty="0" smtClean="0"/>
              <a:t> 的形狀，和 </a:t>
            </a:r>
            <a:r>
              <a:rPr lang="en-US" altLang="zh-TW" baseline="0" dirty="0" smtClean="0"/>
              <a:t>texture</a:t>
            </a:r>
            <a:r>
              <a:rPr lang="zh-TW" altLang="en-US" baseline="0" dirty="0" smtClean="0"/>
              <a:t> </a:t>
            </a:r>
            <a:r>
              <a:rPr lang="en-US" altLang="zh-TW" baseline="0" dirty="0" smtClean="0"/>
              <a:t>pattern</a:t>
            </a:r>
            <a:r>
              <a:rPr lang="zh-TW" altLang="en-US" baseline="0" dirty="0" smtClean="0"/>
              <a:t> 之間的關係視為</a:t>
            </a:r>
            <a:r>
              <a:rPr lang="zh-TW" altLang="en-US" dirty="0" smtClean="0"/>
              <a:t> </a:t>
            </a:r>
            <a:r>
              <a:rPr lang="en-US" altLang="zh-TW" dirty="0" smtClean="0"/>
              <a:t>style</a:t>
            </a:r>
            <a:r>
              <a:rPr lang="en-US" altLang="zh-TW" baseline="0" dirty="0" smtClean="0"/>
              <a:t> part</a:t>
            </a:r>
            <a:r>
              <a:rPr lang="zh-TW" altLang="en-US" baseline="0" dirty="0" smtClean="0"/>
              <a:t> 的特色</a:t>
            </a:r>
            <a:endParaRPr lang="en-US" altLang="zh-TW" dirty="0" smtClean="0"/>
          </a:p>
          <a:p>
            <a:r>
              <a:rPr lang="zh-TW" altLang="en-US" dirty="0" smtClean="0"/>
              <a:t>所以我們在找 </a:t>
            </a:r>
            <a:r>
              <a:rPr lang="en-US" altLang="zh-TW" dirty="0" smtClean="0"/>
              <a:t>correspondence</a:t>
            </a:r>
            <a:r>
              <a:rPr lang="zh-TW" altLang="en-US" dirty="0" smtClean="0"/>
              <a:t> 的過程中</a:t>
            </a:r>
            <a:endParaRPr lang="en-US" altLang="zh-TW" dirty="0" smtClean="0"/>
          </a:p>
          <a:p>
            <a:r>
              <a:rPr lang="zh-TW" altLang="en-US" dirty="0" smtClean="0"/>
              <a:t>要儘量</a:t>
            </a:r>
            <a:r>
              <a:rPr lang="zh-TW" altLang="en-US" baseline="0" dirty="0" smtClean="0"/>
              <a:t>維持 </a:t>
            </a:r>
            <a:r>
              <a:rPr lang="en-US" altLang="zh-TW" baseline="0" dirty="0" smtClean="0"/>
              <a:t>texture</a:t>
            </a:r>
            <a:r>
              <a:rPr lang="zh-TW" altLang="en-US" baseline="0" dirty="0" smtClean="0"/>
              <a:t> </a:t>
            </a:r>
            <a:r>
              <a:rPr lang="en-US" altLang="zh-TW" baseline="0" dirty="0" smtClean="0"/>
              <a:t>pattern</a:t>
            </a:r>
            <a:r>
              <a:rPr lang="zh-TW" altLang="en-US" baseline="0" dirty="0" smtClean="0"/>
              <a:t> 的形狀、</a:t>
            </a:r>
            <a:r>
              <a:rPr lang="en-US" altLang="zh-TW" baseline="0" dirty="0" smtClean="0"/>
              <a:t>texture</a:t>
            </a:r>
            <a:r>
              <a:rPr lang="zh-TW" altLang="en-US" baseline="0" dirty="0" smtClean="0"/>
              <a:t> </a:t>
            </a:r>
            <a:r>
              <a:rPr lang="en-US" altLang="zh-TW" baseline="0" dirty="0" smtClean="0"/>
              <a:t>pattern</a:t>
            </a:r>
            <a:r>
              <a:rPr lang="zh-TW" altLang="en-US" baseline="0" dirty="0" smtClean="0"/>
              <a:t>之間的關係、藉此來</a:t>
            </a:r>
            <a:r>
              <a:rPr lang="zh-TW" altLang="en-US" dirty="0" smtClean="0"/>
              <a:t>維持 </a:t>
            </a:r>
            <a:r>
              <a:rPr lang="en-US" altLang="zh-TW" dirty="0" smtClean="0"/>
              <a:t>style</a:t>
            </a:r>
            <a:r>
              <a:rPr lang="en-US" altLang="zh-TW" baseline="0" dirty="0" smtClean="0"/>
              <a:t> part</a:t>
            </a:r>
            <a:r>
              <a:rPr lang="zh-TW" altLang="en-US" baseline="0" dirty="0" smtClean="0"/>
              <a:t> 的特色</a:t>
            </a:r>
            <a:endParaRPr lang="en-US" altLang="zh-TW" dirty="0" smtClean="0"/>
          </a:p>
          <a:p>
            <a:endParaRPr lang="en-US" altLang="zh-TW" dirty="0" smtClean="0"/>
          </a:p>
          <a:p>
            <a:endParaRPr lang="en-US" altLang="zh-TW" dirty="0" smtClean="0"/>
          </a:p>
          <a:p>
            <a:r>
              <a:rPr lang="zh-TW" altLang="en-US" dirty="0" smtClean="0"/>
              <a:t>所以方法上，主要的概念是，利用先前</a:t>
            </a:r>
            <a:r>
              <a:rPr lang="en-US" altLang="zh-TW" dirty="0" smtClean="0"/>
              <a:t>preprocessing</a:t>
            </a:r>
            <a:r>
              <a:rPr lang="zh-TW" altLang="en-US" dirty="0" smtClean="0"/>
              <a:t>算出來的</a:t>
            </a:r>
            <a:r>
              <a:rPr lang="en-US" altLang="zh-TW" dirty="0" smtClean="0"/>
              <a:t>features</a:t>
            </a:r>
          </a:p>
          <a:p>
            <a:r>
              <a:rPr lang="zh-TW" altLang="en-US" dirty="0" smtClean="0"/>
              <a:t>也就是在</a:t>
            </a:r>
            <a:r>
              <a:rPr lang="en-US" altLang="zh-TW" dirty="0" smtClean="0"/>
              <a:t>model</a:t>
            </a:r>
            <a:r>
              <a:rPr lang="zh-TW" altLang="en-US" dirty="0" smtClean="0"/>
              <a:t>上的特徵點，來計算</a:t>
            </a:r>
            <a:r>
              <a:rPr lang="en-US" altLang="zh-TW" dirty="0" smtClean="0"/>
              <a:t>correspondence</a:t>
            </a:r>
          </a:p>
          <a:p>
            <a:r>
              <a:rPr lang="zh-TW" altLang="en-US" dirty="0" smtClean="0"/>
              <a:t>所以，在接下來的步驟</a:t>
            </a:r>
            <a:endParaRPr lang="en-US" altLang="zh-TW" dirty="0" smtClean="0"/>
          </a:p>
          <a:p>
            <a:r>
              <a:rPr lang="zh-TW" altLang="en-US" dirty="0" smtClean="0"/>
              <a:t>對於在 </a:t>
            </a:r>
            <a:r>
              <a:rPr lang="en-US" altLang="zh-TW" dirty="0" smtClean="0"/>
              <a:t>style part</a:t>
            </a:r>
            <a:r>
              <a:rPr lang="zh-TW" altLang="en-US" dirty="0" smtClean="0"/>
              <a:t> 上的每一個特徵點，我們都會在 </a:t>
            </a:r>
            <a:r>
              <a:rPr lang="en-US" altLang="zh-TW" dirty="0" smtClean="0"/>
              <a:t>base part </a:t>
            </a:r>
            <a:r>
              <a:rPr lang="zh-TW" altLang="en-US" dirty="0" smtClean="0"/>
              <a:t>替它找一個相對應的對應點</a:t>
            </a:r>
            <a:endParaRPr lang="en-US" altLang="zh-TW" dirty="0" smtClean="0"/>
          </a:p>
          <a:p>
            <a:r>
              <a:rPr lang="zh-TW" altLang="en-US" dirty="0" smtClean="0"/>
              <a:t>這樣就完成了找 </a:t>
            </a:r>
            <a:r>
              <a:rPr lang="en-US" altLang="zh-TW" dirty="0" smtClean="0"/>
              <a:t>Correspondence</a:t>
            </a:r>
          </a:p>
          <a:p>
            <a:r>
              <a:rPr lang="zh-TW" altLang="en-US" dirty="0" smtClean="0"/>
              <a:t>接下來我將一步一步的解釋如何找 </a:t>
            </a:r>
            <a:r>
              <a:rPr lang="en-US" altLang="zh-TW" dirty="0" smtClean="0"/>
              <a:t>Correspondence</a:t>
            </a:r>
          </a:p>
          <a:p>
            <a:endParaRPr lang="en-US" altLang="zh-TW" dirty="0" smtClean="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63</a:t>
            </a:fld>
            <a:endParaRPr lang="zh-TW" altLang="en-US"/>
          </a:p>
        </p:txBody>
      </p:sp>
    </p:spTree>
    <p:extLst>
      <p:ext uri="{BB962C8B-B14F-4D97-AF65-F5344CB8AC3E}">
        <p14:creationId xmlns:p14="http://schemas.microsoft.com/office/powerpoint/2010/main" val="228952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 we summarize</a:t>
            </a:r>
            <a:r>
              <a:rPr lang="en-US" altLang="zh-TW" baseline="0" dirty="0" smtClean="0"/>
              <a:t> the issues to be solved</a:t>
            </a:r>
            <a:r>
              <a:rPr lang="en-US" altLang="zh-TW" dirty="0" smtClean="0"/>
              <a:t> as follow:</a:t>
            </a:r>
          </a:p>
          <a:p>
            <a:r>
              <a:rPr lang="en-US" altLang="zh-TW" dirty="0" smtClean="0"/>
              <a:t>Not entire model is operated. Which component will be operated?</a:t>
            </a:r>
          </a:p>
          <a:p>
            <a:r>
              <a:rPr lang="en-US" altLang="zh-TW" dirty="0" smtClean="0"/>
              <a:t>Which component will be attached?</a:t>
            </a:r>
          </a:p>
          <a:p>
            <a:r>
              <a:rPr lang="en-US" altLang="zh-TW" dirty="0" smtClean="0"/>
              <a:t>Which component will be mixed?</a:t>
            </a:r>
          </a:p>
          <a:p>
            <a:r>
              <a:rPr lang="en-US" altLang="zh-TW" dirty="0" smtClean="0"/>
              <a:t>How to mix? We</a:t>
            </a:r>
            <a:r>
              <a:rPr lang="en-US" altLang="zh-TW" baseline="0" dirty="0" smtClean="0"/>
              <a:t> use</a:t>
            </a:r>
            <a:r>
              <a:rPr lang="en-US" altLang="zh-TW" dirty="0" smtClean="0"/>
              <a:t> morphing technique in this paper.</a:t>
            </a:r>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6</a:t>
            </a:fld>
            <a:endParaRPr lang="zh-TW" altLang="en-US"/>
          </a:p>
        </p:txBody>
      </p:sp>
    </p:spTree>
    <p:extLst>
      <p:ext uri="{BB962C8B-B14F-4D97-AF65-F5344CB8AC3E}">
        <p14:creationId xmlns:p14="http://schemas.microsoft.com/office/powerpoint/2010/main" val="181568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Based on the observations,</a:t>
            </a:r>
            <a:r>
              <a:rPr lang="en-US" altLang="zh-TW" baseline="0" dirty="0" smtClean="0"/>
              <a:t> we design the system flow as follow.</a:t>
            </a:r>
          </a:p>
          <a:p>
            <a:r>
              <a:rPr lang="en-US" altLang="zh-TW" baseline="0" dirty="0" smtClean="0"/>
              <a:t>Here is input models.</a:t>
            </a:r>
          </a:p>
          <a:p>
            <a:r>
              <a:rPr lang="en-US" altLang="zh-TW" baseline="0" dirty="0" smtClean="0"/>
              <a:t>The first step is preprocessing. We extract some information in this step.</a:t>
            </a:r>
          </a:p>
          <a:p>
            <a:r>
              <a:rPr lang="en-US" altLang="zh-TW" baseline="0" dirty="0" smtClean="0"/>
              <a:t>The second step is topology blending. Here we decide which components will be mixed and be attached.</a:t>
            </a:r>
          </a:p>
          <a:p>
            <a:r>
              <a:rPr lang="en-US" altLang="zh-TW" baseline="0" dirty="0" smtClean="0"/>
              <a:t>The third step is surface blending. We geometrically and texturally blend two input models in this step.</a:t>
            </a:r>
          </a:p>
          <a:p>
            <a:r>
              <a:rPr lang="en-US" altLang="zh-TW" baseline="0" dirty="0" smtClean="0"/>
              <a:t>I will explain each step in the following slides.</a:t>
            </a:r>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7</a:t>
            </a:fld>
            <a:endParaRPr lang="zh-TW" altLang="en-US"/>
          </a:p>
        </p:txBody>
      </p:sp>
    </p:spTree>
    <p:extLst>
      <p:ext uri="{BB962C8B-B14F-4D97-AF65-F5344CB8AC3E}">
        <p14:creationId xmlns:p14="http://schemas.microsoft.com/office/powerpoint/2010/main" val="373859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preprocessing</a:t>
            </a:r>
            <a:r>
              <a:rPr lang="en-US" altLang="zh-TW" baseline="0" dirty="0" smtClean="0"/>
              <a:t> step, we extract some information from input models.</a:t>
            </a:r>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8</a:t>
            </a:fld>
            <a:endParaRPr lang="zh-TW" altLang="en-US"/>
          </a:p>
        </p:txBody>
      </p:sp>
    </p:spTree>
    <p:extLst>
      <p:ext uri="{BB962C8B-B14F-4D97-AF65-F5344CB8AC3E}">
        <p14:creationId xmlns:p14="http://schemas.microsoft.com/office/powerpoint/2010/main" val="78036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After preprocessing,</a:t>
            </a:r>
            <a:r>
              <a:rPr lang="en-US" altLang="zh-TW" baseline="0" dirty="0" smtClean="0"/>
              <a:t> the next step is topology blending.</a:t>
            </a:r>
          </a:p>
          <a:p>
            <a:r>
              <a:rPr lang="en-US" altLang="zh-TW" baseline="0" dirty="0" smtClean="0"/>
              <a:t>This step will decide which part will be operated.</a:t>
            </a:r>
          </a:p>
          <a:p>
            <a:r>
              <a:rPr lang="en-US" altLang="zh-TW" dirty="0" smtClean="0"/>
              <a:t>We represent the combination</a:t>
            </a:r>
            <a:r>
              <a:rPr lang="en-US" altLang="zh-TW" baseline="0" dirty="0" smtClean="0"/>
              <a:t> information as an operational vector.</a:t>
            </a:r>
          </a:p>
          <a:p>
            <a:r>
              <a:rPr lang="en-US" altLang="zh-TW" baseline="0" dirty="0" smtClean="0"/>
              <a:t>And then, an operational vector can be converted to a merged graph.</a:t>
            </a:r>
          </a:p>
          <a:p>
            <a:r>
              <a:rPr lang="en-US" altLang="zh-TW" baseline="0" dirty="0" smtClean="0"/>
              <a:t>A merged graph can represent a blended model in our system.</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17C31F6-E1E9-48C9-8937-A2F7C4B13D8C}" type="slidenum">
              <a:rPr lang="zh-TW" altLang="en-US" smtClean="0"/>
              <a:t>9</a:t>
            </a:fld>
            <a:endParaRPr lang="zh-TW" altLang="en-US"/>
          </a:p>
        </p:txBody>
      </p:sp>
    </p:spTree>
    <p:extLst>
      <p:ext uri="{BB962C8B-B14F-4D97-AF65-F5344CB8AC3E}">
        <p14:creationId xmlns:p14="http://schemas.microsoft.com/office/powerpoint/2010/main" val="1005105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E6D5384-778E-4AA2-B039-F99270408ACD}" type="datetime1">
              <a:rPr lang="zh-TW" altLang="en-US" smtClean="0"/>
              <a:t>2017/10/23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9957203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19D00FD-A9E8-4555-9C36-C1FA70C0623D}" type="datetime1">
              <a:rPr lang="zh-TW" altLang="en-US" smtClean="0"/>
              <a:t>2017/10/23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334044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52EAE36-A390-4DC0-AD29-C0246362A59F}" type="datetime1">
              <a:rPr lang="zh-TW" altLang="en-US" smtClean="0"/>
              <a:t>2017/10/23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34815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28650" y="-634"/>
            <a:ext cx="7886700" cy="1325563"/>
          </a:xfrm>
        </p:spPr>
        <p:txBody>
          <a:bodyPr/>
          <a:lstStyle>
            <a:lvl1pPr>
              <a:defRPr b="1">
                <a:solidFill>
                  <a:srgbClr val="0070C0"/>
                </a:solidFill>
                <a:latin typeface="Segoe UI" panose="020B0502040204020203" pitchFamily="34" charset="0"/>
                <a:cs typeface="Segoe UI" panose="020B0502040204020203" pitchFamily="34" charset="0"/>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628650" y="1473200"/>
            <a:ext cx="7886700" cy="47037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a:xfrm>
            <a:off x="628650" y="6356351"/>
            <a:ext cx="2057400" cy="365125"/>
          </a:xfrm>
        </p:spPr>
        <p:txBody>
          <a:bodyPr/>
          <a:lstStyle>
            <a:lvl1pPr algn="l">
              <a:defRPr/>
            </a:lvl1pPr>
          </a:lstStyle>
          <a:p>
            <a:fld id="{6F12B5DC-1500-4996-8CAD-A261D81F1CD2}" type="slidenum">
              <a:rPr lang="zh-TW" altLang="en-US" smtClean="0"/>
              <a:pPr/>
              <a:t>‹#›</a:t>
            </a:fld>
            <a:endParaRPr lang="zh-TW" altLang="en-US" dirty="0"/>
          </a:p>
        </p:txBody>
      </p:sp>
    </p:spTree>
    <p:extLst>
      <p:ext uri="{BB962C8B-B14F-4D97-AF65-F5344CB8AC3E}">
        <p14:creationId xmlns:p14="http://schemas.microsoft.com/office/powerpoint/2010/main" val="3824400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03CC5154-52D6-4B8B-B7E9-475BF02D4CC8}" type="datetime1">
              <a:rPr lang="zh-TW" altLang="en-US" smtClean="0"/>
              <a:t>2017/10/23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36156714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AF4D2F2D-588E-4140-A5B1-ED8592BCE6F9}" type="datetime1">
              <a:rPr lang="zh-TW" altLang="en-US" smtClean="0"/>
              <a:t>2017/10/23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305853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133A2C47-98D3-4860-B002-B2159CAAEB61}" type="datetime1">
              <a:rPr lang="zh-TW" altLang="en-US" smtClean="0"/>
              <a:t>2017/10/23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419219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BE5F7741-0E54-461B-9AE3-831DDD228BEF}" type="datetime1">
              <a:rPr lang="zh-TW" altLang="en-US" smtClean="0"/>
              <a:t>2017/10/23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166494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61857-E676-485E-ACBC-7E2CA85E0061}" type="datetime1">
              <a:rPr lang="zh-TW" altLang="en-US" smtClean="0"/>
              <a:t>2017/10/23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18588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58EA781-B297-4C22-867D-9960EA18A001}" type="datetime1">
              <a:rPr lang="zh-TW" altLang="en-US" smtClean="0"/>
              <a:t>2017/10/23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379245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944D26D-021C-4B72-8464-C8E1D56E60DF}" type="datetime1">
              <a:rPr lang="zh-TW" altLang="en-US" smtClean="0"/>
              <a:t>2017/10/23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1337791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AD253-B446-4BDC-963F-FD9960932A9B}" type="datetime1">
              <a:rPr lang="zh-TW" altLang="en-US" smtClean="0"/>
              <a:t>2017/10/23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2B5DC-1500-4996-8CAD-A261D81F1CD2}" type="slidenum">
              <a:rPr lang="zh-TW" altLang="en-US" smtClean="0"/>
              <a:t>‹#›</a:t>
            </a:fld>
            <a:endParaRPr lang="zh-TW" altLang="en-US"/>
          </a:p>
        </p:txBody>
      </p:sp>
    </p:spTree>
    <p:extLst>
      <p:ext uri="{BB962C8B-B14F-4D97-AF65-F5344CB8AC3E}">
        <p14:creationId xmlns:p14="http://schemas.microsoft.com/office/powerpoint/2010/main" val="834408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63.png"/><Relationship Id="rId21" Type="http://schemas.openxmlformats.org/officeDocument/2006/relationships/image" Target="../media/image58.png"/><Relationship Id="rId34" Type="http://schemas.openxmlformats.org/officeDocument/2006/relationships/image" Target="../media/image50.png"/><Relationship Id="rId42" Type="http://schemas.openxmlformats.org/officeDocument/2006/relationships/image" Target="../media/image65.png"/><Relationship Id="rId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60.png"/><Relationship Id="rId41"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5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16.png"/><Relationship Id="rId4" Type="http://schemas.microsoft.com/office/2007/relationships/hdphoto" Target="../media/hdphoto3.wdp"/><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microsoft.com/office/2007/relationships/hdphoto" Target="../media/hdphoto4.wdp"/><Relationship Id="rId8" Type="http://schemas.openxmlformats.org/officeDocument/2006/relationships/image" Target="../media/image24.png"/><Relationship Id="rId3" Type="http://schemas.openxmlformats.org/officeDocument/2006/relationships/image" Target="../media/image56.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59.png"/><Relationship Id="rId33" Type="http://schemas.openxmlformats.org/officeDocument/2006/relationships/image" Target="../media/image49.png"/><Relationship Id="rId38"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18" Type="http://schemas.microsoft.com/office/2007/relationships/hdphoto" Target="../media/hdphoto9.wdp"/><Relationship Id="rId3" Type="http://schemas.openxmlformats.org/officeDocument/2006/relationships/image" Target="../media/image102.png"/><Relationship Id="rId7" Type="http://schemas.microsoft.com/office/2007/relationships/hdphoto" Target="../media/hdphoto2.wdp"/><Relationship Id="rId12" Type="http://schemas.openxmlformats.org/officeDocument/2006/relationships/image" Target="../media/image106.png"/><Relationship Id="rId17" Type="http://schemas.openxmlformats.org/officeDocument/2006/relationships/image" Target="../media/image110.png"/><Relationship Id="rId2" Type="http://schemas.openxmlformats.org/officeDocument/2006/relationships/notesSlide" Target="../notesSlides/notesSlide33.xml"/><Relationship Id="rId16" Type="http://schemas.microsoft.com/office/2007/relationships/hdphoto" Target="../media/hdphoto8.wdp"/><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5" Type="http://schemas.openxmlformats.org/officeDocument/2006/relationships/image" Target="../media/image109.png"/><Relationship Id="rId10" Type="http://schemas.openxmlformats.org/officeDocument/2006/relationships/image" Target="../media/image105.png"/><Relationship Id="rId4" Type="http://schemas.microsoft.com/office/2007/relationships/hdphoto" Target="../media/hdphoto7.wdp"/><Relationship Id="rId9" Type="http://schemas.openxmlformats.org/officeDocument/2006/relationships/image" Target="../media/image104.png"/><Relationship Id="rId1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3" Type="http://schemas.openxmlformats.org/officeDocument/2006/relationships/image" Target="../media/image132.pn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56.png"/><Relationship Id="rId21" Type="http://schemas.openxmlformats.org/officeDocument/2006/relationships/image" Target="../media/image140.png"/><Relationship Id="rId34" Type="http://schemas.openxmlformats.org/officeDocument/2006/relationships/image" Target="../media/image153.png"/><Relationship Id="rId42" Type="http://schemas.microsoft.com/office/2007/relationships/hdphoto" Target="../media/hdphoto4.wdp"/><Relationship Id="rId7" Type="http://schemas.openxmlformats.org/officeDocument/2006/relationships/image" Target="../media/image126.png"/><Relationship Id="rId2" Type="http://schemas.openxmlformats.org/officeDocument/2006/relationships/notesSlide" Target="../notesSlides/notesSlide50.xml"/><Relationship Id="rId16" Type="http://schemas.openxmlformats.org/officeDocument/2006/relationships/image" Target="../media/image135.png"/><Relationship Id="rId20" Type="http://schemas.openxmlformats.org/officeDocument/2006/relationships/image" Target="../media/image139.png"/><Relationship Id="rId29" Type="http://schemas.openxmlformats.org/officeDocument/2006/relationships/image" Target="../media/image148.png"/><Relationship Id="rId41"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microsoft.com/office/2007/relationships/hdphoto" Target="../media/hdphoto3.wdp"/><Relationship Id="rId5" Type="http://schemas.openxmlformats.org/officeDocument/2006/relationships/image" Target="../media/image124.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png"/><Relationship Id="rId8" Type="http://schemas.openxmlformats.org/officeDocument/2006/relationships/image" Target="../media/image127.png"/><Relationship Id="rId3" Type="http://schemas.openxmlformats.org/officeDocument/2006/relationships/image" Target="../media/image122.png"/><Relationship Id="rId12" Type="http://schemas.openxmlformats.org/officeDocument/2006/relationships/image" Target="../media/image131.pn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png"/><Relationship Id="rId18" Type="http://schemas.microsoft.com/office/2007/relationships/hdphoto" Target="../media/hdphoto15.wdp"/><Relationship Id="rId3" Type="http://schemas.openxmlformats.org/officeDocument/2006/relationships/image" Target="../media/image158.png"/><Relationship Id="rId7" Type="http://schemas.microsoft.com/office/2007/relationships/hdphoto" Target="../media/hdphoto11.wdp"/><Relationship Id="rId12" Type="http://schemas.microsoft.com/office/2007/relationships/hdphoto" Target="../media/hdphoto13.wdp"/><Relationship Id="rId17" Type="http://schemas.openxmlformats.org/officeDocument/2006/relationships/image" Target="../media/image167.png"/><Relationship Id="rId2" Type="http://schemas.openxmlformats.org/officeDocument/2006/relationships/notesSlide" Target="../notesSlides/notesSlide51.xml"/><Relationship Id="rId16" Type="http://schemas.openxmlformats.org/officeDocument/2006/relationships/image" Target="../media/image166.png"/><Relationship Id="rId20" Type="http://schemas.microsoft.com/office/2007/relationships/hdphoto" Target="../media/hdphoto16.wdp"/><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3.png"/><Relationship Id="rId5" Type="http://schemas.microsoft.com/office/2007/relationships/hdphoto" Target="../media/hdphoto10.wdp"/><Relationship Id="rId15" Type="http://schemas.openxmlformats.org/officeDocument/2006/relationships/image" Target="../media/image165.png"/><Relationship Id="rId10" Type="http://schemas.microsoft.com/office/2007/relationships/hdphoto" Target="../media/hdphoto12.wdp"/><Relationship Id="rId19" Type="http://schemas.openxmlformats.org/officeDocument/2006/relationships/image" Target="../media/image168.png"/><Relationship Id="rId4" Type="http://schemas.openxmlformats.org/officeDocument/2006/relationships/image" Target="../media/image159.png"/><Relationship Id="rId9" Type="http://schemas.openxmlformats.org/officeDocument/2006/relationships/image" Target="../media/image162.png"/><Relationship Id="rId14" Type="http://schemas.microsoft.com/office/2007/relationships/hdphoto" Target="../media/hdphoto14.wdp"/></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3.pn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38" Type="http://schemas.microsoft.com/office/2007/relationships/hdphoto" Target="../media/hdphoto2.wdp"/><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13.png"/><Relationship Id="rId40" Type="http://schemas.openxmlformats.org/officeDocument/2006/relationships/image" Target="../media/image54.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8" Type="http://schemas.openxmlformats.org/officeDocument/2006/relationships/image" Target="../media/image24.pn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0870" y="1532736"/>
            <a:ext cx="9053130" cy="1435002"/>
          </a:xfrm>
        </p:spPr>
        <p:txBody>
          <a:bodyPr>
            <a:noAutofit/>
          </a:bodyPr>
          <a:lstStyle/>
          <a:p>
            <a:r>
              <a:rPr lang="en-US" altLang="zh-TW" sz="4400" b="1" dirty="0">
                <a:solidFill>
                  <a:srgbClr val="0070C0"/>
                </a:solidFill>
                <a:latin typeface="Segoe UI" panose="020B0502040204020203" pitchFamily="34" charset="0"/>
                <a:cs typeface="Segoe UI" panose="020B0502040204020203" pitchFamily="34" charset="0"/>
              </a:rPr>
              <a:t>Geometric and Textural Blending for 3D Model Stylization</a:t>
            </a:r>
            <a:endParaRPr lang="zh-TW" altLang="en-US" sz="2400" b="1" dirty="0">
              <a:solidFill>
                <a:srgbClr val="0070C0"/>
              </a:solidFill>
              <a:latin typeface="Segoe UI" panose="020B0502040204020203" pitchFamily="34" charset="0"/>
              <a:cs typeface="Segoe UI" panose="020B0502040204020203" pitchFamily="34" charset="0"/>
            </a:endParaRPr>
          </a:p>
        </p:txBody>
      </p:sp>
      <p:sp>
        <p:nvSpPr>
          <p:cNvPr id="4" name="矩形 3"/>
          <p:cNvSpPr/>
          <p:nvPr/>
        </p:nvSpPr>
        <p:spPr>
          <a:xfrm>
            <a:off x="274320" y="3253489"/>
            <a:ext cx="8583393" cy="954107"/>
          </a:xfrm>
          <a:prstGeom prst="rect">
            <a:avLst/>
          </a:prstGeom>
        </p:spPr>
        <p:txBody>
          <a:bodyPr wrap="square">
            <a:spAutoFit/>
          </a:bodyPr>
          <a:lstStyle/>
          <a:p>
            <a:pPr algn="ctr"/>
            <a:r>
              <a:rPr lang="zh-TW" altLang="en-US" sz="2800" dirty="0">
                <a:latin typeface="Segoe UI Historic" panose="020B0502040204020203" pitchFamily="34" charset="0"/>
                <a:cs typeface="Segoe UI Historic" panose="020B0502040204020203" pitchFamily="34" charset="0"/>
              </a:rPr>
              <a:t>Yi-Jheng Huan</a:t>
            </a:r>
            <a:r>
              <a:rPr lang="zh-TW" altLang="en-US" sz="2800" dirty="0" smtClean="0">
                <a:latin typeface="Segoe UI Historic" panose="020B0502040204020203" pitchFamily="34" charset="0"/>
                <a:cs typeface="Segoe UI Historic" panose="020B0502040204020203" pitchFamily="34" charset="0"/>
              </a:rPr>
              <a:t>g</a:t>
            </a:r>
            <a:r>
              <a:rPr lang="en-US" altLang="zh-TW" sz="2800" baseline="30000" dirty="0" smtClean="0">
                <a:latin typeface="Segoe UI Historic" panose="020B0502040204020203" pitchFamily="34" charset="0"/>
                <a:ea typeface="Segoe UI Historic" panose="020B0502040204020203" pitchFamily="34" charset="0"/>
                <a:cs typeface="Segoe UI Historic" panose="020B0502040204020203" pitchFamily="34" charset="0"/>
              </a:rPr>
              <a:t>1,2</a:t>
            </a:r>
            <a:r>
              <a:rPr lang="zh-TW" altLang="en-US" sz="2800" dirty="0" smtClean="0">
                <a:latin typeface="Segoe UI Historic" panose="020B0502040204020203" pitchFamily="34" charset="0"/>
                <a:cs typeface="Segoe UI Historic" panose="020B0502040204020203" pitchFamily="34" charset="0"/>
              </a:rPr>
              <a:t>, </a:t>
            </a:r>
            <a:r>
              <a:rPr lang="zh-TW" altLang="en-US" sz="2800" dirty="0">
                <a:latin typeface="Segoe UI Historic" panose="020B0502040204020203" pitchFamily="34" charset="0"/>
                <a:cs typeface="Segoe UI Historic" panose="020B0502040204020203" pitchFamily="34" charset="0"/>
              </a:rPr>
              <a:t>Wen-Chieh Li</a:t>
            </a:r>
            <a:r>
              <a:rPr lang="zh-TW" altLang="en-US" sz="2800" dirty="0" smtClean="0">
                <a:latin typeface="Segoe UI Historic" panose="020B0502040204020203" pitchFamily="34" charset="0"/>
                <a:cs typeface="Segoe UI Historic" panose="020B0502040204020203" pitchFamily="34" charset="0"/>
              </a:rPr>
              <a:t>n</a:t>
            </a:r>
            <a:r>
              <a:rPr lang="en-US" altLang="zh-TW" sz="2800" baseline="30000" dirty="0" smtClean="0">
                <a:latin typeface="Segoe UI Historic" panose="020B0502040204020203" pitchFamily="34" charset="0"/>
                <a:ea typeface="Segoe UI Historic" panose="020B0502040204020203" pitchFamily="34" charset="0"/>
                <a:cs typeface="Segoe UI Historic" panose="020B0502040204020203" pitchFamily="34" charset="0"/>
              </a:rPr>
              <a:t>1</a:t>
            </a:r>
            <a:endParaRPr lang="en-US" altLang="zh-TW" sz="2800" dirty="0">
              <a:latin typeface="Segoe UI Historic" panose="020B0502040204020203" pitchFamily="34" charset="0"/>
              <a:cs typeface="Segoe UI Historic" panose="020B0502040204020203" pitchFamily="34" charset="0"/>
            </a:endParaRPr>
          </a:p>
          <a:p>
            <a:pPr algn="ctr"/>
            <a:r>
              <a:rPr lang="zh-TW" altLang="en-US" sz="2800" dirty="0" smtClean="0">
                <a:latin typeface="Segoe UI Historic" panose="020B0502040204020203" pitchFamily="34" charset="0"/>
                <a:cs typeface="Segoe UI Historic" panose="020B0502040204020203" pitchFamily="34" charset="0"/>
              </a:rPr>
              <a:t>I</a:t>
            </a:r>
            <a:r>
              <a:rPr lang="zh-TW" altLang="en-US" sz="2800" dirty="0">
                <a:latin typeface="Segoe UI Historic" panose="020B0502040204020203" pitchFamily="34" charset="0"/>
                <a:cs typeface="Segoe UI Historic" panose="020B0502040204020203" pitchFamily="34" charset="0"/>
              </a:rPr>
              <a:t>-Cheng </a:t>
            </a:r>
            <a:r>
              <a:rPr lang="zh-TW" altLang="en-US" sz="2800" dirty="0" smtClean="0">
                <a:latin typeface="Segoe UI Historic" panose="020B0502040204020203" pitchFamily="34" charset="0"/>
                <a:cs typeface="Segoe UI Historic" panose="020B0502040204020203" pitchFamily="34" charset="0"/>
              </a:rPr>
              <a:t>Yeh</a:t>
            </a:r>
            <a:r>
              <a:rPr lang="en-US" altLang="zh-TW" sz="2800" baseline="30000" dirty="0" smtClean="0">
                <a:latin typeface="Segoe UI Historic" panose="020B0502040204020203" pitchFamily="34" charset="0"/>
                <a:ea typeface="Segoe UI Historic" panose="020B0502040204020203" pitchFamily="34" charset="0"/>
                <a:cs typeface="Segoe UI Historic" panose="020B0502040204020203" pitchFamily="34" charset="0"/>
              </a:rPr>
              <a:t>2</a:t>
            </a:r>
            <a:r>
              <a:rPr lang="en-US" altLang="zh-TW" sz="2800" dirty="0" smtClean="0">
                <a:latin typeface="Segoe UI Historic" panose="020B0502040204020203" pitchFamily="34" charset="0"/>
                <a:ea typeface="Segoe UI Historic" panose="020B0502040204020203" pitchFamily="34" charset="0"/>
                <a:cs typeface="Segoe UI Historic" panose="020B0502040204020203" pitchFamily="34" charset="0"/>
              </a:rPr>
              <a:t>, </a:t>
            </a:r>
            <a:r>
              <a:rPr lang="zh-TW" altLang="en-US" sz="2800" dirty="0" smtClean="0">
                <a:latin typeface="Segoe UI Historic" panose="020B0502040204020203" pitchFamily="34" charset="0"/>
                <a:cs typeface="Segoe UI Historic" panose="020B0502040204020203" pitchFamily="34" charset="0"/>
              </a:rPr>
              <a:t>Tong</a:t>
            </a:r>
            <a:r>
              <a:rPr lang="zh-TW" altLang="en-US" sz="2800" dirty="0">
                <a:latin typeface="Segoe UI Historic" panose="020B0502040204020203" pitchFamily="34" charset="0"/>
                <a:cs typeface="Segoe UI Historic" panose="020B0502040204020203" pitchFamily="34" charset="0"/>
              </a:rPr>
              <a:t>-Yee Le</a:t>
            </a:r>
            <a:r>
              <a:rPr lang="zh-TW" altLang="en-US" sz="2800" dirty="0" smtClean="0">
                <a:latin typeface="Segoe UI Historic" panose="020B0502040204020203" pitchFamily="34" charset="0"/>
                <a:cs typeface="Segoe UI Historic" panose="020B0502040204020203" pitchFamily="34" charset="0"/>
              </a:rPr>
              <a:t>e</a:t>
            </a:r>
            <a:r>
              <a:rPr lang="en-US" altLang="zh-TW" sz="2800" baseline="30000" dirty="0" smtClean="0">
                <a:latin typeface="Segoe UI Historic" panose="020B0502040204020203" pitchFamily="34" charset="0"/>
                <a:ea typeface="Segoe UI Historic" panose="020B0502040204020203" pitchFamily="34" charset="0"/>
                <a:cs typeface="Segoe UI Historic" panose="020B0502040204020203" pitchFamily="34" charset="0"/>
              </a:rPr>
              <a:t>3</a:t>
            </a:r>
            <a:endParaRPr lang="zh-TW" altLang="en-US" sz="2800" baseline="30000" dirty="0">
              <a:latin typeface="Segoe UI Historic" panose="020B0502040204020203" pitchFamily="34" charset="0"/>
              <a:cs typeface="Segoe UI Historic" panose="020B0502040204020203" pitchFamily="34" charset="0"/>
            </a:endParaRPr>
          </a:p>
        </p:txBody>
      </p:sp>
      <p:sp>
        <p:nvSpPr>
          <p:cNvPr id="5" name="文字方塊 4"/>
          <p:cNvSpPr txBox="1"/>
          <p:nvPr/>
        </p:nvSpPr>
        <p:spPr>
          <a:xfrm>
            <a:off x="2411730" y="4549899"/>
            <a:ext cx="4790692" cy="1200329"/>
          </a:xfrm>
          <a:prstGeom prst="rect">
            <a:avLst/>
          </a:prstGeom>
          <a:noFill/>
        </p:spPr>
        <p:txBody>
          <a:bodyPr wrap="square" rtlCol="0">
            <a:spAutoFit/>
          </a:bodyPr>
          <a:lstStyle/>
          <a:p>
            <a:r>
              <a:rPr lang="en-US" altLang="zh-TW" sz="2400" baseline="300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1 </a:t>
            </a:r>
            <a:r>
              <a:rPr lang="en-US" altLang="zh-TW" sz="24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National </a:t>
            </a:r>
            <a:r>
              <a:rPr lang="en-US" altLang="zh-TW" sz="2400" dirty="0" err="1"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Chiao</a:t>
            </a:r>
            <a:r>
              <a:rPr lang="en-US" altLang="zh-TW" sz="24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 Tung University</a:t>
            </a:r>
          </a:p>
          <a:p>
            <a:r>
              <a:rPr lang="en-US" altLang="zh-TW" sz="2400" baseline="300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2 </a:t>
            </a:r>
            <a:r>
              <a:rPr lang="en-US" altLang="zh-TW" sz="24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Yuan </a:t>
            </a:r>
            <a:r>
              <a:rPr lang="en-US" altLang="zh-TW" sz="2400" dirty="0" err="1"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Ze</a:t>
            </a:r>
            <a:r>
              <a:rPr lang="en-US" altLang="zh-TW" sz="24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 University</a:t>
            </a:r>
          </a:p>
          <a:p>
            <a:r>
              <a:rPr lang="en-US" altLang="zh-TW" sz="2400" baseline="300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3 </a:t>
            </a:r>
            <a:r>
              <a:rPr lang="en-US" altLang="zh-TW" sz="2400" dirty="0" smtClean="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National </a:t>
            </a:r>
            <a:r>
              <a:rPr lang="en-US" altLang="zh-TW" sz="2400" dirty="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Cheng Kung University</a:t>
            </a:r>
            <a:endParaRPr lang="zh-TW" altLang="en-US" sz="2400" dirty="0">
              <a:solidFill>
                <a:srgbClr val="0070C0"/>
              </a:solidFill>
              <a:latin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764811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1463692" y="939942"/>
            <a:ext cx="2275555" cy="568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backgroundRemoval t="10000" b="96047" l="9948" r="89878"/>
                    </a14:imgEffect>
                  </a14:imgLayer>
                </a14:imgProps>
              </a:ext>
            </a:extLst>
          </a:blip>
          <a:stretch>
            <a:fillRect/>
          </a:stretch>
        </p:blipFill>
        <p:spPr>
          <a:xfrm>
            <a:off x="2228977" y="940531"/>
            <a:ext cx="756195" cy="567477"/>
          </a:xfrm>
          <a:prstGeom prst="rect">
            <a:avLst/>
          </a:prstGeom>
          <a:ln>
            <a:solidFill>
              <a:schemeClr val="tx1"/>
            </a:solidFill>
          </a:ln>
        </p:spPr>
      </p:pic>
      <p:grpSp>
        <p:nvGrpSpPr>
          <p:cNvPr id="140" name="群組 139"/>
          <p:cNvGrpSpPr/>
          <p:nvPr/>
        </p:nvGrpSpPr>
        <p:grpSpPr>
          <a:xfrm>
            <a:off x="605817" y="2020642"/>
            <a:ext cx="7124197" cy="1247917"/>
            <a:chOff x="605817" y="2020642"/>
            <a:chExt cx="7124197" cy="1247917"/>
          </a:xfrm>
        </p:grpSpPr>
        <p:grpSp>
          <p:nvGrpSpPr>
            <p:cNvPr id="124" name="群組 123"/>
            <p:cNvGrpSpPr/>
            <p:nvPr/>
          </p:nvGrpSpPr>
          <p:grpSpPr>
            <a:xfrm>
              <a:off x="605817" y="2020642"/>
              <a:ext cx="7124197" cy="1247917"/>
              <a:chOff x="605817" y="2020642"/>
              <a:chExt cx="7124197" cy="1247917"/>
            </a:xfrm>
          </p:grpSpPr>
          <p:grpSp>
            <p:nvGrpSpPr>
              <p:cNvPr id="104" name="群組 103"/>
              <p:cNvGrpSpPr/>
              <p:nvPr/>
            </p:nvGrpSpPr>
            <p:grpSpPr>
              <a:xfrm>
                <a:off x="706266" y="2020642"/>
                <a:ext cx="6910806" cy="891549"/>
                <a:chOff x="993317" y="4937711"/>
                <a:chExt cx="6910806" cy="891549"/>
              </a:xfrm>
            </p:grpSpPr>
            <p:sp>
              <p:nvSpPr>
                <p:cNvPr id="21" name="矩形 20"/>
                <p:cNvSpPr/>
                <p:nvPr/>
              </p:nvSpPr>
              <p:spPr>
                <a:xfrm>
                  <a:off x="4451179" y="5253196"/>
                  <a:ext cx="576064" cy="576064"/>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smtClean="0">
                      <a:latin typeface="Garamond" panose="02020404030301010803" pitchFamily="18" charset="0"/>
                      <a:sym typeface="Symbol"/>
                    </a:rPr>
                    <a:t></a:t>
                  </a:r>
                  <a:endParaRPr lang="zh-TW" altLang="en-US" sz="2000" b="1" dirty="0">
                    <a:latin typeface="Palatino Linotype" pitchFamily="18" charset="0"/>
                  </a:endParaRPr>
                </a:p>
              </p:txBody>
            </p:sp>
            <p:sp>
              <p:nvSpPr>
                <p:cNvPr id="22" name="矩形 21"/>
                <p:cNvSpPr/>
                <p:nvPr/>
              </p:nvSpPr>
              <p:spPr>
                <a:xfrm>
                  <a:off x="3873637"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a:latin typeface="Garamond" panose="02020404030301010803" pitchFamily="18" charset="0"/>
                      <a:sym typeface="Symbol"/>
                    </a:rPr>
                    <a:t></a:t>
                  </a:r>
                  <a:endParaRPr lang="zh-TW" altLang="en-US" sz="2000" dirty="0">
                    <a:latin typeface="Garamond" panose="02020404030301010803" pitchFamily="18" charset="0"/>
                  </a:endParaRPr>
                </a:p>
              </p:txBody>
            </p:sp>
            <p:sp>
              <p:nvSpPr>
                <p:cNvPr id="23" name="矩形 22"/>
                <p:cNvSpPr/>
                <p:nvPr/>
              </p:nvSpPr>
              <p:spPr>
                <a:xfrm>
                  <a:off x="3297573"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smtClean="0">
                      <a:latin typeface="Garamond" panose="02020404030301010803" pitchFamily="18" charset="0"/>
                      <a:sym typeface="Symbol"/>
                    </a:rPr>
                    <a:t></a:t>
                  </a:r>
                  <a:endParaRPr lang="zh-TW" altLang="en-US" sz="2000" b="1" dirty="0">
                    <a:latin typeface="Palatino Linotype" pitchFamily="18" charset="0"/>
                  </a:endParaRPr>
                </a:p>
              </p:txBody>
            </p:sp>
            <p:sp>
              <p:nvSpPr>
                <p:cNvPr id="24" name="矩形 23"/>
                <p:cNvSpPr/>
                <p:nvPr/>
              </p:nvSpPr>
              <p:spPr>
                <a:xfrm>
                  <a:off x="993317"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a:latin typeface="Garamond" panose="02020404030301010803" pitchFamily="18" charset="0"/>
                      <a:sym typeface="Symbol"/>
                    </a:rPr>
                    <a:t></a:t>
                  </a:r>
                  <a:endParaRPr lang="zh-TW" altLang="en-US" sz="2000" dirty="0">
                    <a:latin typeface="Garamond" panose="02020404030301010803" pitchFamily="18" charset="0"/>
                  </a:endParaRPr>
                </a:p>
              </p:txBody>
            </p:sp>
            <p:sp>
              <p:nvSpPr>
                <p:cNvPr id="25" name="矩形 24"/>
                <p:cNvSpPr/>
                <p:nvPr/>
              </p:nvSpPr>
              <p:spPr>
                <a:xfrm>
                  <a:off x="1569381"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a:latin typeface="Garamond" panose="02020404030301010803" pitchFamily="18" charset="0"/>
                      <a:sym typeface="Symbol"/>
                    </a:rPr>
                    <a:t></a:t>
                  </a:r>
                  <a:endParaRPr lang="zh-TW" altLang="en-US" sz="2000" dirty="0">
                    <a:latin typeface="Garamond" panose="02020404030301010803" pitchFamily="18" charset="0"/>
                  </a:endParaRPr>
                </a:p>
              </p:txBody>
            </p:sp>
            <p:sp>
              <p:nvSpPr>
                <p:cNvPr id="26" name="矩形 25"/>
                <p:cNvSpPr/>
                <p:nvPr/>
              </p:nvSpPr>
              <p:spPr>
                <a:xfrm>
                  <a:off x="2145445"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smtClean="0">
                      <a:latin typeface="Garamond" panose="02020404030301010803" pitchFamily="18" charset="0"/>
                      <a:sym typeface="Symbol"/>
                    </a:rPr>
                    <a:t>16</a:t>
                  </a:r>
                  <a:endParaRPr lang="zh-TW" altLang="en-US" sz="2000" dirty="0">
                    <a:latin typeface="Garamond" panose="02020404030301010803" pitchFamily="18" charset="0"/>
                  </a:endParaRPr>
                </a:p>
              </p:txBody>
            </p:sp>
            <p:sp>
              <p:nvSpPr>
                <p:cNvPr id="27" name="矩形 26"/>
                <p:cNvSpPr/>
                <p:nvPr/>
              </p:nvSpPr>
              <p:spPr>
                <a:xfrm>
                  <a:off x="2721509" y="5253196"/>
                  <a:ext cx="576064" cy="576064"/>
                </a:xfrm>
                <a:prstGeom prst="rect">
                  <a:avLst/>
                </a:prstGeom>
                <a:solidFill>
                  <a:schemeClr val="accent2">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a:latin typeface="Garamond" panose="02020404030301010803" pitchFamily="18" charset="0"/>
                      <a:sym typeface="Symbol"/>
                    </a:rPr>
                    <a:t></a:t>
                  </a:r>
                  <a:endParaRPr lang="zh-TW" altLang="en-US" sz="2000" dirty="0">
                    <a:latin typeface="Garamond" panose="02020404030301010803" pitchFamily="18" charset="0"/>
                  </a:endParaRPr>
                </a:p>
              </p:txBody>
            </p:sp>
            <p:sp>
              <p:nvSpPr>
                <p:cNvPr id="28" name="矩形 27"/>
                <p:cNvSpPr/>
                <p:nvPr/>
              </p:nvSpPr>
              <p:spPr>
                <a:xfrm>
                  <a:off x="5027243" y="5253196"/>
                  <a:ext cx="576064" cy="576064"/>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a:latin typeface="Garamond" panose="02020404030301010803" pitchFamily="18" charset="0"/>
                      <a:sym typeface="Symbol"/>
                    </a:rPr>
                    <a:t></a:t>
                  </a:r>
                  <a:endParaRPr lang="zh-TW" altLang="en-US" sz="2000" b="1" dirty="0">
                    <a:latin typeface="Palatino Linotype" pitchFamily="18" charset="0"/>
                  </a:endParaRPr>
                </a:p>
              </p:txBody>
            </p:sp>
            <p:sp>
              <p:nvSpPr>
                <p:cNvPr id="29" name="矩形 28"/>
                <p:cNvSpPr/>
                <p:nvPr/>
              </p:nvSpPr>
              <p:spPr>
                <a:xfrm>
                  <a:off x="5603307" y="5253196"/>
                  <a:ext cx="576064" cy="576064"/>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dirty="0" smtClean="0">
                      <a:latin typeface="Garamond" panose="02020404030301010803" pitchFamily="18" charset="0"/>
                      <a:sym typeface="Symbol"/>
                    </a:rPr>
                    <a:t>12</a:t>
                  </a:r>
                  <a:endParaRPr lang="zh-TW" altLang="en-US" sz="2000" b="1" dirty="0">
                    <a:latin typeface="Palatino Linotype" pitchFamily="18" charset="0"/>
                  </a:endParaRPr>
                </a:p>
              </p:txBody>
            </p:sp>
            <p:sp>
              <p:nvSpPr>
                <p:cNvPr id="30" name="矩形 29"/>
                <p:cNvSpPr/>
                <p:nvPr/>
              </p:nvSpPr>
              <p:spPr>
                <a:xfrm>
                  <a:off x="1172515" y="4942791"/>
                  <a:ext cx="293670" cy="369332"/>
                </a:xfrm>
                <a:prstGeom prst="rect">
                  <a:avLst/>
                </a:prstGeom>
              </p:spPr>
              <p:txBody>
                <a:bodyPr wrap="none">
                  <a:spAutoFit/>
                </a:bodyP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31" name="矩形 30"/>
                <p:cNvSpPr/>
                <p:nvPr/>
              </p:nvSpPr>
              <p:spPr>
                <a:xfrm>
                  <a:off x="2883273" y="4942791"/>
                  <a:ext cx="293670" cy="369332"/>
                </a:xfrm>
                <a:prstGeom prst="rect">
                  <a:avLst/>
                </a:prstGeom>
              </p:spPr>
              <p:txBody>
                <a:bodyPr wrap="none">
                  <a:spAutoFit/>
                </a:bodyPr>
                <a:lstStyle/>
                <a:p>
                  <a:pPr algn="ctr"/>
                  <a:r>
                    <a:rPr lang="en-US" altLang="zh-TW" dirty="0">
                      <a:latin typeface="Garamond" panose="02020404030301010803" pitchFamily="18" charset="0"/>
                    </a:rPr>
                    <a:t>4</a:t>
                  </a:r>
                  <a:endParaRPr lang="zh-TW" altLang="en-US" dirty="0">
                    <a:latin typeface="Garamond" panose="02020404030301010803" pitchFamily="18" charset="0"/>
                  </a:endParaRPr>
                </a:p>
              </p:txBody>
            </p:sp>
            <p:sp>
              <p:nvSpPr>
                <p:cNvPr id="32" name="矩形 31"/>
                <p:cNvSpPr/>
                <p:nvPr/>
              </p:nvSpPr>
              <p:spPr>
                <a:xfrm>
                  <a:off x="1763537" y="4944061"/>
                  <a:ext cx="293670" cy="369332"/>
                </a:xfrm>
                <a:prstGeom prst="rect">
                  <a:avLst/>
                </a:prstGeom>
              </p:spPr>
              <p:txBody>
                <a:bodyPr wrap="none">
                  <a:spAutoFit/>
                </a:bodyPr>
                <a:lstStyle/>
                <a:p>
                  <a:pPr algn="ctr"/>
                  <a:r>
                    <a:rPr lang="en-US" altLang="zh-TW" dirty="0" smtClean="0">
                      <a:latin typeface="Garamond" panose="02020404030301010803" pitchFamily="18" charset="0"/>
                    </a:rPr>
                    <a:t>2</a:t>
                  </a:r>
                  <a:endParaRPr lang="zh-TW" altLang="en-US" dirty="0">
                    <a:latin typeface="Garamond" panose="02020404030301010803" pitchFamily="18" charset="0"/>
                  </a:endParaRPr>
                </a:p>
              </p:txBody>
            </p:sp>
            <p:sp>
              <p:nvSpPr>
                <p:cNvPr id="33" name="矩形 32"/>
                <p:cNvSpPr/>
                <p:nvPr/>
              </p:nvSpPr>
              <p:spPr>
                <a:xfrm>
                  <a:off x="2323558" y="4944061"/>
                  <a:ext cx="293670" cy="369332"/>
                </a:xfrm>
                <a:prstGeom prst="rect">
                  <a:avLst/>
                </a:prstGeom>
              </p:spPr>
              <p:txBody>
                <a:bodyPr wrap="none">
                  <a:spAutoFit/>
                </a:bodyPr>
                <a:lstStyle/>
                <a:p>
                  <a:pPr algn="ctr"/>
                  <a:r>
                    <a:rPr lang="en-US" altLang="zh-TW" dirty="0" smtClean="0">
                      <a:latin typeface="Garamond" panose="02020404030301010803" pitchFamily="18" charset="0"/>
                    </a:rPr>
                    <a:t>3</a:t>
                  </a:r>
                  <a:endParaRPr lang="zh-TW" altLang="en-US" dirty="0">
                    <a:latin typeface="Garamond" panose="02020404030301010803" pitchFamily="18" charset="0"/>
                  </a:endParaRPr>
                </a:p>
              </p:txBody>
            </p:sp>
            <p:sp>
              <p:nvSpPr>
                <p:cNvPr id="34" name="矩形 33"/>
                <p:cNvSpPr/>
                <p:nvPr/>
              </p:nvSpPr>
              <p:spPr>
                <a:xfrm>
                  <a:off x="3459960" y="4944061"/>
                  <a:ext cx="293670" cy="369332"/>
                </a:xfrm>
                <a:prstGeom prst="rect">
                  <a:avLst/>
                </a:prstGeom>
              </p:spPr>
              <p:txBody>
                <a:bodyPr wrap="none">
                  <a:spAutoFit/>
                </a:bodyPr>
                <a:lstStyle/>
                <a:p>
                  <a:pPr algn="ctr"/>
                  <a:r>
                    <a:rPr lang="en-US" altLang="zh-TW" dirty="0">
                      <a:latin typeface="Garamond" panose="02020404030301010803" pitchFamily="18" charset="0"/>
                    </a:rPr>
                    <a:t>5</a:t>
                  </a:r>
                  <a:endParaRPr lang="zh-TW" altLang="en-US" dirty="0">
                    <a:latin typeface="Garamond" panose="02020404030301010803" pitchFamily="18" charset="0"/>
                  </a:endParaRPr>
                </a:p>
              </p:txBody>
            </p:sp>
            <p:sp>
              <p:nvSpPr>
                <p:cNvPr id="35" name="矩形 34"/>
                <p:cNvSpPr/>
                <p:nvPr/>
              </p:nvSpPr>
              <p:spPr>
                <a:xfrm>
                  <a:off x="4044935" y="4944061"/>
                  <a:ext cx="293670" cy="369332"/>
                </a:xfrm>
                <a:prstGeom prst="rect">
                  <a:avLst/>
                </a:prstGeom>
              </p:spPr>
              <p:txBody>
                <a:bodyPr wrap="none">
                  <a:spAutoFit/>
                </a:bodyPr>
                <a:lstStyle/>
                <a:p>
                  <a:pPr algn="ctr"/>
                  <a:r>
                    <a:rPr lang="en-US" altLang="zh-TW" dirty="0">
                      <a:latin typeface="Garamond" panose="02020404030301010803" pitchFamily="18" charset="0"/>
                    </a:rPr>
                    <a:t>6</a:t>
                  </a:r>
                  <a:endParaRPr lang="zh-TW" altLang="en-US" dirty="0">
                    <a:latin typeface="Garamond" panose="02020404030301010803" pitchFamily="18" charset="0"/>
                  </a:endParaRPr>
                </a:p>
              </p:txBody>
            </p:sp>
            <p:sp>
              <p:nvSpPr>
                <p:cNvPr id="36" name="矩形 35"/>
                <p:cNvSpPr/>
                <p:nvPr/>
              </p:nvSpPr>
              <p:spPr>
                <a:xfrm>
                  <a:off x="5718274" y="4944061"/>
                  <a:ext cx="293670" cy="369332"/>
                </a:xfrm>
                <a:prstGeom prst="rect">
                  <a:avLst/>
                </a:prstGeom>
              </p:spPr>
              <p:txBody>
                <a:bodyPr wrap="none">
                  <a:spAutoFit/>
                </a:bodyPr>
                <a:lstStyle/>
                <a:p>
                  <a:pPr algn="ctr"/>
                  <a:r>
                    <a:rPr lang="en-US" altLang="zh-TW" dirty="0">
                      <a:latin typeface="Garamond" panose="02020404030301010803" pitchFamily="18" charset="0"/>
                    </a:rPr>
                    <a:t>3</a:t>
                  </a:r>
                  <a:endParaRPr lang="zh-TW" altLang="en-US" dirty="0">
                    <a:latin typeface="Garamond" panose="02020404030301010803" pitchFamily="18" charset="0"/>
                  </a:endParaRPr>
                </a:p>
              </p:txBody>
            </p:sp>
            <p:sp>
              <p:nvSpPr>
                <p:cNvPr id="37" name="矩形 36"/>
                <p:cNvSpPr/>
                <p:nvPr/>
              </p:nvSpPr>
              <p:spPr>
                <a:xfrm>
                  <a:off x="4598538" y="4945331"/>
                  <a:ext cx="293670" cy="369332"/>
                </a:xfrm>
                <a:prstGeom prst="rect">
                  <a:avLst/>
                </a:prstGeom>
              </p:spPr>
              <p:txBody>
                <a:bodyPr wrap="none">
                  <a:spAutoFit/>
                </a:bodyP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38" name="矩形 37"/>
                <p:cNvSpPr/>
                <p:nvPr/>
              </p:nvSpPr>
              <p:spPr>
                <a:xfrm>
                  <a:off x="5158559" y="4945331"/>
                  <a:ext cx="293670" cy="369332"/>
                </a:xfrm>
                <a:prstGeom prst="rect">
                  <a:avLst/>
                </a:prstGeom>
              </p:spPr>
              <p:txBody>
                <a:bodyPr wrap="none">
                  <a:spAutoFit/>
                </a:bodyPr>
                <a:lstStyle/>
                <a:p>
                  <a:pPr algn="ctr"/>
                  <a:r>
                    <a:rPr lang="en-US" altLang="zh-TW" dirty="0">
                      <a:latin typeface="Garamond" panose="02020404030301010803" pitchFamily="18" charset="0"/>
                    </a:rPr>
                    <a:t>2</a:t>
                  </a:r>
                  <a:endParaRPr lang="zh-TW" altLang="en-US" dirty="0">
                    <a:latin typeface="Garamond" panose="02020404030301010803" pitchFamily="18" charset="0"/>
                  </a:endParaRPr>
                </a:p>
              </p:txBody>
            </p:sp>
            <p:sp>
              <p:nvSpPr>
                <p:cNvPr id="42" name="矩形 41"/>
                <p:cNvSpPr/>
                <p:nvPr/>
              </p:nvSpPr>
              <p:spPr>
                <a:xfrm>
                  <a:off x="6175931" y="5255440"/>
                  <a:ext cx="576064" cy="573820"/>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a:latin typeface="Garamond" panose="02020404030301010803" pitchFamily="18" charset="0"/>
                      <a:sym typeface="Symbol"/>
                    </a:rPr>
                    <a:t></a:t>
                  </a:r>
                  <a:endParaRPr lang="zh-TW" altLang="en-US" sz="2000" b="1" dirty="0">
                    <a:latin typeface="Palatino Linotype" pitchFamily="18" charset="0"/>
                  </a:endParaRPr>
                </a:p>
              </p:txBody>
            </p:sp>
            <p:sp>
              <p:nvSpPr>
                <p:cNvPr id="43" name="矩形 42"/>
                <p:cNvSpPr/>
                <p:nvPr/>
              </p:nvSpPr>
              <p:spPr>
                <a:xfrm>
                  <a:off x="6751995" y="5255440"/>
                  <a:ext cx="576064" cy="573820"/>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a:latin typeface="Garamond" panose="02020404030301010803" pitchFamily="18" charset="0"/>
                      <a:sym typeface="Symbol"/>
                    </a:rPr>
                    <a:t></a:t>
                  </a:r>
                  <a:endParaRPr lang="zh-TW" altLang="en-US" sz="2000" b="1" dirty="0">
                    <a:latin typeface="Palatino Linotype" pitchFamily="18" charset="0"/>
                  </a:endParaRPr>
                </a:p>
              </p:txBody>
            </p:sp>
            <p:sp>
              <p:nvSpPr>
                <p:cNvPr id="44" name="矩形 43"/>
                <p:cNvSpPr/>
                <p:nvPr/>
              </p:nvSpPr>
              <p:spPr>
                <a:xfrm>
                  <a:off x="7328059" y="5255440"/>
                  <a:ext cx="576064" cy="573820"/>
                </a:xfrm>
                <a:prstGeom prst="rect">
                  <a:avLst/>
                </a:prstGeom>
                <a:solidFill>
                  <a:schemeClr val="accent1">
                    <a:lumMod val="40000"/>
                    <a:lumOff val="6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000">
                      <a:latin typeface="Garamond" panose="02020404030301010803" pitchFamily="18" charset="0"/>
                      <a:sym typeface="Symbol"/>
                    </a:rPr>
                    <a:t></a:t>
                  </a:r>
                  <a:endParaRPr lang="zh-TW" altLang="en-US" sz="2000" b="1" dirty="0">
                    <a:latin typeface="Palatino Linotype" pitchFamily="18" charset="0"/>
                  </a:endParaRPr>
                </a:p>
              </p:txBody>
            </p:sp>
            <p:sp>
              <p:nvSpPr>
                <p:cNvPr id="45" name="矩形 44"/>
                <p:cNvSpPr/>
                <p:nvPr/>
              </p:nvSpPr>
              <p:spPr>
                <a:xfrm>
                  <a:off x="6310413" y="4937711"/>
                  <a:ext cx="293670" cy="369332"/>
                </a:xfrm>
                <a:prstGeom prst="rect">
                  <a:avLst/>
                </a:prstGeom>
              </p:spPr>
              <p:txBody>
                <a:bodyPr wrap="none">
                  <a:spAutoFit/>
                </a:bodyPr>
                <a:lstStyle/>
                <a:p>
                  <a:pPr algn="ctr"/>
                  <a:r>
                    <a:rPr lang="en-US" altLang="zh-TW" dirty="0">
                      <a:latin typeface="Garamond" panose="02020404030301010803" pitchFamily="18" charset="0"/>
                    </a:rPr>
                    <a:t>4</a:t>
                  </a:r>
                  <a:endParaRPr lang="zh-TW" altLang="en-US" dirty="0">
                    <a:latin typeface="Garamond" panose="02020404030301010803" pitchFamily="18" charset="0"/>
                  </a:endParaRPr>
                </a:p>
              </p:txBody>
            </p:sp>
            <p:sp>
              <p:nvSpPr>
                <p:cNvPr id="46" name="矩形 45"/>
                <p:cNvSpPr/>
                <p:nvPr/>
              </p:nvSpPr>
              <p:spPr>
                <a:xfrm>
                  <a:off x="6887100" y="4938981"/>
                  <a:ext cx="293670" cy="369332"/>
                </a:xfrm>
                <a:prstGeom prst="rect">
                  <a:avLst/>
                </a:prstGeom>
              </p:spPr>
              <p:txBody>
                <a:bodyPr wrap="none">
                  <a:spAutoFit/>
                </a:bodyPr>
                <a:lstStyle/>
                <a:p>
                  <a:pPr algn="ctr"/>
                  <a:r>
                    <a:rPr lang="en-US" altLang="zh-TW" dirty="0">
                      <a:latin typeface="Garamond" panose="02020404030301010803" pitchFamily="18" charset="0"/>
                    </a:rPr>
                    <a:t>5</a:t>
                  </a:r>
                  <a:endParaRPr lang="zh-TW" altLang="en-US" dirty="0">
                    <a:latin typeface="Garamond" panose="02020404030301010803" pitchFamily="18" charset="0"/>
                  </a:endParaRPr>
                </a:p>
              </p:txBody>
            </p:sp>
            <p:sp>
              <p:nvSpPr>
                <p:cNvPr id="47" name="矩形 46"/>
                <p:cNvSpPr/>
                <p:nvPr/>
              </p:nvSpPr>
              <p:spPr>
                <a:xfrm>
                  <a:off x="7472075" y="4938981"/>
                  <a:ext cx="293670" cy="369332"/>
                </a:xfrm>
                <a:prstGeom prst="rect">
                  <a:avLst/>
                </a:prstGeom>
              </p:spPr>
              <p:txBody>
                <a:bodyPr wrap="none">
                  <a:spAutoFit/>
                </a:bodyPr>
                <a:lstStyle/>
                <a:p>
                  <a:pPr algn="ctr"/>
                  <a:r>
                    <a:rPr lang="en-US" altLang="zh-TW" dirty="0">
                      <a:latin typeface="Garamond" panose="02020404030301010803" pitchFamily="18" charset="0"/>
                    </a:rPr>
                    <a:t>6</a:t>
                  </a:r>
                  <a:endParaRPr lang="zh-TW" altLang="en-US" dirty="0">
                    <a:latin typeface="Garamond" panose="02020404030301010803" pitchFamily="18" charset="0"/>
                  </a:endParaRPr>
                </a:p>
              </p:txBody>
            </p:sp>
          </p:grpSp>
          <p:sp>
            <p:nvSpPr>
              <p:cNvPr id="122" name="矩形 121"/>
              <p:cNvSpPr/>
              <p:nvPr/>
            </p:nvSpPr>
            <p:spPr>
              <a:xfrm>
                <a:off x="605817" y="2864646"/>
                <a:ext cx="1252617" cy="400110"/>
              </a:xfrm>
              <a:prstGeom prst="rect">
                <a:avLst/>
              </a:prstGeom>
            </p:spPr>
            <p:txBody>
              <a:bodyPr wrap="square">
                <a:spAutoFit/>
              </a:bodyPr>
              <a:lstStyle/>
              <a:p>
                <a:r>
                  <a:rPr lang="en-US" altLang="zh-CN" sz="2000" b="1" dirty="0" smtClean="0">
                    <a:solidFill>
                      <a:schemeClr val="accent2">
                        <a:lumMod val="75000"/>
                      </a:schemeClr>
                    </a:solidFill>
                    <a:latin typeface="Palatino Linotype" pitchFamily="18" charset="0"/>
                  </a:rPr>
                  <a:t>Mix</a:t>
                </a:r>
                <a:endParaRPr lang="zh-CN" altLang="en-US" sz="2000" b="1" dirty="0">
                  <a:solidFill>
                    <a:schemeClr val="accent2">
                      <a:lumMod val="75000"/>
                    </a:schemeClr>
                  </a:solidFill>
                  <a:latin typeface="Palatino Linotype" pitchFamily="18" charset="0"/>
                </a:endParaRPr>
              </a:p>
            </p:txBody>
          </p:sp>
          <p:sp>
            <p:nvSpPr>
              <p:cNvPr id="123" name="矩形 122"/>
              <p:cNvSpPr/>
              <p:nvPr/>
            </p:nvSpPr>
            <p:spPr>
              <a:xfrm>
                <a:off x="6477397" y="2868449"/>
                <a:ext cx="1252617" cy="400110"/>
              </a:xfrm>
              <a:prstGeom prst="rect">
                <a:avLst/>
              </a:prstGeom>
            </p:spPr>
            <p:txBody>
              <a:bodyPr wrap="square">
                <a:spAutoFit/>
              </a:bodyPr>
              <a:lstStyle/>
              <a:p>
                <a:pPr algn="r"/>
                <a:r>
                  <a:rPr lang="en-US" altLang="zh-CN" sz="2000" b="1" dirty="0" smtClean="0">
                    <a:solidFill>
                      <a:srgbClr val="0070C0"/>
                    </a:solidFill>
                    <a:latin typeface="Palatino Linotype" pitchFamily="18" charset="0"/>
                  </a:rPr>
                  <a:t>Attach</a:t>
                </a:r>
                <a:endParaRPr lang="zh-CN" altLang="en-US" sz="2000" b="1" dirty="0">
                  <a:solidFill>
                    <a:srgbClr val="0070C0"/>
                  </a:solidFill>
                  <a:latin typeface="Palatino Linotype" pitchFamily="18" charset="0"/>
                </a:endParaRPr>
              </a:p>
            </p:txBody>
          </p:sp>
        </p:grpSp>
        <p:sp>
          <p:nvSpPr>
            <p:cNvPr id="139" name="矩形 138"/>
            <p:cNvSpPr/>
            <p:nvPr/>
          </p:nvSpPr>
          <p:spPr>
            <a:xfrm>
              <a:off x="3066141" y="2832694"/>
              <a:ext cx="2505233" cy="400110"/>
            </a:xfrm>
            <a:prstGeom prst="rect">
              <a:avLst/>
            </a:prstGeom>
          </p:spPr>
          <p:txBody>
            <a:bodyPr wrap="square">
              <a:spAutoFit/>
            </a:bodyPr>
            <a:lstStyle/>
            <a:p>
              <a:r>
                <a:rPr lang="en-US" altLang="zh-CN" sz="2000" b="1" dirty="0" smtClean="0">
                  <a:latin typeface="Palatino Linotype" pitchFamily="18" charset="0"/>
                </a:rPr>
                <a:t>Operational vector</a:t>
              </a:r>
              <a:endParaRPr lang="zh-CN" altLang="en-US" sz="2000" b="1" dirty="0">
                <a:latin typeface="Palatino Linotype" pitchFamily="18" charset="0"/>
              </a:endParaRPr>
            </a:p>
          </p:txBody>
        </p:sp>
      </p:gr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10</a:t>
            </a:fld>
            <a:endParaRPr lang="zh-TW" altLang="en-US" dirty="0"/>
          </a:p>
        </p:txBody>
      </p:sp>
      <p:grpSp>
        <p:nvGrpSpPr>
          <p:cNvPr id="59" name="组合 42"/>
          <p:cNvGrpSpPr/>
          <p:nvPr/>
        </p:nvGrpSpPr>
        <p:grpSpPr>
          <a:xfrm>
            <a:off x="701277" y="3388474"/>
            <a:ext cx="4554461" cy="2671752"/>
            <a:chOff x="-1467613" y="-246888"/>
            <a:chExt cx="12522709" cy="7346112"/>
          </a:xfrm>
          <a:solidFill>
            <a:schemeClr val="bg1">
              <a:lumMod val="95000"/>
            </a:schemeClr>
          </a:solidFill>
        </p:grpSpPr>
        <p:sp>
          <p:nvSpPr>
            <p:cNvPr id="60" name="矩形 59"/>
            <p:cNvSpPr/>
            <p:nvPr/>
          </p:nvSpPr>
          <p:spPr>
            <a:xfrm>
              <a:off x="1682496" y="-246888"/>
              <a:ext cx="3127248" cy="1828800"/>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1" name="矩形 60"/>
            <p:cNvSpPr/>
            <p:nvPr/>
          </p:nvSpPr>
          <p:spPr>
            <a:xfrm>
              <a:off x="-1453896" y="-246888"/>
              <a:ext cx="3122676" cy="1828800"/>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62" name="矩形 61"/>
            <p:cNvSpPr/>
            <p:nvPr/>
          </p:nvSpPr>
          <p:spPr>
            <a:xfrm>
              <a:off x="4809744" y="-246888"/>
              <a:ext cx="6240780" cy="1828800"/>
            </a:xfrm>
            <a:prstGeom prst="rect">
              <a:avLst/>
            </a:prstGeom>
            <a:grp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63" name="矩形 62"/>
            <p:cNvSpPr/>
            <p:nvPr/>
          </p:nvSpPr>
          <p:spPr>
            <a:xfrm>
              <a:off x="4796028" y="1581912"/>
              <a:ext cx="6259068" cy="1837944"/>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4" name="矩形 63"/>
            <p:cNvSpPr/>
            <p:nvPr/>
          </p:nvSpPr>
          <p:spPr>
            <a:xfrm>
              <a:off x="-1453896" y="1581912"/>
              <a:ext cx="6263640" cy="1850568"/>
            </a:xfrm>
            <a:prstGeom prst="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65" name="矩形 64"/>
            <p:cNvSpPr/>
            <p:nvPr/>
          </p:nvSpPr>
          <p:spPr>
            <a:xfrm>
              <a:off x="-1453896" y="3419856"/>
              <a:ext cx="12504420" cy="3679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Picture 2" descr="C:\Users\Jenny\Dropbox\Figure\p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368" y="-246888"/>
              <a:ext cx="1554480" cy="1828800"/>
            </a:xfrm>
            <a:prstGeom prst="rect">
              <a:avLst/>
            </a:prstGeom>
            <a:grpFill/>
            <a:ln>
              <a:solidFill>
                <a:schemeClr val="tx1">
                  <a:lumMod val="85000"/>
                  <a:lumOff val="15000"/>
                </a:schemeClr>
              </a:solidFill>
            </a:ln>
            <a:extLst/>
          </p:spPr>
        </p:pic>
        <p:pic>
          <p:nvPicPr>
            <p:cNvPr id="67" name="Picture 3" descr="C:\Users\Jenny\Dropbox\Figure\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3896" y="-246888"/>
              <a:ext cx="1554480" cy="1828800"/>
            </a:xfrm>
            <a:prstGeom prst="rect">
              <a:avLst/>
            </a:prstGeom>
            <a:grpFill/>
            <a:ln>
              <a:solidFill>
                <a:schemeClr val="tx1">
                  <a:lumMod val="85000"/>
                  <a:lumOff val="15000"/>
                </a:schemeClr>
              </a:solidFill>
            </a:ln>
            <a:extLst/>
          </p:spPr>
        </p:pic>
        <p:pic>
          <p:nvPicPr>
            <p:cNvPr id="68" name="Picture 4" descr="C:\Users\Jenny\Dropbox\Figure\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872" y="-246888"/>
              <a:ext cx="1554480" cy="1828800"/>
            </a:xfrm>
            <a:prstGeom prst="rect">
              <a:avLst/>
            </a:prstGeom>
            <a:grpFill/>
            <a:ln>
              <a:solidFill>
                <a:schemeClr val="tx1">
                  <a:lumMod val="85000"/>
                  <a:lumOff val="15000"/>
                </a:schemeClr>
              </a:solidFill>
            </a:ln>
            <a:extLst/>
          </p:spPr>
        </p:pic>
        <p:pic>
          <p:nvPicPr>
            <p:cNvPr id="69" name="Picture 5" descr="C:\Users\Jenny\Dropbox\Figure\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6120" y="-246888"/>
              <a:ext cx="1554480" cy="1828800"/>
            </a:xfrm>
            <a:prstGeom prst="rect">
              <a:avLst/>
            </a:prstGeom>
            <a:grpFill/>
            <a:ln>
              <a:solidFill>
                <a:schemeClr val="tx1">
                  <a:lumMod val="85000"/>
                  <a:lumOff val="15000"/>
                </a:schemeClr>
              </a:solidFill>
            </a:ln>
            <a:extLst/>
          </p:spPr>
        </p:pic>
        <p:pic>
          <p:nvPicPr>
            <p:cNvPr id="70" name="Picture 6" descr="C:\Users\Jenny\Dropbox\Figure\p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2496" y="-246888"/>
              <a:ext cx="1554480" cy="1828800"/>
            </a:xfrm>
            <a:prstGeom prst="rect">
              <a:avLst/>
            </a:prstGeom>
            <a:grpFill/>
            <a:ln>
              <a:solidFill>
                <a:schemeClr val="tx1">
                  <a:lumMod val="85000"/>
                  <a:lumOff val="15000"/>
                </a:schemeClr>
              </a:solidFill>
            </a:ln>
            <a:extLst/>
          </p:spPr>
        </p:pic>
        <p:pic>
          <p:nvPicPr>
            <p:cNvPr id="71" name="Picture 7" descr="C:\Users\Jenny\Dropbox\Figure\p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9744" y="1594536"/>
              <a:ext cx="1554480" cy="1828800"/>
            </a:xfrm>
            <a:prstGeom prst="rect">
              <a:avLst/>
            </a:prstGeom>
            <a:grpFill/>
            <a:ln>
              <a:solidFill>
                <a:schemeClr val="tx1">
                  <a:lumMod val="85000"/>
                  <a:lumOff val="15000"/>
                </a:schemeClr>
              </a:solidFill>
            </a:ln>
            <a:extLst/>
          </p:spPr>
        </p:pic>
        <p:pic>
          <p:nvPicPr>
            <p:cNvPr id="72" name="Picture 8" descr="C:\Users\Jenny\Dropbox\Figure\p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9745" y="-246888"/>
              <a:ext cx="1554479" cy="1816173"/>
            </a:xfrm>
            <a:prstGeom prst="rect">
              <a:avLst/>
            </a:prstGeom>
            <a:grpFill/>
            <a:ln>
              <a:solidFill>
                <a:schemeClr val="tx1">
                  <a:lumMod val="85000"/>
                  <a:lumOff val="15000"/>
                </a:schemeClr>
              </a:solidFill>
            </a:ln>
            <a:extLst/>
          </p:spPr>
        </p:pic>
        <p:pic>
          <p:nvPicPr>
            <p:cNvPr id="73" name="Picture 9" descr="C:\Users\Jenny\Dropbox\Figure\p7.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36992" y="-246888"/>
              <a:ext cx="1554480" cy="1828800"/>
            </a:xfrm>
            <a:prstGeom prst="rect">
              <a:avLst/>
            </a:prstGeom>
            <a:grpFill/>
            <a:ln>
              <a:solidFill>
                <a:schemeClr val="tx1">
                  <a:lumMod val="85000"/>
                  <a:lumOff val="15000"/>
                </a:schemeClr>
              </a:solidFill>
            </a:ln>
            <a:extLst/>
          </p:spPr>
        </p:pic>
        <p:pic>
          <p:nvPicPr>
            <p:cNvPr id="74" name="Picture 10" descr="C:\Users\Jenny\Dropbox\Figure\p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00616" y="-246888"/>
              <a:ext cx="1554480" cy="1828800"/>
            </a:xfrm>
            <a:prstGeom prst="rect">
              <a:avLst/>
            </a:prstGeom>
            <a:grpFill/>
            <a:ln>
              <a:solidFill>
                <a:schemeClr val="tx1">
                  <a:lumMod val="85000"/>
                  <a:lumOff val="15000"/>
                </a:schemeClr>
              </a:solidFill>
            </a:ln>
            <a:extLst/>
          </p:spPr>
        </p:pic>
        <p:pic>
          <p:nvPicPr>
            <p:cNvPr id="75" name="Picture 11" descr="C:\Users\Jenny\Dropbox\Figure\p9.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2496" y="1591056"/>
              <a:ext cx="1554480" cy="1828800"/>
            </a:xfrm>
            <a:prstGeom prst="rect">
              <a:avLst/>
            </a:prstGeom>
            <a:grpFill/>
            <a:ln>
              <a:solidFill>
                <a:schemeClr val="tx1">
                  <a:lumMod val="85000"/>
                  <a:lumOff val="15000"/>
                </a:schemeClr>
              </a:solidFill>
            </a:ln>
            <a:extLst/>
          </p:spPr>
        </p:pic>
        <p:pic>
          <p:nvPicPr>
            <p:cNvPr id="76" name="Picture 12" descr="C:\Users\Jenny\Dropbox\Figure\p1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73368" y="1594536"/>
              <a:ext cx="1554480" cy="1828800"/>
            </a:xfrm>
            <a:prstGeom prst="rect">
              <a:avLst/>
            </a:prstGeom>
            <a:grpFill/>
            <a:ln>
              <a:solidFill>
                <a:schemeClr val="tx1">
                  <a:lumMod val="85000"/>
                  <a:lumOff val="15000"/>
                </a:schemeClr>
              </a:solidFill>
            </a:ln>
            <a:extLst/>
          </p:spPr>
        </p:pic>
        <p:pic>
          <p:nvPicPr>
            <p:cNvPr id="77" name="Picture 13" descr="C:\Users\Jenny\Dropbox\Figure\p1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36992" y="1594536"/>
              <a:ext cx="1554480" cy="1828800"/>
            </a:xfrm>
            <a:prstGeom prst="rect">
              <a:avLst/>
            </a:prstGeom>
            <a:grpFill/>
            <a:ln>
              <a:solidFill>
                <a:schemeClr val="tx1">
                  <a:lumMod val="85000"/>
                  <a:lumOff val="15000"/>
                </a:schemeClr>
              </a:solidFill>
            </a:ln>
            <a:extLst/>
          </p:spPr>
        </p:pic>
        <p:pic>
          <p:nvPicPr>
            <p:cNvPr id="78" name="Picture 14" descr="C:\Users\Jenny\Dropbox\Figure\p14.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05172" y="3429000"/>
              <a:ext cx="1554480" cy="1828800"/>
            </a:xfrm>
            <a:prstGeom prst="rect">
              <a:avLst/>
            </a:prstGeom>
            <a:grpFill/>
            <a:ln>
              <a:solidFill>
                <a:schemeClr val="tx1">
                  <a:lumMod val="85000"/>
                  <a:lumOff val="15000"/>
                </a:schemeClr>
              </a:solidFill>
            </a:ln>
            <a:extLst/>
          </p:spPr>
        </p:pic>
        <p:pic>
          <p:nvPicPr>
            <p:cNvPr id="79" name="Picture 15" descr="C:\Users\Jenny\Dropbox\Figure\p17.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53896" y="1591056"/>
              <a:ext cx="1554480" cy="1828800"/>
            </a:xfrm>
            <a:prstGeom prst="rect">
              <a:avLst/>
            </a:prstGeom>
            <a:grpFill/>
            <a:ln>
              <a:solidFill>
                <a:schemeClr val="tx1">
                  <a:lumMod val="85000"/>
                  <a:lumOff val="15000"/>
                </a:schemeClr>
              </a:solidFill>
            </a:ln>
            <a:extLst/>
          </p:spPr>
        </p:pic>
        <p:pic>
          <p:nvPicPr>
            <p:cNvPr id="80" name="Picture 16" descr="C:\Users\Jenny\Dropbox\Figure\p1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8872" y="1591056"/>
              <a:ext cx="1554480" cy="1828800"/>
            </a:xfrm>
            <a:prstGeom prst="rect">
              <a:avLst/>
            </a:prstGeom>
            <a:grpFill/>
            <a:ln>
              <a:solidFill>
                <a:schemeClr val="tx1">
                  <a:lumMod val="85000"/>
                  <a:lumOff val="15000"/>
                </a:schemeClr>
              </a:solidFill>
            </a:ln>
            <a:extLst/>
          </p:spPr>
        </p:pic>
        <p:pic>
          <p:nvPicPr>
            <p:cNvPr id="81" name="Picture 17" descr="C:\Users\Jenny\Dropbox\Figure\p19.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00616" y="1591056"/>
              <a:ext cx="1554480" cy="1828800"/>
            </a:xfrm>
            <a:prstGeom prst="rect">
              <a:avLst/>
            </a:prstGeom>
            <a:grpFill/>
            <a:ln>
              <a:solidFill>
                <a:schemeClr val="tx1">
                  <a:lumMod val="85000"/>
                  <a:lumOff val="15000"/>
                </a:schemeClr>
              </a:solidFill>
            </a:ln>
            <a:extLst/>
          </p:spPr>
        </p:pic>
        <p:pic>
          <p:nvPicPr>
            <p:cNvPr id="82" name="Picture 18" descr="C:\Users\Jenny\Dropbox\Figure\p20.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67613" y="3432481"/>
              <a:ext cx="1572769" cy="1828799"/>
            </a:xfrm>
            <a:prstGeom prst="rect">
              <a:avLst/>
            </a:prstGeom>
            <a:grpFill/>
            <a:ln>
              <a:solidFill>
                <a:schemeClr val="tx1">
                  <a:lumMod val="85000"/>
                  <a:lumOff val="15000"/>
                </a:schemeClr>
              </a:solidFill>
            </a:ln>
            <a:extLst/>
          </p:spPr>
        </p:pic>
        <p:pic>
          <p:nvPicPr>
            <p:cNvPr id="83" name="Picture 19" descr="C:\Users\Jenny\Dropbox\Figure\p2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300" y="3432480"/>
              <a:ext cx="1554480" cy="1828800"/>
            </a:xfrm>
            <a:prstGeom prst="rect">
              <a:avLst/>
            </a:prstGeom>
            <a:grpFill/>
            <a:ln>
              <a:solidFill>
                <a:schemeClr val="tx1">
                  <a:lumMod val="85000"/>
                  <a:lumOff val="15000"/>
                </a:schemeClr>
              </a:solidFill>
            </a:ln>
            <a:extLst/>
          </p:spPr>
        </p:pic>
        <p:pic>
          <p:nvPicPr>
            <p:cNvPr id="84" name="Picture 20" descr="C:\Users\Jenny\Dropbox\Figure\p22.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7924" y="3432480"/>
              <a:ext cx="1554480" cy="1828800"/>
            </a:xfrm>
            <a:prstGeom prst="rect">
              <a:avLst/>
            </a:prstGeom>
            <a:grpFill/>
            <a:ln>
              <a:solidFill>
                <a:schemeClr val="tx1">
                  <a:lumMod val="85000"/>
                  <a:lumOff val="15000"/>
                </a:schemeClr>
              </a:solidFill>
            </a:ln>
            <a:extLst/>
          </p:spPr>
        </p:pic>
        <p:pic>
          <p:nvPicPr>
            <p:cNvPr id="85" name="Picture 21" descr="C:\Users\Jenny\Dropbox\Figure\p23.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41548" y="3432480"/>
              <a:ext cx="1554480" cy="1828800"/>
            </a:xfrm>
            <a:prstGeom prst="rect">
              <a:avLst/>
            </a:prstGeom>
            <a:grpFill/>
            <a:ln>
              <a:solidFill>
                <a:schemeClr val="tx1">
                  <a:lumMod val="85000"/>
                  <a:lumOff val="15000"/>
                </a:schemeClr>
              </a:solidFill>
            </a:ln>
            <a:extLst/>
          </p:spPr>
        </p:pic>
        <p:pic>
          <p:nvPicPr>
            <p:cNvPr id="86" name="Picture 22" descr="C:\Users\Jenny\Dropbox\Figure\p24.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46120" y="1591056"/>
              <a:ext cx="1554480" cy="1828800"/>
            </a:xfrm>
            <a:prstGeom prst="rect">
              <a:avLst/>
            </a:prstGeom>
            <a:grpFill/>
            <a:ln>
              <a:solidFill>
                <a:schemeClr val="tx1">
                  <a:lumMod val="85000"/>
                  <a:lumOff val="15000"/>
                </a:schemeClr>
              </a:solidFill>
            </a:ln>
            <a:extLst/>
          </p:spPr>
        </p:pic>
        <p:pic>
          <p:nvPicPr>
            <p:cNvPr id="87" name="Picture 23" descr="C:\Users\Jenny\Dropbox\Figure\p25.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68796" y="3432480"/>
              <a:ext cx="1554480" cy="1828800"/>
            </a:xfrm>
            <a:prstGeom prst="rect">
              <a:avLst/>
            </a:prstGeom>
            <a:grpFill/>
            <a:ln>
              <a:solidFill>
                <a:schemeClr val="tx1">
                  <a:lumMod val="85000"/>
                  <a:lumOff val="15000"/>
                </a:schemeClr>
              </a:solidFill>
            </a:ln>
            <a:extLst/>
          </p:spPr>
        </p:pic>
        <p:pic>
          <p:nvPicPr>
            <p:cNvPr id="88" name="Picture 24" descr="C:\Users\Jenny\Dropbox\Figure\p26.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932420" y="3432480"/>
              <a:ext cx="1554480" cy="1828800"/>
            </a:xfrm>
            <a:prstGeom prst="rect">
              <a:avLst/>
            </a:prstGeom>
            <a:grpFill/>
            <a:ln>
              <a:solidFill>
                <a:schemeClr val="tx1">
                  <a:lumMod val="85000"/>
                  <a:lumOff val="15000"/>
                </a:schemeClr>
              </a:solidFill>
            </a:ln>
            <a:extLst/>
          </p:spPr>
        </p:pic>
        <p:pic>
          <p:nvPicPr>
            <p:cNvPr id="89" name="Picture 25" descr="C:\Users\Jenny\Dropbox\Figure\p27.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96044" y="3432480"/>
              <a:ext cx="1554480" cy="1828800"/>
            </a:xfrm>
            <a:prstGeom prst="rect">
              <a:avLst/>
            </a:prstGeom>
            <a:grpFill/>
            <a:ln>
              <a:solidFill>
                <a:schemeClr val="tx1">
                  <a:lumMod val="85000"/>
                  <a:lumOff val="15000"/>
                </a:schemeClr>
              </a:solidFill>
            </a:ln>
            <a:extLst/>
          </p:spPr>
        </p:pic>
        <p:pic>
          <p:nvPicPr>
            <p:cNvPr id="90" name="Picture 26" descr="C:\Users\Jenny\Dropbox\Figure\p28.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467613" y="5270425"/>
              <a:ext cx="1572769" cy="1828799"/>
            </a:xfrm>
            <a:prstGeom prst="rect">
              <a:avLst/>
            </a:prstGeom>
            <a:grpFill/>
            <a:ln>
              <a:solidFill>
                <a:schemeClr val="tx1">
                  <a:lumMod val="85000"/>
                  <a:lumOff val="15000"/>
                </a:schemeClr>
              </a:solidFill>
            </a:ln>
            <a:extLst/>
          </p:spPr>
        </p:pic>
        <p:pic>
          <p:nvPicPr>
            <p:cNvPr id="91" name="Picture 27" descr="C:\Users\Jenny\Dropbox\Figure\p29.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805172" y="5270424"/>
              <a:ext cx="1554480" cy="1828800"/>
            </a:xfrm>
            <a:prstGeom prst="rect">
              <a:avLst/>
            </a:prstGeom>
            <a:grpFill/>
            <a:ln>
              <a:solidFill>
                <a:schemeClr val="tx1">
                  <a:lumMod val="85000"/>
                  <a:lumOff val="15000"/>
                </a:schemeClr>
              </a:solidFill>
            </a:ln>
            <a:extLst/>
          </p:spPr>
        </p:pic>
        <p:pic>
          <p:nvPicPr>
            <p:cNvPr id="92" name="Picture 28" descr="C:\Users\Jenny\Dropbox\Figure\p30.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932420" y="5270424"/>
              <a:ext cx="1554480" cy="1828800"/>
            </a:xfrm>
            <a:prstGeom prst="rect">
              <a:avLst/>
            </a:prstGeom>
            <a:grpFill/>
            <a:ln>
              <a:solidFill>
                <a:schemeClr val="tx1">
                  <a:lumMod val="85000"/>
                  <a:lumOff val="15000"/>
                </a:schemeClr>
              </a:solidFill>
            </a:ln>
            <a:extLst/>
          </p:spPr>
        </p:pic>
        <p:pic>
          <p:nvPicPr>
            <p:cNvPr id="93" name="Picture 29" descr="C:\Users\Jenny\Dropbox\Figure\p31.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241548" y="5270424"/>
              <a:ext cx="1554480" cy="1828800"/>
            </a:xfrm>
            <a:prstGeom prst="rect">
              <a:avLst/>
            </a:prstGeom>
            <a:grpFill/>
            <a:ln>
              <a:solidFill>
                <a:schemeClr val="tx1">
                  <a:lumMod val="85000"/>
                  <a:lumOff val="15000"/>
                </a:schemeClr>
              </a:solidFill>
            </a:ln>
            <a:extLst/>
          </p:spPr>
        </p:pic>
        <p:pic>
          <p:nvPicPr>
            <p:cNvPr id="94" name="Picture 30" descr="C:\Users\Jenny\Dropbox\Figure\p3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4300" y="5270424"/>
              <a:ext cx="1554480" cy="1828800"/>
            </a:xfrm>
            <a:prstGeom prst="rect">
              <a:avLst/>
            </a:prstGeom>
            <a:grpFill/>
            <a:ln>
              <a:solidFill>
                <a:schemeClr val="tx1">
                  <a:lumMod val="85000"/>
                  <a:lumOff val="15000"/>
                </a:schemeClr>
              </a:solidFill>
            </a:ln>
            <a:extLst/>
          </p:spPr>
        </p:pic>
        <p:pic>
          <p:nvPicPr>
            <p:cNvPr id="95" name="Picture 31" descr="C:\Users\Jenny\Dropbox\Figure\p33.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677924" y="5270424"/>
              <a:ext cx="1554480" cy="1828800"/>
            </a:xfrm>
            <a:prstGeom prst="rect">
              <a:avLst/>
            </a:prstGeom>
            <a:grpFill/>
            <a:ln>
              <a:solidFill>
                <a:schemeClr val="tx1">
                  <a:lumMod val="85000"/>
                  <a:lumOff val="15000"/>
                </a:schemeClr>
              </a:solidFill>
            </a:ln>
            <a:extLst/>
          </p:spPr>
        </p:pic>
        <p:pic>
          <p:nvPicPr>
            <p:cNvPr id="96" name="Picture 32" descr="C:\Users\Jenny\Dropbox\Figure\p34.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368796" y="5270424"/>
              <a:ext cx="1554480" cy="1828800"/>
            </a:xfrm>
            <a:prstGeom prst="rect">
              <a:avLst/>
            </a:prstGeom>
            <a:grpFill/>
            <a:ln>
              <a:solidFill>
                <a:schemeClr val="tx1">
                  <a:lumMod val="85000"/>
                  <a:lumOff val="15000"/>
                </a:schemeClr>
              </a:solidFill>
            </a:ln>
            <a:extLst/>
          </p:spPr>
        </p:pic>
        <p:pic>
          <p:nvPicPr>
            <p:cNvPr id="97" name="Picture 33" descr="C:\Users\Jenny\Dropbox\Figure\p35.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496044" y="5270424"/>
              <a:ext cx="1554480" cy="1828800"/>
            </a:xfrm>
            <a:prstGeom prst="rect">
              <a:avLst/>
            </a:prstGeom>
            <a:grpFill/>
            <a:ln>
              <a:solidFill>
                <a:schemeClr val="tx1">
                  <a:lumMod val="85000"/>
                  <a:lumOff val="15000"/>
                </a:schemeClr>
              </a:solidFill>
            </a:ln>
            <a:extLst/>
          </p:spPr>
        </p:pic>
      </p:grpSp>
      <p:sp>
        <p:nvSpPr>
          <p:cNvPr id="48" name="矩形 47"/>
          <p:cNvSpPr/>
          <p:nvPr/>
        </p:nvSpPr>
        <p:spPr>
          <a:xfrm>
            <a:off x="3739247" y="939941"/>
            <a:ext cx="1516491" cy="5680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06266" y="939939"/>
            <a:ext cx="759065" cy="568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Picture 2" descr="C:\Users\Jenny\Dropbox\Figure\cp5.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524413" y="937228"/>
            <a:ext cx="757426" cy="568069"/>
          </a:xfrm>
          <a:prstGeom prst="rect">
            <a:avLst/>
          </a:prstGeom>
          <a:solidFill>
            <a:schemeClr val="bg1">
              <a:lumMod val="95000"/>
            </a:schemeClr>
          </a:solidFill>
          <a:ln>
            <a:solidFill>
              <a:schemeClr val="tx1">
                <a:lumMod val="85000"/>
                <a:lumOff val="15000"/>
              </a:schemeClr>
            </a:solidFill>
          </a:ln>
          <a:extLst/>
        </p:spPr>
      </p:pic>
      <p:pic>
        <p:nvPicPr>
          <p:cNvPr id="53" name="Picture 4" descr="C:\Users\Jenny\Dropbox\Figure\cp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06266" y="939940"/>
            <a:ext cx="757426" cy="568069"/>
          </a:xfrm>
          <a:prstGeom prst="rect">
            <a:avLst/>
          </a:prstGeom>
          <a:solidFill>
            <a:schemeClr val="bg1">
              <a:lumMod val="95000"/>
            </a:schemeClr>
          </a:solidFill>
          <a:ln>
            <a:solidFill>
              <a:schemeClr val="tx1">
                <a:lumMod val="85000"/>
                <a:lumOff val="15000"/>
              </a:schemeClr>
            </a:solidFill>
          </a:ln>
          <a:extLst/>
        </p:spPr>
      </p:pic>
      <p:pic>
        <p:nvPicPr>
          <p:cNvPr id="54" name="Picture 5" descr="C:\Users\Jenny\Dropbox\Figure\cp2.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465331" y="939942"/>
            <a:ext cx="757426" cy="568069"/>
          </a:xfrm>
          <a:prstGeom prst="rect">
            <a:avLst/>
          </a:prstGeom>
          <a:solidFill>
            <a:schemeClr val="bg1">
              <a:lumMod val="95000"/>
            </a:schemeClr>
          </a:solidFill>
          <a:ln>
            <a:solidFill>
              <a:schemeClr val="tx1">
                <a:lumMod val="85000"/>
                <a:lumOff val="15000"/>
              </a:schemeClr>
            </a:solidFill>
          </a:ln>
          <a:extLst/>
        </p:spPr>
      </p:pic>
      <p:pic>
        <p:nvPicPr>
          <p:cNvPr id="56" name="Picture 7" descr="C:\Users\Jenny\Dropbox\Figure\cp4.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981821" y="939940"/>
            <a:ext cx="757426" cy="568069"/>
          </a:xfrm>
          <a:prstGeom prst="rect">
            <a:avLst/>
          </a:prstGeom>
          <a:solidFill>
            <a:schemeClr val="bg1">
              <a:lumMod val="95000"/>
            </a:schemeClr>
          </a:solidFill>
          <a:ln>
            <a:solidFill>
              <a:schemeClr val="tx1">
                <a:lumMod val="85000"/>
                <a:lumOff val="15000"/>
              </a:schemeClr>
            </a:solidFill>
          </a:ln>
          <a:extLst/>
        </p:spPr>
      </p:pic>
      <p:sp>
        <p:nvSpPr>
          <p:cNvPr id="98" name="矩形 97"/>
          <p:cNvSpPr/>
          <p:nvPr/>
        </p:nvSpPr>
        <p:spPr>
          <a:xfrm>
            <a:off x="942740" y="588979"/>
            <a:ext cx="293670" cy="369332"/>
          </a:xfrm>
          <a:prstGeom prst="rect">
            <a:avLst/>
          </a:prstGeom>
        </p:spPr>
        <p:txBody>
          <a:bodyPr wrap="none">
            <a:spAutoFit/>
          </a:bodyP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99" name="矩形 98"/>
          <p:cNvSpPr/>
          <p:nvPr/>
        </p:nvSpPr>
        <p:spPr>
          <a:xfrm>
            <a:off x="3205759" y="588979"/>
            <a:ext cx="293670" cy="369332"/>
          </a:xfrm>
          <a:prstGeom prst="rect">
            <a:avLst/>
          </a:prstGeom>
        </p:spPr>
        <p:txBody>
          <a:bodyPr wrap="none">
            <a:spAutoFit/>
          </a:bodyPr>
          <a:lstStyle/>
          <a:p>
            <a:pPr algn="ctr"/>
            <a:r>
              <a:rPr lang="en-US" altLang="zh-TW" dirty="0">
                <a:latin typeface="Garamond" panose="02020404030301010803" pitchFamily="18" charset="0"/>
              </a:rPr>
              <a:t>4</a:t>
            </a:r>
            <a:endParaRPr lang="zh-TW" altLang="en-US" dirty="0">
              <a:latin typeface="Garamond" panose="02020404030301010803" pitchFamily="18" charset="0"/>
            </a:endParaRPr>
          </a:p>
        </p:txBody>
      </p:sp>
      <p:sp>
        <p:nvSpPr>
          <p:cNvPr id="100" name="矩形 99"/>
          <p:cNvSpPr/>
          <p:nvPr/>
        </p:nvSpPr>
        <p:spPr>
          <a:xfrm>
            <a:off x="1696722" y="590249"/>
            <a:ext cx="293670" cy="369332"/>
          </a:xfrm>
          <a:prstGeom prst="rect">
            <a:avLst/>
          </a:prstGeom>
        </p:spPr>
        <p:txBody>
          <a:bodyPr wrap="none">
            <a:spAutoFit/>
          </a:bodyPr>
          <a:lstStyle/>
          <a:p>
            <a:pPr algn="ctr"/>
            <a:r>
              <a:rPr lang="en-US" altLang="zh-TW" dirty="0" smtClean="0">
                <a:latin typeface="Garamond" panose="02020404030301010803" pitchFamily="18" charset="0"/>
              </a:rPr>
              <a:t>2</a:t>
            </a:r>
            <a:endParaRPr lang="zh-TW" altLang="en-US" dirty="0">
              <a:latin typeface="Garamond" panose="02020404030301010803" pitchFamily="18" charset="0"/>
            </a:endParaRPr>
          </a:p>
        </p:txBody>
      </p:sp>
      <p:sp>
        <p:nvSpPr>
          <p:cNvPr id="101" name="矩形 100"/>
          <p:cNvSpPr/>
          <p:nvPr/>
        </p:nvSpPr>
        <p:spPr>
          <a:xfrm>
            <a:off x="2437807" y="590249"/>
            <a:ext cx="293670" cy="369332"/>
          </a:xfrm>
          <a:prstGeom prst="rect">
            <a:avLst/>
          </a:prstGeom>
        </p:spPr>
        <p:txBody>
          <a:bodyPr wrap="none">
            <a:spAutoFit/>
          </a:bodyPr>
          <a:lstStyle/>
          <a:p>
            <a:pPr algn="ctr"/>
            <a:r>
              <a:rPr lang="en-US" altLang="zh-TW" dirty="0" smtClean="0">
                <a:latin typeface="Garamond" panose="02020404030301010803" pitchFamily="18" charset="0"/>
              </a:rPr>
              <a:t>3</a:t>
            </a:r>
            <a:endParaRPr lang="zh-TW" altLang="en-US" dirty="0">
              <a:latin typeface="Garamond" panose="02020404030301010803" pitchFamily="18" charset="0"/>
            </a:endParaRPr>
          </a:p>
        </p:txBody>
      </p:sp>
      <p:sp>
        <p:nvSpPr>
          <p:cNvPr id="102" name="矩形 101"/>
          <p:cNvSpPr/>
          <p:nvPr/>
        </p:nvSpPr>
        <p:spPr>
          <a:xfrm>
            <a:off x="3970219" y="588962"/>
            <a:ext cx="293670" cy="369332"/>
          </a:xfrm>
          <a:prstGeom prst="rect">
            <a:avLst/>
          </a:prstGeom>
        </p:spPr>
        <p:txBody>
          <a:bodyPr wrap="none">
            <a:spAutoFit/>
          </a:bodyPr>
          <a:lstStyle/>
          <a:p>
            <a:pPr algn="ctr"/>
            <a:r>
              <a:rPr lang="en-US" altLang="zh-TW" dirty="0">
                <a:latin typeface="Garamond" panose="02020404030301010803" pitchFamily="18" charset="0"/>
              </a:rPr>
              <a:t>5</a:t>
            </a:r>
            <a:endParaRPr lang="zh-TW" altLang="en-US" dirty="0">
              <a:latin typeface="Garamond" panose="02020404030301010803" pitchFamily="18" charset="0"/>
            </a:endParaRPr>
          </a:p>
        </p:txBody>
      </p:sp>
      <p:sp>
        <p:nvSpPr>
          <p:cNvPr id="103" name="矩形 102"/>
          <p:cNvSpPr/>
          <p:nvPr/>
        </p:nvSpPr>
        <p:spPr>
          <a:xfrm>
            <a:off x="4727645" y="590448"/>
            <a:ext cx="293670" cy="369332"/>
          </a:xfrm>
          <a:prstGeom prst="rect">
            <a:avLst/>
          </a:prstGeom>
        </p:spPr>
        <p:txBody>
          <a:bodyPr wrap="none">
            <a:spAutoFit/>
          </a:bodyPr>
          <a:lstStyle/>
          <a:p>
            <a:pPr algn="ctr"/>
            <a:r>
              <a:rPr lang="en-US" altLang="zh-TW" dirty="0">
                <a:latin typeface="Garamond" panose="02020404030301010803" pitchFamily="18" charset="0"/>
              </a:rPr>
              <a:t>6</a:t>
            </a:r>
            <a:endParaRPr lang="zh-TW" altLang="en-US" dirty="0">
              <a:latin typeface="Garamond" panose="02020404030301010803" pitchFamily="18" charset="0"/>
            </a:endParaRPr>
          </a:p>
        </p:txBody>
      </p:sp>
      <p:sp>
        <p:nvSpPr>
          <p:cNvPr id="106" name="標題 1"/>
          <p:cNvSpPr txBox="1">
            <a:spLocks/>
          </p:cNvSpPr>
          <p:nvPr/>
        </p:nvSpPr>
        <p:spPr>
          <a:xfrm>
            <a:off x="0" y="0"/>
            <a:ext cx="2440475" cy="7430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0C0"/>
                </a:solidFill>
                <a:latin typeface="Segoe UI" panose="020B0502040204020203" pitchFamily="34" charset="0"/>
                <a:ea typeface="+mj-ea"/>
                <a:cs typeface="Segoe UI" panose="020B0502040204020203" pitchFamily="34" charset="0"/>
              </a:defRPr>
            </a:lvl1pPr>
          </a:lstStyle>
          <a:p>
            <a:r>
              <a:rPr lang="en-US" altLang="zh-TW" smtClean="0"/>
              <a:t>Example</a:t>
            </a:r>
            <a:endParaRPr lang="zh-TW" altLang="en-US" dirty="0"/>
          </a:p>
        </p:txBody>
      </p:sp>
      <p:grpSp>
        <p:nvGrpSpPr>
          <p:cNvPr id="136" name="群組 135"/>
          <p:cNvGrpSpPr/>
          <p:nvPr/>
        </p:nvGrpSpPr>
        <p:grpSpPr>
          <a:xfrm>
            <a:off x="6225609" y="1638677"/>
            <a:ext cx="2748341" cy="4575021"/>
            <a:chOff x="6225609" y="1638677"/>
            <a:chExt cx="2748341" cy="4575021"/>
          </a:xfrm>
        </p:grpSpPr>
        <p:pic>
          <p:nvPicPr>
            <p:cNvPr id="6" name="Picture 1" descr="C:\Users\Jenny\Dropbox\Figure\SpotCupResult05-2.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225609" y="3465357"/>
              <a:ext cx="2748341" cy="2748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3" name="向下箭號 132"/>
            <p:cNvSpPr/>
            <p:nvPr/>
          </p:nvSpPr>
          <p:spPr>
            <a:xfrm>
              <a:off x="7912729" y="1638677"/>
              <a:ext cx="275868" cy="2670773"/>
            </a:xfrm>
            <a:prstGeom prst="downArrow">
              <a:avLst>
                <a:gd name="adj1" fmla="val 34000"/>
                <a:gd name="adj2" fmla="val 9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34" name="TextBox 9"/>
            <p:cNvSpPr txBox="1"/>
            <p:nvPr/>
          </p:nvSpPr>
          <p:spPr>
            <a:xfrm>
              <a:off x="7398962" y="3226344"/>
              <a:ext cx="1253869" cy="707886"/>
            </a:xfrm>
            <a:prstGeom prst="rect">
              <a:avLst/>
            </a:prstGeom>
            <a:solidFill>
              <a:schemeClr val="bg1"/>
            </a:solidFill>
          </p:spPr>
          <p:txBody>
            <a:bodyPr wrap="none" rtlCol="0">
              <a:spAutoFit/>
            </a:bodyPr>
            <a:lstStyle/>
            <a:p>
              <a:pPr algn="ctr"/>
              <a:r>
                <a:rPr lang="en-US" altLang="zh-CN" sz="2000" b="1" dirty="0" smtClean="0">
                  <a:solidFill>
                    <a:schemeClr val="accent4">
                      <a:lumMod val="75000"/>
                    </a:schemeClr>
                  </a:solidFill>
                  <a:latin typeface="Palatino Linotype" pitchFamily="18" charset="0"/>
                  <a:cs typeface="Times New Roman" pitchFamily="18" charset="0"/>
                </a:rPr>
                <a:t>Surface</a:t>
              </a:r>
            </a:p>
            <a:p>
              <a:pPr algn="ctr"/>
              <a:r>
                <a:rPr lang="en-US" altLang="zh-CN" sz="2000" b="1" dirty="0" smtClean="0">
                  <a:solidFill>
                    <a:schemeClr val="accent4">
                      <a:lumMod val="75000"/>
                    </a:schemeClr>
                  </a:solidFill>
                  <a:latin typeface="Palatino Linotype" pitchFamily="18" charset="0"/>
                  <a:cs typeface="Times New Roman" pitchFamily="18" charset="0"/>
                </a:rPr>
                <a:t>blending</a:t>
              </a:r>
              <a:endParaRPr lang="zh-CN" altLang="en-US" sz="2000" b="1" dirty="0">
                <a:solidFill>
                  <a:schemeClr val="accent4">
                    <a:lumMod val="75000"/>
                  </a:schemeClr>
                </a:solidFill>
                <a:latin typeface="Palatino Linotype" pitchFamily="18" charset="0"/>
                <a:cs typeface="Times New Roman" pitchFamily="18" charset="0"/>
              </a:endParaRPr>
            </a:p>
          </p:txBody>
        </p:sp>
      </p:grpSp>
      <p:sp>
        <p:nvSpPr>
          <p:cNvPr id="141" name="內容版面配置區 2"/>
          <p:cNvSpPr>
            <a:spLocks noGrp="1"/>
          </p:cNvSpPr>
          <p:nvPr>
            <p:ph idx="1"/>
          </p:nvPr>
        </p:nvSpPr>
        <p:spPr>
          <a:xfrm>
            <a:off x="173357" y="6236980"/>
            <a:ext cx="7886700" cy="463332"/>
          </a:xfrm>
        </p:spPr>
        <p:txBody>
          <a:bodyPr>
            <a:normAutofit lnSpcReduction="10000"/>
          </a:bodyPr>
          <a:lstStyle/>
          <a:p>
            <a:pPr marL="0" indent="0">
              <a:buNone/>
            </a:pPr>
            <a:r>
              <a:rPr lang="en-US" altLang="zh-TW" b="1" i="1" dirty="0">
                <a:solidFill>
                  <a:srgbClr val="BC1470"/>
                </a:solidFill>
              </a:rPr>
              <a:t>A</a:t>
            </a:r>
            <a:r>
              <a:rPr lang="en-US" altLang="zh-TW" b="1" i="1" dirty="0" smtClean="0">
                <a:solidFill>
                  <a:srgbClr val="BC1470"/>
                </a:solidFill>
              </a:rPr>
              <a:t>n operational vector represents a blended model.</a:t>
            </a:r>
            <a:endParaRPr lang="zh-TW" altLang="en-US" b="1" i="1" dirty="0">
              <a:solidFill>
                <a:srgbClr val="BC1470"/>
              </a:solidFill>
            </a:endParaRPr>
          </a:p>
          <a:p>
            <a:endParaRPr lang="zh-TW" altLang="en-US" b="1" dirty="0">
              <a:solidFill>
                <a:srgbClr val="BC1470"/>
              </a:solidFill>
            </a:endParaRPr>
          </a:p>
        </p:txBody>
      </p:sp>
      <p:pic>
        <p:nvPicPr>
          <p:cNvPr id="7" name="圖片 6"/>
          <p:cNvPicPr>
            <a:picLocks noChangeAspect="1"/>
          </p:cNvPicPr>
          <p:nvPr/>
        </p:nvPicPr>
        <p:blipFill>
          <a:blip r:embed="rId42">
            <a:extLst>
              <a:ext uri="{BEBA8EAE-BF5A-486C-A8C5-ECC9F3942E4B}">
                <a14:imgProps xmlns:a14="http://schemas.microsoft.com/office/drawing/2010/main">
                  <a14:imgLayer r:embed="rId43">
                    <a14:imgEffect>
                      <a14:backgroundRemoval t="3942" b="95021" l="9798" r="89736"/>
                    </a14:imgEffect>
                  </a14:imgLayer>
                </a14:imgProps>
              </a:ext>
            </a:extLst>
          </a:blip>
          <a:stretch>
            <a:fillRect/>
          </a:stretch>
        </p:blipFill>
        <p:spPr>
          <a:xfrm>
            <a:off x="3753774" y="939339"/>
            <a:ext cx="758619" cy="568669"/>
          </a:xfrm>
          <a:prstGeom prst="rect">
            <a:avLst/>
          </a:prstGeom>
          <a:ln>
            <a:solidFill>
              <a:schemeClr val="tx1"/>
            </a:solidFill>
          </a:ln>
        </p:spPr>
      </p:pic>
      <p:grpSp>
        <p:nvGrpSpPr>
          <p:cNvPr id="2" name="群組 1"/>
          <p:cNvGrpSpPr/>
          <p:nvPr/>
        </p:nvGrpSpPr>
        <p:grpSpPr>
          <a:xfrm>
            <a:off x="5888880" y="-37960"/>
            <a:ext cx="3078371" cy="1844678"/>
            <a:chOff x="5888880" y="-37960"/>
            <a:chExt cx="3078371" cy="1844678"/>
          </a:xfrm>
        </p:grpSpPr>
        <p:pic>
          <p:nvPicPr>
            <p:cNvPr id="5" name="Picture 20" descr="C:\Users\Jenny\Dropbox\Figure\topo1.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888880" y="359914"/>
              <a:ext cx="3078371" cy="1446804"/>
            </a:xfrm>
            <a:prstGeom prst="rect">
              <a:avLst/>
            </a:prstGeom>
            <a:noFill/>
            <a:extLst>
              <a:ext uri="{909E8E84-426E-40DD-AFC4-6F175D3DCCD1}">
                <a14:hiddenFill xmlns:a14="http://schemas.microsoft.com/office/drawing/2010/main">
                  <a:solidFill>
                    <a:srgbClr val="FFFFFF"/>
                  </a:solidFill>
                </a14:hiddenFill>
              </a:ext>
            </a:extLst>
          </p:spPr>
        </p:pic>
        <p:pic>
          <p:nvPicPr>
            <p:cNvPr id="110" name="圖片 10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047" l="9948" r="89878"/>
                      </a14:imgEffect>
                    </a14:imgLayer>
                  </a14:imgProps>
                </a:ext>
              </a:extLst>
            </a:blip>
            <a:srcRect l="14790" t="10111" r="21726" b="5965"/>
            <a:stretch/>
          </p:blipFill>
          <p:spPr>
            <a:xfrm>
              <a:off x="7579568" y="663490"/>
              <a:ext cx="666322" cy="661034"/>
            </a:xfrm>
            <a:prstGeom prst="rect">
              <a:avLst/>
            </a:prstGeom>
            <a:ln>
              <a:noFill/>
            </a:ln>
          </p:spPr>
        </p:pic>
        <p:sp>
          <p:nvSpPr>
            <p:cNvPr id="105" name="矩形 104"/>
            <p:cNvSpPr/>
            <p:nvPr/>
          </p:nvSpPr>
          <p:spPr>
            <a:xfrm>
              <a:off x="6600049" y="-37960"/>
              <a:ext cx="1922698" cy="397478"/>
            </a:xfrm>
            <a:prstGeom prst="rect">
              <a:avLst/>
            </a:prstGeom>
          </p:spPr>
          <p:txBody>
            <a:bodyPr wrap="square">
              <a:spAutoFit/>
            </a:bodyPr>
            <a:lstStyle/>
            <a:p>
              <a:pPr algn="ctr"/>
              <a:r>
                <a:rPr lang="en-US" altLang="zh-CN" sz="2000" b="1" dirty="0" smtClean="0">
                  <a:latin typeface="Palatino Linotype" pitchFamily="18" charset="0"/>
                </a:rPr>
                <a:t>Merged graph</a:t>
              </a:r>
              <a:endParaRPr lang="zh-CN" altLang="en-US" sz="2000" b="1" dirty="0">
                <a:latin typeface="Palatino Linotype" pitchFamily="18" charset="0"/>
              </a:endParaRPr>
            </a:p>
          </p:txBody>
        </p:sp>
      </p:grpSp>
      <p:grpSp>
        <p:nvGrpSpPr>
          <p:cNvPr id="10" name="群組 9"/>
          <p:cNvGrpSpPr/>
          <p:nvPr/>
        </p:nvGrpSpPr>
        <p:grpSpPr>
          <a:xfrm>
            <a:off x="1868831" y="902144"/>
            <a:ext cx="4032502" cy="3940302"/>
            <a:chOff x="1868831" y="902144"/>
            <a:chExt cx="4032502" cy="3940302"/>
          </a:xfrm>
        </p:grpSpPr>
        <p:grpSp>
          <p:nvGrpSpPr>
            <p:cNvPr id="135" name="群組 134"/>
            <p:cNvGrpSpPr/>
            <p:nvPr/>
          </p:nvGrpSpPr>
          <p:grpSpPr>
            <a:xfrm>
              <a:off x="1868831" y="902144"/>
              <a:ext cx="4032502" cy="3826563"/>
              <a:chOff x="1868831" y="902144"/>
              <a:chExt cx="4032502" cy="3826563"/>
            </a:xfrm>
          </p:grpSpPr>
          <p:sp>
            <p:nvSpPr>
              <p:cNvPr id="108" name="圆角矩形 251"/>
              <p:cNvSpPr/>
              <p:nvPr/>
            </p:nvSpPr>
            <p:spPr>
              <a:xfrm>
                <a:off x="1868831" y="2001720"/>
                <a:ext cx="576064" cy="1044595"/>
              </a:xfrm>
              <a:prstGeom prst="roundRect">
                <a:avLst/>
              </a:prstGeom>
              <a:noFill/>
              <a:ln w="57150">
                <a:solidFill>
                  <a:srgbClr val="BC147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圆角矩形 251"/>
              <p:cNvSpPr/>
              <p:nvPr/>
            </p:nvSpPr>
            <p:spPr>
              <a:xfrm>
                <a:off x="5325269" y="2001719"/>
                <a:ext cx="576064" cy="1044595"/>
              </a:xfrm>
              <a:prstGeom prst="roundRect">
                <a:avLst/>
              </a:prstGeom>
              <a:noFill/>
              <a:ln w="57150">
                <a:solidFill>
                  <a:srgbClr val="BC147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1" name="肘形接點 110"/>
              <p:cNvCxnSpPr>
                <a:stCxn id="108" idx="0"/>
              </p:cNvCxnSpPr>
              <p:nvPr/>
            </p:nvCxnSpPr>
            <p:spPr>
              <a:xfrm rot="5400000" flipH="1" flipV="1">
                <a:off x="2132312" y="1532563"/>
                <a:ext cx="493709" cy="444607"/>
              </a:xfrm>
              <a:prstGeom prst="bentConnector3">
                <a:avLst/>
              </a:prstGeom>
              <a:ln w="38100">
                <a:solidFill>
                  <a:srgbClr val="BC1470"/>
                </a:solidFill>
              </a:ln>
            </p:spPr>
            <p:style>
              <a:lnRef idx="1">
                <a:schemeClr val="accent1"/>
              </a:lnRef>
              <a:fillRef idx="0">
                <a:schemeClr val="accent1"/>
              </a:fillRef>
              <a:effectRef idx="0">
                <a:schemeClr val="accent1"/>
              </a:effectRef>
              <a:fontRef idx="minor">
                <a:schemeClr val="tx1"/>
              </a:fontRef>
            </p:style>
          </p:cxnSp>
          <p:cxnSp>
            <p:nvCxnSpPr>
              <p:cNvPr id="113" name="肘形接點 112"/>
              <p:cNvCxnSpPr>
                <a:stCxn id="109" idx="0"/>
                <a:endCxn id="49" idx="2"/>
              </p:cNvCxnSpPr>
              <p:nvPr/>
            </p:nvCxnSpPr>
            <p:spPr>
              <a:xfrm rot="16200000" flipV="1">
                <a:off x="3860532" y="248949"/>
                <a:ext cx="493708" cy="3011831"/>
              </a:xfrm>
              <a:prstGeom prst="bentConnector3">
                <a:avLst/>
              </a:prstGeom>
              <a:ln w="38100">
                <a:solidFill>
                  <a:srgbClr val="BC1470"/>
                </a:solidFill>
              </a:ln>
            </p:spPr>
            <p:style>
              <a:lnRef idx="1">
                <a:schemeClr val="accent1"/>
              </a:lnRef>
              <a:fillRef idx="0">
                <a:schemeClr val="accent1"/>
              </a:fillRef>
              <a:effectRef idx="0">
                <a:schemeClr val="accent1"/>
              </a:effectRef>
              <a:fontRef idx="minor">
                <a:schemeClr val="tx1"/>
              </a:fontRef>
            </p:style>
          </p:cxnSp>
          <p:cxnSp>
            <p:nvCxnSpPr>
              <p:cNvPr id="115" name="肘形接點 114"/>
              <p:cNvCxnSpPr>
                <a:stCxn id="108" idx="2"/>
                <a:endCxn id="81" idx="0"/>
              </p:cNvCxnSpPr>
              <p:nvPr/>
            </p:nvCxnSpPr>
            <p:spPr>
              <a:xfrm rot="16200000" flipH="1">
                <a:off x="3059655" y="2143523"/>
                <a:ext cx="1010612" cy="2816196"/>
              </a:xfrm>
              <a:prstGeom prst="bentConnector3">
                <a:avLst/>
              </a:prstGeom>
              <a:ln w="38100">
                <a:solidFill>
                  <a:srgbClr val="BC1470"/>
                </a:solidFill>
              </a:ln>
            </p:spPr>
            <p:style>
              <a:lnRef idx="1">
                <a:schemeClr val="accent1"/>
              </a:lnRef>
              <a:fillRef idx="0">
                <a:schemeClr val="accent1"/>
              </a:fillRef>
              <a:effectRef idx="0">
                <a:schemeClr val="accent1"/>
              </a:effectRef>
              <a:fontRef idx="minor">
                <a:schemeClr val="tx1"/>
              </a:fontRef>
            </p:style>
          </p:cxnSp>
          <p:cxnSp>
            <p:nvCxnSpPr>
              <p:cNvPr id="117" name="肘形接點 116"/>
              <p:cNvCxnSpPr>
                <a:stCxn id="109" idx="2"/>
                <a:endCxn id="120" idx="2"/>
              </p:cNvCxnSpPr>
              <p:nvPr/>
            </p:nvCxnSpPr>
            <p:spPr>
              <a:xfrm rot="5400000">
                <a:off x="3307757" y="2423162"/>
                <a:ext cx="1682392" cy="2928697"/>
              </a:xfrm>
              <a:prstGeom prst="bentConnector3">
                <a:avLst>
                  <a:gd name="adj1" fmla="val 113588"/>
                </a:avLst>
              </a:prstGeom>
              <a:ln w="38100">
                <a:solidFill>
                  <a:srgbClr val="BC1470"/>
                </a:solidFill>
              </a:ln>
            </p:spPr>
            <p:style>
              <a:lnRef idx="1">
                <a:schemeClr val="accent1"/>
              </a:lnRef>
              <a:fillRef idx="0">
                <a:schemeClr val="accent1"/>
              </a:fillRef>
              <a:effectRef idx="0">
                <a:schemeClr val="accent1"/>
              </a:effectRef>
              <a:fontRef idx="minor">
                <a:schemeClr val="tx1"/>
              </a:fontRef>
            </p:style>
          </p:cxnSp>
          <p:sp>
            <p:nvSpPr>
              <p:cNvPr id="119" name="圆角矩形 251"/>
              <p:cNvSpPr/>
              <p:nvPr/>
            </p:nvSpPr>
            <p:spPr>
              <a:xfrm>
                <a:off x="2228976" y="902144"/>
                <a:ext cx="750363" cy="607711"/>
              </a:xfrm>
              <a:prstGeom prst="roundRect">
                <a:avLst>
                  <a:gd name="adj" fmla="val 7237"/>
                </a:avLst>
              </a:prstGeom>
              <a:noFill/>
              <a:ln w="57150">
                <a:solidFill>
                  <a:srgbClr val="BC147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圆角矩形 251"/>
              <p:cNvSpPr/>
              <p:nvPr/>
            </p:nvSpPr>
            <p:spPr>
              <a:xfrm>
                <a:off x="2381553" y="4024760"/>
                <a:ext cx="606101" cy="703946"/>
              </a:xfrm>
              <a:prstGeom prst="roundRect">
                <a:avLst>
                  <a:gd name="adj" fmla="val 7237"/>
                </a:avLst>
              </a:prstGeom>
              <a:noFill/>
              <a:ln w="57150">
                <a:solidFill>
                  <a:srgbClr val="BC147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251"/>
              <p:cNvSpPr/>
              <p:nvPr/>
            </p:nvSpPr>
            <p:spPr>
              <a:xfrm>
                <a:off x="4680860" y="4024760"/>
                <a:ext cx="605643" cy="700620"/>
              </a:xfrm>
              <a:prstGeom prst="roundRect">
                <a:avLst>
                  <a:gd name="adj" fmla="val 7237"/>
                </a:avLst>
              </a:prstGeom>
              <a:noFill/>
              <a:ln w="57150">
                <a:solidFill>
                  <a:srgbClr val="BC147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橢圓 7"/>
            <p:cNvSpPr/>
            <p:nvPr/>
          </p:nvSpPr>
          <p:spPr>
            <a:xfrm>
              <a:off x="4514418" y="3908666"/>
              <a:ext cx="396607" cy="396607"/>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dirty="0"/>
            </a:p>
          </p:txBody>
        </p:sp>
        <p:sp>
          <p:nvSpPr>
            <p:cNvPr id="9" name="矩形 8"/>
            <p:cNvSpPr/>
            <p:nvPr/>
          </p:nvSpPr>
          <p:spPr>
            <a:xfrm>
              <a:off x="4503197" y="3922303"/>
              <a:ext cx="425116" cy="400110"/>
            </a:xfrm>
            <a:prstGeom prst="rect">
              <a:avLst/>
            </a:prstGeom>
          </p:spPr>
          <p:txBody>
            <a:bodyPr wrap="none">
              <a:spAutoFit/>
            </a:bodyPr>
            <a:lstStyle/>
            <a:p>
              <a:pPr algn="ctr"/>
              <a:r>
                <a:rPr lang="en-US" altLang="zh-TW" sz="2000" dirty="0">
                  <a:latin typeface="Garamond" panose="02020404030301010803" pitchFamily="18" charset="0"/>
                  <a:sym typeface="Symbol"/>
                </a:rPr>
                <a:t>16</a:t>
              </a:r>
              <a:endParaRPr lang="zh-TW" altLang="en-US" sz="2000" dirty="0">
                <a:latin typeface="Garamond" panose="02020404030301010803" pitchFamily="18" charset="0"/>
              </a:endParaRPr>
            </a:p>
          </p:txBody>
        </p:sp>
        <p:sp>
          <p:nvSpPr>
            <p:cNvPr id="112" name="橢圓 111"/>
            <p:cNvSpPr/>
            <p:nvPr/>
          </p:nvSpPr>
          <p:spPr>
            <a:xfrm>
              <a:off x="2750561" y="4428699"/>
              <a:ext cx="396607" cy="396607"/>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dirty="0"/>
            </a:p>
          </p:txBody>
        </p:sp>
        <p:sp>
          <p:nvSpPr>
            <p:cNvPr id="114" name="矩形 113"/>
            <p:cNvSpPr/>
            <p:nvPr/>
          </p:nvSpPr>
          <p:spPr>
            <a:xfrm>
              <a:off x="2739340" y="4442336"/>
              <a:ext cx="425117" cy="400110"/>
            </a:xfrm>
            <a:prstGeom prst="rect">
              <a:avLst/>
            </a:prstGeom>
          </p:spPr>
          <p:txBody>
            <a:bodyPr wrap="none">
              <a:spAutoFit/>
            </a:bodyPr>
            <a:lstStyle/>
            <a:p>
              <a:pPr algn="ctr"/>
              <a:r>
                <a:rPr lang="en-US" altLang="zh-TW" sz="2000" dirty="0" smtClean="0">
                  <a:latin typeface="Garamond" panose="02020404030301010803" pitchFamily="18" charset="0"/>
                  <a:sym typeface="Symbol"/>
                </a:rPr>
                <a:t>12</a:t>
              </a:r>
              <a:endParaRPr lang="zh-TW" altLang="en-US" sz="2000" dirty="0">
                <a:latin typeface="Garamond" panose="02020404030301010803" pitchFamily="18" charset="0"/>
              </a:endParaRPr>
            </a:p>
          </p:txBody>
        </p:sp>
      </p:grpSp>
    </p:spTree>
    <p:extLst>
      <p:ext uri="{BB962C8B-B14F-4D97-AF65-F5344CB8AC3E}">
        <p14:creationId xmlns:p14="http://schemas.microsoft.com/office/powerpoint/2010/main" val="2285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141">
                                            <p:txEl>
                                              <p:pRg st="0" end="0"/>
                                            </p:txEl>
                                          </p:spTgt>
                                        </p:tgtEl>
                                        <p:attrNameLst>
                                          <p:attrName>style.visibility</p:attrName>
                                        </p:attrNameLst>
                                      </p:cBhvr>
                                      <p:to>
                                        <p:strVal val="visible"/>
                                      </p:to>
                                    </p:set>
                                    <p:animEffect transition="in" filter="wipe(left)">
                                      <p:cBhvr>
                                        <p:cTn id="21" dur="500"/>
                                        <p:tgtEl>
                                          <p:spTgt spid="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6904"/>
            <a:ext cx="7886700" cy="733716"/>
          </a:xfrm>
        </p:spPr>
        <p:txBody>
          <a:bodyPr/>
          <a:lstStyle/>
          <a:p>
            <a:r>
              <a:rPr lang="en-US" altLang="zh-TW" dirty="0"/>
              <a:t>Tree </a:t>
            </a:r>
            <a:r>
              <a:rPr lang="en-US" altLang="zh-TW" dirty="0" smtClean="0"/>
              <a:t>Growing Algorithm</a:t>
            </a:r>
            <a:endParaRPr lang="zh-TW" altLang="en-US" dirty="0"/>
          </a:p>
        </p:txBody>
      </p:sp>
      <p:sp>
        <p:nvSpPr>
          <p:cNvPr id="3" name="內容版面配置區 2"/>
          <p:cNvSpPr>
            <a:spLocks noGrp="1"/>
          </p:cNvSpPr>
          <p:nvPr>
            <p:ph idx="1"/>
          </p:nvPr>
        </p:nvSpPr>
        <p:spPr>
          <a:xfrm>
            <a:off x="628650" y="1167031"/>
            <a:ext cx="7886700" cy="994989"/>
          </a:xfrm>
        </p:spPr>
        <p:txBody>
          <a:bodyPr>
            <a:noAutofit/>
          </a:bodyPr>
          <a:lstStyle/>
          <a:p>
            <a:r>
              <a:rPr lang="en-US" altLang="zh-TW" sz="2200" dirty="0" smtClean="0"/>
              <a:t>Search for all possible combinations</a:t>
            </a:r>
            <a:r>
              <a:rPr lang="en-US" altLang="zh-TW" sz="2400" dirty="0" smtClean="0"/>
              <a:t> </a:t>
            </a:r>
            <a:r>
              <a:rPr lang="en-US" altLang="zh-TW" sz="2200" dirty="0" smtClean="0"/>
              <a:t>by tree growing</a:t>
            </a:r>
          </a:p>
          <a:p>
            <a:r>
              <a:rPr lang="en-US" altLang="zh-TW" sz="2200" dirty="0"/>
              <a:t>Filter out implausible combinations</a:t>
            </a:r>
            <a:r>
              <a:rPr lang="en-US" altLang="zh-TW" sz="2400" dirty="0"/>
              <a:t> </a:t>
            </a:r>
            <a:r>
              <a:rPr lang="en-US" altLang="zh-TW" sz="2200" dirty="0" smtClean="0"/>
              <a:t>by </a:t>
            </a:r>
            <a:r>
              <a:rPr lang="en-US" altLang="zh-TW" sz="2200" dirty="0"/>
              <a:t>rules</a:t>
            </a:r>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11</a:t>
            </a:fld>
            <a:endParaRPr lang="zh-TW" altLang="en-US" dirty="0"/>
          </a:p>
        </p:txBody>
      </p:sp>
      <p:sp>
        <p:nvSpPr>
          <p:cNvPr id="16" name="矩形 15"/>
          <p:cNvSpPr/>
          <p:nvPr/>
        </p:nvSpPr>
        <p:spPr>
          <a:xfrm>
            <a:off x="3851920" y="2732733"/>
            <a:ext cx="576064" cy="57606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17" name="矩形 16"/>
          <p:cNvSpPr/>
          <p:nvPr/>
        </p:nvSpPr>
        <p:spPr>
          <a:xfrm>
            <a:off x="1547664" y="2732733"/>
            <a:ext cx="576064" cy="57606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18" name="矩形 17"/>
          <p:cNvSpPr/>
          <p:nvPr/>
        </p:nvSpPr>
        <p:spPr>
          <a:xfrm>
            <a:off x="2123728" y="2732733"/>
            <a:ext cx="576064" cy="57606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19" name="矩形 18"/>
          <p:cNvSpPr/>
          <p:nvPr/>
        </p:nvSpPr>
        <p:spPr>
          <a:xfrm>
            <a:off x="2699792" y="2732733"/>
            <a:ext cx="576064" cy="57606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20" name="矩形 19"/>
          <p:cNvSpPr/>
          <p:nvPr/>
        </p:nvSpPr>
        <p:spPr>
          <a:xfrm>
            <a:off x="3275856" y="2732733"/>
            <a:ext cx="576064" cy="576064"/>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800" dirty="0" smtClean="0">
                <a:latin typeface="Garamond" panose="02020404030301010803" pitchFamily="18" charset="0"/>
              </a:rPr>
              <a:t>…</a:t>
            </a:r>
            <a:endParaRPr lang="zh-TW" altLang="en-US" sz="2800" dirty="0">
              <a:latin typeface="Garamond" panose="02020404030301010803" pitchFamily="18" charset="0"/>
            </a:endParaRPr>
          </a:p>
        </p:txBody>
      </p:sp>
      <p:sp>
        <p:nvSpPr>
          <p:cNvPr id="21" name="矩形 20"/>
          <p:cNvSpPr/>
          <p:nvPr/>
        </p:nvSpPr>
        <p:spPr>
          <a:xfrm>
            <a:off x="4427984" y="2732733"/>
            <a:ext cx="576064" cy="57606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22" name="矩形 21"/>
          <p:cNvSpPr/>
          <p:nvPr/>
        </p:nvSpPr>
        <p:spPr>
          <a:xfrm>
            <a:off x="5004048" y="2732733"/>
            <a:ext cx="576064" cy="57606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23" name="矩形 22"/>
          <p:cNvSpPr/>
          <p:nvPr/>
        </p:nvSpPr>
        <p:spPr>
          <a:xfrm>
            <a:off x="5580112" y="2732733"/>
            <a:ext cx="576064" cy="57606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24" name="矩形 23"/>
          <p:cNvSpPr/>
          <p:nvPr/>
        </p:nvSpPr>
        <p:spPr>
          <a:xfrm>
            <a:off x="6732240" y="2732733"/>
            <a:ext cx="576064" cy="57606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latin typeface="Garamond" panose="02020404030301010803" pitchFamily="18" charset="0"/>
            </a:endParaRPr>
          </a:p>
        </p:txBody>
      </p:sp>
      <p:sp>
        <p:nvSpPr>
          <p:cNvPr id="25" name="矩形 24"/>
          <p:cNvSpPr/>
          <p:nvPr/>
        </p:nvSpPr>
        <p:spPr>
          <a:xfrm>
            <a:off x="6156176" y="2732733"/>
            <a:ext cx="576064" cy="57606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800" dirty="0" smtClean="0">
                <a:latin typeface="Garamond" panose="02020404030301010803" pitchFamily="18" charset="0"/>
              </a:rPr>
              <a:t>…</a:t>
            </a:r>
            <a:endParaRPr lang="zh-TW" altLang="en-US" sz="2800" dirty="0">
              <a:latin typeface="Garamond" panose="02020404030301010803" pitchFamily="18" charset="0"/>
            </a:endParaRPr>
          </a:p>
        </p:txBody>
      </p:sp>
      <p:sp>
        <p:nvSpPr>
          <p:cNvPr id="30" name="橢圓 59"/>
          <p:cNvSpPr/>
          <p:nvPr/>
        </p:nvSpPr>
        <p:spPr>
          <a:xfrm>
            <a:off x="1043608" y="4744322"/>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90" name="文字方塊 140"/>
          <p:cNvSpPr txBox="1"/>
          <p:nvPr/>
        </p:nvSpPr>
        <p:spPr>
          <a:xfrm>
            <a:off x="1468002" y="2271070"/>
            <a:ext cx="2599943" cy="461665"/>
          </a:xfrm>
          <a:prstGeom prst="rect">
            <a:avLst/>
          </a:prstGeom>
          <a:noFill/>
        </p:spPr>
        <p:txBody>
          <a:bodyPr wrap="none" rtlCol="0">
            <a:spAutoFit/>
          </a:bodyPr>
          <a:lstStyle/>
          <a:p>
            <a:r>
              <a:rPr lang="en-US" altLang="zh-TW" sz="2400" b="1" dirty="0" smtClean="0">
                <a:latin typeface="Garamond" panose="02020404030301010803" pitchFamily="18" charset="0"/>
              </a:rPr>
              <a:t>Operational vector</a:t>
            </a:r>
          </a:p>
        </p:txBody>
      </p:sp>
      <p:grpSp>
        <p:nvGrpSpPr>
          <p:cNvPr id="155" name="群組 154"/>
          <p:cNvGrpSpPr/>
          <p:nvPr/>
        </p:nvGrpSpPr>
        <p:grpSpPr>
          <a:xfrm>
            <a:off x="1340910" y="3301166"/>
            <a:ext cx="859764" cy="3168352"/>
            <a:chOff x="1340910" y="3301166"/>
            <a:chExt cx="859764" cy="3168352"/>
          </a:xfrm>
        </p:grpSpPr>
        <p:cxnSp>
          <p:nvCxnSpPr>
            <p:cNvPr id="143" name="直線接點 48"/>
            <p:cNvCxnSpPr/>
            <p:nvPr/>
          </p:nvCxnSpPr>
          <p:spPr>
            <a:xfrm>
              <a:off x="2123728"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4" name="直線接點 58"/>
            <p:cNvCxnSpPr/>
            <p:nvPr/>
          </p:nvCxnSpPr>
          <p:spPr>
            <a:xfrm>
              <a:off x="1547663"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5" name="橢圓 23"/>
            <p:cNvSpPr/>
            <p:nvPr/>
          </p:nvSpPr>
          <p:spPr>
            <a:xfrm>
              <a:off x="1692000" y="4988213"/>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2</a:t>
              </a:r>
              <a:endParaRPr lang="zh-TW" altLang="en-US" dirty="0">
                <a:latin typeface="Garamond" panose="02020404030301010803" pitchFamily="18" charset="0"/>
              </a:endParaRPr>
            </a:p>
          </p:txBody>
        </p:sp>
        <p:sp>
          <p:nvSpPr>
            <p:cNvPr id="146" name="文字方塊 60"/>
            <p:cNvSpPr txBox="1"/>
            <p:nvPr/>
          </p:nvSpPr>
          <p:spPr>
            <a:xfrm rot="5400000">
              <a:off x="1667194" y="5350901"/>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147" name="橢圓 21"/>
            <p:cNvSpPr/>
            <p:nvPr/>
          </p:nvSpPr>
          <p:spPr>
            <a:xfrm>
              <a:off x="1692000" y="3731575"/>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sym typeface="Symbol"/>
                </a:rPr>
                <a:t></a:t>
              </a:r>
              <a:endParaRPr lang="zh-TW" altLang="en-US" dirty="0">
                <a:latin typeface="Garamond" panose="02020404030301010803" pitchFamily="18" charset="0"/>
              </a:endParaRPr>
            </a:p>
          </p:txBody>
        </p:sp>
        <p:sp>
          <p:nvSpPr>
            <p:cNvPr id="148" name="橢圓 22"/>
            <p:cNvSpPr/>
            <p:nvPr/>
          </p:nvSpPr>
          <p:spPr>
            <a:xfrm>
              <a:off x="1691197" y="4391360"/>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149" name="橢圓 41"/>
            <p:cNvSpPr/>
            <p:nvPr/>
          </p:nvSpPr>
          <p:spPr>
            <a:xfrm>
              <a:off x="1692000" y="591493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rPr>
                <a:t>n</a:t>
              </a:r>
              <a:endParaRPr lang="zh-TW" altLang="en-US" dirty="0">
                <a:latin typeface="Garamond" panose="02020404030301010803" pitchFamily="18" charset="0"/>
              </a:endParaRPr>
            </a:p>
          </p:txBody>
        </p:sp>
        <p:cxnSp>
          <p:nvCxnSpPr>
            <p:cNvPr id="150" name="直線接點 62"/>
            <p:cNvCxnSpPr>
              <a:endCxn id="147" idx="2"/>
            </p:cNvCxnSpPr>
            <p:nvPr/>
          </p:nvCxnSpPr>
          <p:spPr>
            <a:xfrm flipV="1">
              <a:off x="1340910" y="3880226"/>
              <a:ext cx="351090" cy="1003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接點 64"/>
            <p:cNvCxnSpPr>
              <a:endCxn id="148" idx="2"/>
            </p:cNvCxnSpPr>
            <p:nvPr/>
          </p:nvCxnSpPr>
          <p:spPr>
            <a:xfrm flipV="1">
              <a:off x="1340910" y="4540011"/>
              <a:ext cx="350287" cy="343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接點 66"/>
            <p:cNvCxnSpPr>
              <a:endCxn id="145" idx="2"/>
            </p:cNvCxnSpPr>
            <p:nvPr/>
          </p:nvCxnSpPr>
          <p:spPr>
            <a:xfrm>
              <a:off x="1340910" y="4883920"/>
              <a:ext cx="351090" cy="243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接點 68"/>
            <p:cNvCxnSpPr>
              <a:endCxn id="149" idx="2"/>
            </p:cNvCxnSpPr>
            <p:nvPr/>
          </p:nvCxnSpPr>
          <p:spPr>
            <a:xfrm>
              <a:off x="1340910" y="4883920"/>
              <a:ext cx="351090" cy="1179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群組 158"/>
          <p:cNvGrpSpPr/>
          <p:nvPr/>
        </p:nvGrpSpPr>
        <p:grpSpPr>
          <a:xfrm>
            <a:off x="1630190" y="2825688"/>
            <a:ext cx="859128" cy="1165608"/>
            <a:chOff x="1630190" y="2825688"/>
            <a:chExt cx="859128" cy="1165608"/>
          </a:xfrm>
        </p:grpSpPr>
        <p:sp>
          <p:nvSpPr>
            <p:cNvPr id="157" name="矩形 156"/>
            <p:cNvSpPr/>
            <p:nvPr/>
          </p:nvSpPr>
          <p:spPr>
            <a:xfrm>
              <a:off x="1630190" y="2825688"/>
              <a:ext cx="396263" cy="400110"/>
            </a:xfrm>
            <a:prstGeom prst="rect">
              <a:avLst/>
            </a:prstGeom>
          </p:spPr>
          <p:txBody>
            <a:bodyPr wrap="none">
              <a:spAutoFit/>
            </a:bodyPr>
            <a:lstStyle/>
            <a:p>
              <a:pPr algn="ctr"/>
              <a:r>
                <a:rPr lang="en-US" altLang="zh-TW" sz="2000" dirty="0">
                  <a:latin typeface="Garamond" panose="02020404030301010803" pitchFamily="18" charset="0"/>
                  <a:sym typeface="Symbol"/>
                </a:rPr>
                <a:t></a:t>
              </a:r>
              <a:endParaRPr lang="zh-TW" altLang="en-US" sz="2000" dirty="0">
                <a:latin typeface="Garamond" panose="02020404030301010803" pitchFamily="18" charset="0"/>
              </a:endParaRPr>
            </a:p>
          </p:txBody>
        </p:sp>
        <p:sp>
          <p:nvSpPr>
            <p:cNvPr id="158" name="向左箭號 157"/>
            <p:cNvSpPr/>
            <p:nvPr/>
          </p:nvSpPr>
          <p:spPr>
            <a:xfrm>
              <a:off x="2006605" y="3752195"/>
              <a:ext cx="482713" cy="239101"/>
            </a:xfrm>
            <a:prstGeom prst="leftArrow">
              <a:avLst/>
            </a:prstGeom>
            <a:ln>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grpSp>
        <p:nvGrpSpPr>
          <p:cNvPr id="162" name="群組 161"/>
          <p:cNvGrpSpPr/>
          <p:nvPr/>
        </p:nvGrpSpPr>
        <p:grpSpPr>
          <a:xfrm>
            <a:off x="1675876" y="2825688"/>
            <a:ext cx="833290" cy="1832454"/>
            <a:chOff x="1675876" y="2825688"/>
            <a:chExt cx="833290" cy="1832454"/>
          </a:xfrm>
        </p:grpSpPr>
        <p:sp>
          <p:nvSpPr>
            <p:cNvPr id="160" name="向左箭號 159"/>
            <p:cNvSpPr/>
            <p:nvPr/>
          </p:nvSpPr>
          <p:spPr>
            <a:xfrm>
              <a:off x="2026453" y="4419041"/>
              <a:ext cx="482713" cy="239101"/>
            </a:xfrm>
            <a:prstGeom prst="leftArrow">
              <a:avLst/>
            </a:prstGeom>
            <a:ln>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61" name="矩形 160"/>
            <p:cNvSpPr/>
            <p:nvPr/>
          </p:nvSpPr>
          <p:spPr>
            <a:xfrm>
              <a:off x="1675876" y="2825688"/>
              <a:ext cx="304891" cy="400110"/>
            </a:xfrm>
            <a:prstGeom prst="rect">
              <a:avLst/>
            </a:prstGeom>
          </p:spPr>
          <p:txBody>
            <a:bodyPr wrap="none">
              <a:spAutoFit/>
            </a:bodyPr>
            <a:lstStyle/>
            <a:p>
              <a:pPr algn="ctr"/>
              <a:r>
                <a:rPr lang="en-US" altLang="zh-TW" sz="2000" dirty="0" smtClean="0">
                  <a:latin typeface="Garamond" panose="02020404030301010803" pitchFamily="18" charset="0"/>
                  <a:sym typeface="Symbol"/>
                </a:rPr>
                <a:t>1</a:t>
              </a:r>
              <a:endParaRPr lang="zh-TW" altLang="en-US" sz="2000" dirty="0">
                <a:latin typeface="Garamond" panose="02020404030301010803" pitchFamily="18" charset="0"/>
              </a:endParaRPr>
            </a:p>
          </p:txBody>
        </p:sp>
      </p:grpSp>
      <p:grpSp>
        <p:nvGrpSpPr>
          <p:cNvPr id="165" name="群組 164"/>
          <p:cNvGrpSpPr/>
          <p:nvPr/>
        </p:nvGrpSpPr>
        <p:grpSpPr>
          <a:xfrm>
            <a:off x="1675876" y="2825688"/>
            <a:ext cx="834646" cy="2441314"/>
            <a:chOff x="1675876" y="2825688"/>
            <a:chExt cx="834646" cy="2441314"/>
          </a:xfrm>
        </p:grpSpPr>
        <p:sp>
          <p:nvSpPr>
            <p:cNvPr id="163" name="向左箭號 162"/>
            <p:cNvSpPr/>
            <p:nvPr/>
          </p:nvSpPr>
          <p:spPr>
            <a:xfrm>
              <a:off x="2027809" y="5027901"/>
              <a:ext cx="482713" cy="239101"/>
            </a:xfrm>
            <a:prstGeom prst="leftArrow">
              <a:avLst/>
            </a:prstGeom>
            <a:ln>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64" name="矩形 163"/>
            <p:cNvSpPr/>
            <p:nvPr/>
          </p:nvSpPr>
          <p:spPr>
            <a:xfrm>
              <a:off x="1675876" y="2825688"/>
              <a:ext cx="304892" cy="400110"/>
            </a:xfrm>
            <a:prstGeom prst="rect">
              <a:avLst/>
            </a:prstGeom>
          </p:spPr>
          <p:txBody>
            <a:bodyPr wrap="none">
              <a:spAutoFit/>
            </a:bodyPr>
            <a:lstStyle/>
            <a:p>
              <a:pPr algn="ctr"/>
              <a:r>
                <a:rPr lang="en-US" altLang="zh-TW" sz="2000" dirty="0">
                  <a:latin typeface="Garamond" panose="02020404030301010803" pitchFamily="18" charset="0"/>
                  <a:sym typeface="Symbol"/>
                </a:rPr>
                <a:t>2</a:t>
              </a:r>
              <a:endParaRPr lang="zh-TW" altLang="en-US" sz="2000" dirty="0">
                <a:latin typeface="Garamond" panose="02020404030301010803" pitchFamily="18" charset="0"/>
              </a:endParaRPr>
            </a:p>
          </p:txBody>
        </p:sp>
      </p:grpSp>
      <p:sp>
        <p:nvSpPr>
          <p:cNvPr id="166" name="乘號 102"/>
          <p:cNvSpPr/>
          <p:nvPr/>
        </p:nvSpPr>
        <p:spPr>
          <a:xfrm>
            <a:off x="1588623" y="4885342"/>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grpSp>
        <p:nvGrpSpPr>
          <p:cNvPr id="167" name="群組 166"/>
          <p:cNvGrpSpPr/>
          <p:nvPr/>
        </p:nvGrpSpPr>
        <p:grpSpPr>
          <a:xfrm>
            <a:off x="1989302" y="3301166"/>
            <a:ext cx="706752" cy="3168352"/>
            <a:chOff x="1989302" y="3301166"/>
            <a:chExt cx="706752" cy="3168352"/>
          </a:xfrm>
        </p:grpSpPr>
        <p:cxnSp>
          <p:nvCxnSpPr>
            <p:cNvPr id="168" name="直線接點 49"/>
            <p:cNvCxnSpPr/>
            <p:nvPr/>
          </p:nvCxnSpPr>
          <p:spPr>
            <a:xfrm>
              <a:off x="2696054"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9" name="橢圓 71"/>
            <p:cNvSpPr/>
            <p:nvPr/>
          </p:nvSpPr>
          <p:spPr>
            <a:xfrm>
              <a:off x="2263109" y="3452813"/>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sym typeface="Symbol"/>
                </a:rPr>
                <a:t></a:t>
              </a:r>
              <a:endParaRPr lang="zh-TW" altLang="en-US" dirty="0">
                <a:latin typeface="Garamond" panose="02020404030301010803" pitchFamily="18" charset="0"/>
              </a:endParaRPr>
            </a:p>
          </p:txBody>
        </p:sp>
        <p:sp>
          <p:nvSpPr>
            <p:cNvPr id="170" name="橢圓 72"/>
            <p:cNvSpPr/>
            <p:nvPr/>
          </p:nvSpPr>
          <p:spPr>
            <a:xfrm>
              <a:off x="2263109" y="401960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171" name="文字方塊 73"/>
            <p:cNvSpPr txBox="1"/>
            <p:nvPr/>
          </p:nvSpPr>
          <p:spPr>
            <a:xfrm rot="5400000">
              <a:off x="2247226" y="3684263"/>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cxnSp>
          <p:nvCxnSpPr>
            <p:cNvPr id="172" name="直線接點 78"/>
            <p:cNvCxnSpPr>
              <a:endCxn id="169" idx="2"/>
            </p:cNvCxnSpPr>
            <p:nvPr/>
          </p:nvCxnSpPr>
          <p:spPr>
            <a:xfrm flipV="1">
              <a:off x="1989302" y="3601464"/>
              <a:ext cx="273807" cy="27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線接點 80"/>
            <p:cNvCxnSpPr>
              <a:endCxn id="170" idx="2"/>
            </p:cNvCxnSpPr>
            <p:nvPr/>
          </p:nvCxnSpPr>
          <p:spPr>
            <a:xfrm>
              <a:off x="1989302" y="3880226"/>
              <a:ext cx="273807"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群組 173"/>
          <p:cNvGrpSpPr/>
          <p:nvPr/>
        </p:nvGrpSpPr>
        <p:grpSpPr>
          <a:xfrm>
            <a:off x="1988500" y="4388917"/>
            <a:ext cx="679354" cy="873366"/>
            <a:chOff x="1988500" y="4388917"/>
            <a:chExt cx="679354" cy="873366"/>
          </a:xfrm>
        </p:grpSpPr>
        <p:sp>
          <p:nvSpPr>
            <p:cNvPr id="175" name="橢圓 107"/>
            <p:cNvSpPr/>
            <p:nvPr/>
          </p:nvSpPr>
          <p:spPr>
            <a:xfrm>
              <a:off x="2258474" y="438891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176" name="橢圓 108"/>
            <p:cNvSpPr/>
            <p:nvPr/>
          </p:nvSpPr>
          <p:spPr>
            <a:xfrm>
              <a:off x="2258474" y="496498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rPr>
                <a:t>n</a:t>
              </a:r>
              <a:endParaRPr lang="zh-TW" altLang="en-US" dirty="0">
                <a:latin typeface="Garamond" panose="02020404030301010803" pitchFamily="18" charset="0"/>
              </a:endParaRPr>
            </a:p>
          </p:txBody>
        </p:sp>
        <p:sp>
          <p:nvSpPr>
            <p:cNvPr id="177" name="文字方塊 109"/>
            <p:cNvSpPr txBox="1"/>
            <p:nvPr/>
          </p:nvSpPr>
          <p:spPr>
            <a:xfrm rot="5400000">
              <a:off x="2247226" y="4625460"/>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cxnSp>
          <p:nvCxnSpPr>
            <p:cNvPr id="178" name="直線接點 112"/>
            <p:cNvCxnSpPr>
              <a:endCxn id="175" idx="2"/>
            </p:cNvCxnSpPr>
            <p:nvPr/>
          </p:nvCxnSpPr>
          <p:spPr>
            <a:xfrm flipV="1">
              <a:off x="1988500" y="4537570"/>
              <a:ext cx="269975" cy="24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接點 114"/>
            <p:cNvCxnSpPr>
              <a:endCxn id="176" idx="2"/>
            </p:cNvCxnSpPr>
            <p:nvPr/>
          </p:nvCxnSpPr>
          <p:spPr>
            <a:xfrm>
              <a:off x="1988500" y="4540013"/>
              <a:ext cx="269975" cy="573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群組 179"/>
          <p:cNvGrpSpPr/>
          <p:nvPr/>
        </p:nvGrpSpPr>
        <p:grpSpPr>
          <a:xfrm>
            <a:off x="1989302" y="5325021"/>
            <a:ext cx="678552" cy="886665"/>
            <a:chOff x="1989302" y="5325021"/>
            <a:chExt cx="678552" cy="886665"/>
          </a:xfrm>
        </p:grpSpPr>
        <p:sp>
          <p:nvSpPr>
            <p:cNvPr id="181" name="橢圓 74"/>
            <p:cNvSpPr/>
            <p:nvPr/>
          </p:nvSpPr>
          <p:spPr>
            <a:xfrm>
              <a:off x="2263109" y="532502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182" name="橢圓 75"/>
            <p:cNvSpPr/>
            <p:nvPr/>
          </p:nvSpPr>
          <p:spPr>
            <a:xfrm>
              <a:off x="2263109" y="591438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183" name="文字方塊 76"/>
            <p:cNvSpPr txBox="1"/>
            <p:nvPr/>
          </p:nvSpPr>
          <p:spPr>
            <a:xfrm rot="5400000">
              <a:off x="2247226" y="5575368"/>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cxnSp>
          <p:nvCxnSpPr>
            <p:cNvPr id="184" name="直線接點 82"/>
            <p:cNvCxnSpPr>
              <a:endCxn id="181" idx="2"/>
            </p:cNvCxnSpPr>
            <p:nvPr/>
          </p:nvCxnSpPr>
          <p:spPr>
            <a:xfrm flipV="1">
              <a:off x="1989302" y="5473672"/>
              <a:ext cx="273807" cy="589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接點 84"/>
            <p:cNvCxnSpPr>
              <a:endCxn id="182" idx="2"/>
            </p:cNvCxnSpPr>
            <p:nvPr/>
          </p:nvCxnSpPr>
          <p:spPr>
            <a:xfrm flipV="1">
              <a:off x="1989302" y="6063037"/>
              <a:ext cx="273807" cy="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群組 185"/>
          <p:cNvGrpSpPr/>
          <p:nvPr/>
        </p:nvGrpSpPr>
        <p:grpSpPr>
          <a:xfrm>
            <a:off x="2152406" y="3349436"/>
            <a:ext cx="511382" cy="2966174"/>
            <a:chOff x="2152406" y="3349436"/>
            <a:chExt cx="511382" cy="2966174"/>
          </a:xfrm>
        </p:grpSpPr>
        <p:sp>
          <p:nvSpPr>
            <p:cNvPr id="187" name="乘號 101"/>
            <p:cNvSpPr/>
            <p:nvPr/>
          </p:nvSpPr>
          <p:spPr>
            <a:xfrm>
              <a:off x="2159732" y="3349436"/>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188" name="乘號 103"/>
            <p:cNvSpPr/>
            <p:nvPr/>
          </p:nvSpPr>
          <p:spPr>
            <a:xfrm>
              <a:off x="2155952" y="5811554"/>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189" name="乘號 100"/>
            <p:cNvSpPr/>
            <p:nvPr/>
          </p:nvSpPr>
          <p:spPr>
            <a:xfrm>
              <a:off x="2159732" y="4861604"/>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190" name="乘號 110"/>
            <p:cNvSpPr/>
            <p:nvPr/>
          </p:nvSpPr>
          <p:spPr>
            <a:xfrm>
              <a:off x="2152406" y="4285540"/>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grpSp>
      <p:grpSp>
        <p:nvGrpSpPr>
          <p:cNvPr id="191" name="群組 190"/>
          <p:cNvGrpSpPr/>
          <p:nvPr/>
        </p:nvGrpSpPr>
        <p:grpSpPr>
          <a:xfrm>
            <a:off x="2560411" y="3247815"/>
            <a:ext cx="4749516" cy="3229334"/>
            <a:chOff x="2560411" y="3247815"/>
            <a:chExt cx="4749516" cy="3229334"/>
          </a:xfrm>
        </p:grpSpPr>
        <p:cxnSp>
          <p:nvCxnSpPr>
            <p:cNvPr id="192" name="直線接點 50"/>
            <p:cNvCxnSpPr/>
            <p:nvPr/>
          </p:nvCxnSpPr>
          <p:spPr>
            <a:xfrm>
              <a:off x="3265286" y="3308797"/>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3" name="直線接點 51"/>
            <p:cNvCxnSpPr/>
            <p:nvPr/>
          </p:nvCxnSpPr>
          <p:spPr>
            <a:xfrm>
              <a:off x="3853542" y="3308797"/>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直線接點 52"/>
            <p:cNvCxnSpPr/>
            <p:nvPr/>
          </p:nvCxnSpPr>
          <p:spPr>
            <a:xfrm>
              <a:off x="4418179"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直線接點 53"/>
            <p:cNvCxnSpPr/>
            <p:nvPr/>
          </p:nvCxnSpPr>
          <p:spPr>
            <a:xfrm>
              <a:off x="5004048"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直線接點 54"/>
            <p:cNvCxnSpPr/>
            <p:nvPr/>
          </p:nvCxnSpPr>
          <p:spPr>
            <a:xfrm>
              <a:off x="5570308"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直線接點 55"/>
            <p:cNvCxnSpPr/>
            <p:nvPr/>
          </p:nvCxnSpPr>
          <p:spPr>
            <a:xfrm>
              <a:off x="6156176" y="3301166"/>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直線接點 56"/>
            <p:cNvCxnSpPr/>
            <p:nvPr/>
          </p:nvCxnSpPr>
          <p:spPr>
            <a:xfrm>
              <a:off x="6728862" y="3308797"/>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直線接點 57"/>
            <p:cNvCxnSpPr/>
            <p:nvPr/>
          </p:nvCxnSpPr>
          <p:spPr>
            <a:xfrm>
              <a:off x="7309927" y="3308797"/>
              <a:ext cx="0" cy="3168352"/>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0" name="橢圓 85"/>
            <p:cNvSpPr/>
            <p:nvPr/>
          </p:nvSpPr>
          <p:spPr>
            <a:xfrm>
              <a:off x="2834723" y="3670613"/>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01" name="橢圓 86"/>
            <p:cNvSpPr/>
            <p:nvPr/>
          </p:nvSpPr>
          <p:spPr>
            <a:xfrm>
              <a:off x="2834723" y="4345400"/>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02" name="文字方塊 87"/>
            <p:cNvSpPr txBox="1"/>
            <p:nvPr/>
          </p:nvSpPr>
          <p:spPr>
            <a:xfrm rot="5400000">
              <a:off x="2814386" y="3903168"/>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03" name="橢圓 88"/>
            <p:cNvSpPr/>
            <p:nvPr/>
          </p:nvSpPr>
          <p:spPr>
            <a:xfrm>
              <a:off x="2833200" y="4988213"/>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04" name="橢圓 89"/>
            <p:cNvSpPr/>
            <p:nvPr/>
          </p:nvSpPr>
          <p:spPr>
            <a:xfrm>
              <a:off x="2833200" y="567563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05" name="文字方塊 90"/>
            <p:cNvSpPr txBox="1"/>
            <p:nvPr/>
          </p:nvSpPr>
          <p:spPr>
            <a:xfrm rot="5400000">
              <a:off x="2813898" y="5229653"/>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cxnSp>
          <p:nvCxnSpPr>
            <p:cNvPr id="206" name="直線接點 92"/>
            <p:cNvCxnSpPr>
              <a:endCxn id="201" idx="2"/>
            </p:cNvCxnSpPr>
            <p:nvPr/>
          </p:nvCxnSpPr>
          <p:spPr>
            <a:xfrm>
              <a:off x="2560411" y="4168260"/>
              <a:ext cx="274312" cy="325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接點 94"/>
            <p:cNvCxnSpPr>
              <a:endCxn id="200" idx="2"/>
            </p:cNvCxnSpPr>
            <p:nvPr/>
          </p:nvCxnSpPr>
          <p:spPr>
            <a:xfrm flipV="1">
              <a:off x="2560411" y="3819264"/>
              <a:ext cx="274312" cy="348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接點 96"/>
            <p:cNvCxnSpPr>
              <a:endCxn id="203" idx="2"/>
            </p:cNvCxnSpPr>
            <p:nvPr/>
          </p:nvCxnSpPr>
          <p:spPr>
            <a:xfrm flipV="1">
              <a:off x="2560412" y="5136864"/>
              <a:ext cx="272789" cy="336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接點 98"/>
            <p:cNvCxnSpPr>
              <a:endCxn id="204" idx="2"/>
            </p:cNvCxnSpPr>
            <p:nvPr/>
          </p:nvCxnSpPr>
          <p:spPr>
            <a:xfrm>
              <a:off x="2560412" y="5473674"/>
              <a:ext cx="272789" cy="350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乘號 104"/>
            <p:cNvSpPr/>
            <p:nvPr/>
          </p:nvSpPr>
          <p:spPr>
            <a:xfrm>
              <a:off x="2731346" y="5572257"/>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11" name="乘號 105"/>
            <p:cNvSpPr/>
            <p:nvPr/>
          </p:nvSpPr>
          <p:spPr>
            <a:xfrm>
              <a:off x="2731346" y="4242023"/>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cxnSp>
          <p:nvCxnSpPr>
            <p:cNvPr id="212" name="直線接點 119"/>
            <p:cNvCxnSpPr>
              <a:stCxn id="203" idx="6"/>
            </p:cNvCxnSpPr>
            <p:nvPr/>
          </p:nvCxnSpPr>
          <p:spPr>
            <a:xfrm>
              <a:off x="3130502" y="5136864"/>
              <a:ext cx="216874" cy="215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接點 120"/>
            <p:cNvCxnSpPr>
              <a:stCxn id="203" idx="6"/>
            </p:cNvCxnSpPr>
            <p:nvPr/>
          </p:nvCxnSpPr>
          <p:spPr>
            <a:xfrm flipV="1">
              <a:off x="3130502" y="4892975"/>
              <a:ext cx="216874" cy="243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接點 130"/>
            <p:cNvCxnSpPr/>
            <p:nvPr/>
          </p:nvCxnSpPr>
          <p:spPr>
            <a:xfrm>
              <a:off x="3141474" y="3804325"/>
              <a:ext cx="216874" cy="215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接點 131"/>
            <p:cNvCxnSpPr/>
            <p:nvPr/>
          </p:nvCxnSpPr>
          <p:spPr>
            <a:xfrm flipV="1">
              <a:off x="3141474" y="3560436"/>
              <a:ext cx="216874" cy="243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文字方塊 134"/>
            <p:cNvSpPr txBox="1"/>
            <p:nvPr/>
          </p:nvSpPr>
          <p:spPr>
            <a:xfrm rot="10800000">
              <a:off x="3282486" y="5132226"/>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17" name="文字方塊 135"/>
            <p:cNvSpPr txBox="1"/>
            <p:nvPr/>
          </p:nvSpPr>
          <p:spPr>
            <a:xfrm rot="10800000">
              <a:off x="3282486" y="3765357"/>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18" name="橢圓 136"/>
            <p:cNvSpPr/>
            <p:nvPr/>
          </p:nvSpPr>
          <p:spPr>
            <a:xfrm>
              <a:off x="3988607" y="509972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2</a:t>
              </a:r>
              <a:endParaRPr lang="zh-TW" altLang="en-US" dirty="0">
                <a:latin typeface="Garamond" panose="02020404030301010803" pitchFamily="18" charset="0"/>
              </a:endParaRPr>
            </a:p>
          </p:txBody>
        </p:sp>
        <p:cxnSp>
          <p:nvCxnSpPr>
            <p:cNvPr id="219" name="直線接點 137"/>
            <p:cNvCxnSpPr>
              <a:endCxn id="218" idx="2"/>
            </p:cNvCxnSpPr>
            <p:nvPr/>
          </p:nvCxnSpPr>
          <p:spPr>
            <a:xfrm>
              <a:off x="3845806" y="4756344"/>
              <a:ext cx="142801" cy="492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文字方塊 141"/>
            <p:cNvSpPr txBox="1"/>
            <p:nvPr/>
          </p:nvSpPr>
          <p:spPr>
            <a:xfrm rot="10800000">
              <a:off x="3302067" y="4448292"/>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21" name="橢圓 142"/>
            <p:cNvSpPr/>
            <p:nvPr/>
          </p:nvSpPr>
          <p:spPr>
            <a:xfrm>
              <a:off x="3991301" y="434898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222" name="橢圓 143"/>
            <p:cNvSpPr/>
            <p:nvPr/>
          </p:nvSpPr>
          <p:spPr>
            <a:xfrm>
              <a:off x="3988607" y="365029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23" name="橢圓 144"/>
            <p:cNvSpPr/>
            <p:nvPr/>
          </p:nvSpPr>
          <p:spPr>
            <a:xfrm>
              <a:off x="4003136" y="592336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24" name="文字方塊 145"/>
            <p:cNvSpPr txBox="1"/>
            <p:nvPr/>
          </p:nvSpPr>
          <p:spPr>
            <a:xfrm rot="5400000">
              <a:off x="3978349" y="5422909"/>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cxnSp>
          <p:nvCxnSpPr>
            <p:cNvPr id="225" name="直線接點 147"/>
            <p:cNvCxnSpPr>
              <a:stCxn id="221" idx="2"/>
            </p:cNvCxnSpPr>
            <p:nvPr/>
          </p:nvCxnSpPr>
          <p:spPr>
            <a:xfrm flipH="1">
              <a:off x="3845806" y="4497632"/>
              <a:ext cx="145495" cy="258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接點 149"/>
            <p:cNvCxnSpPr>
              <a:endCxn id="222" idx="2"/>
            </p:cNvCxnSpPr>
            <p:nvPr/>
          </p:nvCxnSpPr>
          <p:spPr>
            <a:xfrm flipV="1">
              <a:off x="3845806" y="3798948"/>
              <a:ext cx="142801" cy="957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接點 152"/>
            <p:cNvCxnSpPr>
              <a:endCxn id="223" idx="2"/>
            </p:cNvCxnSpPr>
            <p:nvPr/>
          </p:nvCxnSpPr>
          <p:spPr>
            <a:xfrm>
              <a:off x="3845806" y="4756344"/>
              <a:ext cx="157330" cy="1315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乘號 155"/>
            <p:cNvSpPr/>
            <p:nvPr/>
          </p:nvSpPr>
          <p:spPr>
            <a:xfrm>
              <a:off x="3887924" y="3528380"/>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29" name="乘號 156"/>
            <p:cNvSpPr/>
            <p:nvPr/>
          </p:nvSpPr>
          <p:spPr>
            <a:xfrm>
              <a:off x="3899759" y="5829077"/>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30" name="乘號 225"/>
            <p:cNvSpPr/>
            <p:nvPr/>
          </p:nvSpPr>
          <p:spPr>
            <a:xfrm>
              <a:off x="3885230" y="4997837"/>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31" name="文字方塊 271"/>
            <p:cNvSpPr txBox="1"/>
            <p:nvPr/>
          </p:nvSpPr>
          <p:spPr>
            <a:xfrm rot="10800000">
              <a:off x="6148030" y="5115398"/>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32" name="文字方塊 272"/>
            <p:cNvSpPr txBox="1"/>
            <p:nvPr/>
          </p:nvSpPr>
          <p:spPr>
            <a:xfrm rot="10800000">
              <a:off x="6148030" y="3748529"/>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33" name="文字方塊 273"/>
            <p:cNvSpPr txBox="1"/>
            <p:nvPr/>
          </p:nvSpPr>
          <p:spPr>
            <a:xfrm rot="10800000">
              <a:off x="6167611" y="4431464"/>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sp>
          <p:nvSpPr>
            <p:cNvPr id="234" name="橢圓 136"/>
            <p:cNvSpPr/>
            <p:nvPr/>
          </p:nvSpPr>
          <p:spPr>
            <a:xfrm>
              <a:off x="4551936" y="509063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2</a:t>
              </a:r>
              <a:endParaRPr lang="zh-TW" altLang="en-US" dirty="0">
                <a:latin typeface="Garamond" panose="02020404030301010803" pitchFamily="18" charset="0"/>
              </a:endParaRPr>
            </a:p>
          </p:txBody>
        </p:sp>
        <p:cxnSp>
          <p:nvCxnSpPr>
            <p:cNvPr id="235" name="直線接點 137"/>
            <p:cNvCxnSpPr>
              <a:stCxn id="221" idx="6"/>
              <a:endCxn id="234" idx="2"/>
            </p:cNvCxnSpPr>
            <p:nvPr/>
          </p:nvCxnSpPr>
          <p:spPr>
            <a:xfrm>
              <a:off x="4288603" y="4497632"/>
              <a:ext cx="263333" cy="741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橢圓 142"/>
            <p:cNvSpPr/>
            <p:nvPr/>
          </p:nvSpPr>
          <p:spPr>
            <a:xfrm>
              <a:off x="4554630" y="433989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237" name="橢圓 143"/>
            <p:cNvSpPr/>
            <p:nvPr/>
          </p:nvSpPr>
          <p:spPr>
            <a:xfrm>
              <a:off x="4551936" y="364120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38" name="橢圓 144"/>
            <p:cNvSpPr/>
            <p:nvPr/>
          </p:nvSpPr>
          <p:spPr>
            <a:xfrm>
              <a:off x="4566465" y="591427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39" name="文字方塊 145"/>
            <p:cNvSpPr txBox="1"/>
            <p:nvPr/>
          </p:nvSpPr>
          <p:spPr>
            <a:xfrm rot="5400000">
              <a:off x="4541678" y="5413819"/>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cxnSp>
          <p:nvCxnSpPr>
            <p:cNvPr id="240" name="直線接點 147"/>
            <p:cNvCxnSpPr>
              <a:stCxn id="236" idx="2"/>
              <a:endCxn id="221" idx="6"/>
            </p:cNvCxnSpPr>
            <p:nvPr/>
          </p:nvCxnSpPr>
          <p:spPr>
            <a:xfrm flipH="1">
              <a:off x="4288603" y="4488542"/>
              <a:ext cx="266027" cy="9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接點 149"/>
            <p:cNvCxnSpPr>
              <a:stCxn id="221" idx="6"/>
              <a:endCxn id="237" idx="2"/>
            </p:cNvCxnSpPr>
            <p:nvPr/>
          </p:nvCxnSpPr>
          <p:spPr>
            <a:xfrm flipV="1">
              <a:off x="4288603" y="3789858"/>
              <a:ext cx="263333" cy="707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接點 152"/>
            <p:cNvCxnSpPr>
              <a:stCxn id="221" idx="6"/>
              <a:endCxn id="238" idx="2"/>
            </p:cNvCxnSpPr>
            <p:nvPr/>
          </p:nvCxnSpPr>
          <p:spPr>
            <a:xfrm>
              <a:off x="4288603" y="4497632"/>
              <a:ext cx="277862" cy="1565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3" name="乘號 156"/>
            <p:cNvSpPr/>
            <p:nvPr/>
          </p:nvSpPr>
          <p:spPr>
            <a:xfrm>
              <a:off x="4463088" y="5819987"/>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44" name="乘號 225"/>
            <p:cNvSpPr/>
            <p:nvPr/>
          </p:nvSpPr>
          <p:spPr>
            <a:xfrm>
              <a:off x="4448559" y="4988747"/>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45" name="乘號 155"/>
            <p:cNvSpPr/>
            <p:nvPr/>
          </p:nvSpPr>
          <p:spPr>
            <a:xfrm>
              <a:off x="4451253" y="4247873"/>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46" name="橢圓 136"/>
            <p:cNvSpPr/>
            <p:nvPr/>
          </p:nvSpPr>
          <p:spPr>
            <a:xfrm>
              <a:off x="5136053" y="5088652"/>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2</a:t>
              </a:r>
              <a:endParaRPr lang="zh-TW" altLang="en-US" dirty="0">
                <a:latin typeface="Garamond" panose="02020404030301010803" pitchFamily="18" charset="0"/>
              </a:endParaRPr>
            </a:p>
          </p:txBody>
        </p:sp>
        <p:cxnSp>
          <p:nvCxnSpPr>
            <p:cNvPr id="247" name="直線接點 137"/>
            <p:cNvCxnSpPr>
              <a:stCxn id="237" idx="6"/>
              <a:endCxn id="246" idx="2"/>
            </p:cNvCxnSpPr>
            <p:nvPr/>
          </p:nvCxnSpPr>
          <p:spPr>
            <a:xfrm>
              <a:off x="4849238" y="3789858"/>
              <a:ext cx="286815" cy="1447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橢圓 142"/>
            <p:cNvSpPr/>
            <p:nvPr/>
          </p:nvSpPr>
          <p:spPr>
            <a:xfrm>
              <a:off x="5138747" y="4337906"/>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1</a:t>
              </a:r>
              <a:endParaRPr lang="zh-TW" altLang="en-US" dirty="0">
                <a:latin typeface="Garamond" panose="02020404030301010803" pitchFamily="18" charset="0"/>
              </a:endParaRPr>
            </a:p>
          </p:txBody>
        </p:sp>
        <p:sp>
          <p:nvSpPr>
            <p:cNvPr id="249" name="橢圓 143"/>
            <p:cNvSpPr/>
            <p:nvPr/>
          </p:nvSpPr>
          <p:spPr>
            <a:xfrm>
              <a:off x="5136053" y="3639222"/>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50" name="橢圓 144"/>
            <p:cNvSpPr/>
            <p:nvPr/>
          </p:nvSpPr>
          <p:spPr>
            <a:xfrm>
              <a:off x="5150582" y="5912289"/>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51" name="文字方塊 145"/>
            <p:cNvSpPr txBox="1"/>
            <p:nvPr/>
          </p:nvSpPr>
          <p:spPr>
            <a:xfrm rot="5400000">
              <a:off x="5125795" y="5409998"/>
              <a:ext cx="543739" cy="523220"/>
            </a:xfrm>
            <a:prstGeom prst="rect">
              <a:avLst/>
            </a:prstGeom>
            <a:noFill/>
          </p:spPr>
          <p:txBody>
            <a:bodyPr wrap="none" rtlCol="0">
              <a:spAutoFit/>
            </a:bodyPr>
            <a:lstStyle/>
            <a:p>
              <a:r>
                <a:rPr lang="en-US" altLang="zh-TW" sz="2800" b="1" dirty="0" smtClean="0">
                  <a:latin typeface="Garamond" panose="02020404030301010803" pitchFamily="18" charset="0"/>
                </a:rPr>
                <a:t>…</a:t>
              </a:r>
            </a:p>
          </p:txBody>
        </p:sp>
        <p:cxnSp>
          <p:nvCxnSpPr>
            <p:cNvPr id="252" name="直線接點 147"/>
            <p:cNvCxnSpPr>
              <a:stCxn id="248" idx="2"/>
              <a:endCxn id="237" idx="6"/>
            </p:cNvCxnSpPr>
            <p:nvPr/>
          </p:nvCxnSpPr>
          <p:spPr>
            <a:xfrm flipH="1" flipV="1">
              <a:off x="4849238" y="3789858"/>
              <a:ext cx="289509" cy="696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接點 149"/>
            <p:cNvCxnSpPr>
              <a:stCxn id="237" idx="6"/>
              <a:endCxn id="249" idx="2"/>
            </p:cNvCxnSpPr>
            <p:nvPr/>
          </p:nvCxnSpPr>
          <p:spPr>
            <a:xfrm flipV="1">
              <a:off x="4849238" y="3787873"/>
              <a:ext cx="286815" cy="1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接點 152"/>
            <p:cNvCxnSpPr>
              <a:stCxn id="237" idx="6"/>
              <a:endCxn id="250" idx="2"/>
            </p:cNvCxnSpPr>
            <p:nvPr/>
          </p:nvCxnSpPr>
          <p:spPr>
            <a:xfrm>
              <a:off x="4849238" y="3789858"/>
              <a:ext cx="301344" cy="2271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乘號 225"/>
            <p:cNvSpPr/>
            <p:nvPr/>
          </p:nvSpPr>
          <p:spPr>
            <a:xfrm>
              <a:off x="5032676" y="4968222"/>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56" name="橢圓 71"/>
            <p:cNvSpPr/>
            <p:nvPr/>
          </p:nvSpPr>
          <p:spPr>
            <a:xfrm>
              <a:off x="5710705" y="3351190"/>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sym typeface="Symbol"/>
                </a:rPr>
                <a:t></a:t>
              </a:r>
              <a:endParaRPr lang="zh-TW" altLang="en-US" dirty="0">
                <a:latin typeface="Garamond" panose="02020404030301010803" pitchFamily="18" charset="0"/>
              </a:endParaRPr>
            </a:p>
          </p:txBody>
        </p:sp>
        <p:sp>
          <p:nvSpPr>
            <p:cNvPr id="257" name="橢圓 72"/>
            <p:cNvSpPr/>
            <p:nvPr/>
          </p:nvSpPr>
          <p:spPr>
            <a:xfrm>
              <a:off x="5710705" y="391798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58" name="文字方塊 73"/>
            <p:cNvSpPr txBox="1"/>
            <p:nvPr/>
          </p:nvSpPr>
          <p:spPr>
            <a:xfrm rot="5400000">
              <a:off x="5694822" y="3582640"/>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sp>
          <p:nvSpPr>
            <p:cNvPr id="259" name="橢圓 74"/>
            <p:cNvSpPr/>
            <p:nvPr/>
          </p:nvSpPr>
          <p:spPr>
            <a:xfrm>
              <a:off x="5710705" y="5312929"/>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60" name="橢圓 75"/>
            <p:cNvSpPr/>
            <p:nvPr/>
          </p:nvSpPr>
          <p:spPr>
            <a:xfrm>
              <a:off x="5710705" y="5902292"/>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61" name="文字方塊 76"/>
            <p:cNvSpPr txBox="1"/>
            <p:nvPr/>
          </p:nvSpPr>
          <p:spPr>
            <a:xfrm rot="5400000">
              <a:off x="5694822" y="5563276"/>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cxnSp>
          <p:nvCxnSpPr>
            <p:cNvPr id="262" name="直線接點 78"/>
            <p:cNvCxnSpPr>
              <a:endCxn id="256" idx="2"/>
            </p:cNvCxnSpPr>
            <p:nvPr/>
          </p:nvCxnSpPr>
          <p:spPr>
            <a:xfrm flipV="1">
              <a:off x="5436898" y="3499841"/>
              <a:ext cx="273807" cy="278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接點 80"/>
            <p:cNvCxnSpPr>
              <a:endCxn id="257" idx="2"/>
            </p:cNvCxnSpPr>
            <p:nvPr/>
          </p:nvCxnSpPr>
          <p:spPr>
            <a:xfrm>
              <a:off x="5436898" y="3778603"/>
              <a:ext cx="273807"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接點 82"/>
            <p:cNvCxnSpPr>
              <a:stCxn id="250" idx="6"/>
              <a:endCxn id="259" idx="2"/>
            </p:cNvCxnSpPr>
            <p:nvPr/>
          </p:nvCxnSpPr>
          <p:spPr>
            <a:xfrm flipV="1">
              <a:off x="5447884" y="5461580"/>
              <a:ext cx="262821" cy="599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接點 84"/>
            <p:cNvCxnSpPr>
              <a:endCxn id="260" idx="2"/>
            </p:cNvCxnSpPr>
            <p:nvPr/>
          </p:nvCxnSpPr>
          <p:spPr>
            <a:xfrm flipV="1">
              <a:off x="5436898" y="6050945"/>
              <a:ext cx="273807" cy="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乘號 101"/>
            <p:cNvSpPr/>
            <p:nvPr/>
          </p:nvSpPr>
          <p:spPr>
            <a:xfrm>
              <a:off x="5606881" y="3247815"/>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67" name="乘號 103"/>
            <p:cNvSpPr/>
            <p:nvPr/>
          </p:nvSpPr>
          <p:spPr>
            <a:xfrm>
              <a:off x="5603548" y="5799462"/>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68" name="橢圓 107"/>
            <p:cNvSpPr/>
            <p:nvPr/>
          </p:nvSpPr>
          <p:spPr>
            <a:xfrm>
              <a:off x="5706070" y="4318663"/>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69" name="橢圓 108"/>
            <p:cNvSpPr/>
            <p:nvPr/>
          </p:nvSpPr>
          <p:spPr>
            <a:xfrm>
              <a:off x="5706070" y="4894727"/>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smtClean="0">
                  <a:latin typeface="Garamond" panose="02020404030301010803" pitchFamily="18" charset="0"/>
                </a:rPr>
                <a:t>n</a:t>
              </a:r>
              <a:endParaRPr lang="zh-TW" altLang="en-US" dirty="0">
                <a:latin typeface="Garamond" panose="02020404030301010803" pitchFamily="18" charset="0"/>
              </a:endParaRPr>
            </a:p>
          </p:txBody>
        </p:sp>
        <p:sp>
          <p:nvSpPr>
            <p:cNvPr id="270" name="文字方塊 109"/>
            <p:cNvSpPr txBox="1"/>
            <p:nvPr/>
          </p:nvSpPr>
          <p:spPr>
            <a:xfrm rot="5400000">
              <a:off x="5694822" y="4555206"/>
              <a:ext cx="441146" cy="400110"/>
            </a:xfrm>
            <a:prstGeom prst="rect">
              <a:avLst/>
            </a:prstGeom>
            <a:noFill/>
          </p:spPr>
          <p:txBody>
            <a:bodyPr wrap="none" rtlCol="0">
              <a:spAutoFit/>
            </a:bodyPr>
            <a:lstStyle/>
            <a:p>
              <a:r>
                <a:rPr lang="en-US" altLang="zh-TW" sz="2000" b="1" dirty="0" smtClean="0">
                  <a:latin typeface="Garamond" panose="02020404030301010803" pitchFamily="18" charset="0"/>
                </a:rPr>
                <a:t>…</a:t>
              </a:r>
            </a:p>
          </p:txBody>
        </p:sp>
        <p:sp>
          <p:nvSpPr>
            <p:cNvPr id="271" name="乘號 100"/>
            <p:cNvSpPr/>
            <p:nvPr/>
          </p:nvSpPr>
          <p:spPr>
            <a:xfrm>
              <a:off x="5607328" y="4791350"/>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72" name="乘號 110"/>
            <p:cNvSpPr/>
            <p:nvPr/>
          </p:nvSpPr>
          <p:spPr>
            <a:xfrm>
              <a:off x="5606666" y="4208283"/>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cxnSp>
          <p:nvCxnSpPr>
            <p:cNvPr id="273" name="直線接點 112"/>
            <p:cNvCxnSpPr>
              <a:endCxn id="268" idx="2"/>
            </p:cNvCxnSpPr>
            <p:nvPr/>
          </p:nvCxnSpPr>
          <p:spPr>
            <a:xfrm flipV="1">
              <a:off x="5436096" y="4467316"/>
              <a:ext cx="269975" cy="24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接點 114"/>
            <p:cNvCxnSpPr>
              <a:endCxn id="269" idx="2"/>
            </p:cNvCxnSpPr>
            <p:nvPr/>
          </p:nvCxnSpPr>
          <p:spPr>
            <a:xfrm>
              <a:off x="5436096" y="4469759"/>
              <a:ext cx="269975" cy="573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橢圓 85"/>
            <p:cNvSpPr/>
            <p:nvPr/>
          </p:nvSpPr>
          <p:spPr>
            <a:xfrm>
              <a:off x="6873268" y="369104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76" name="橢圓 86"/>
            <p:cNvSpPr/>
            <p:nvPr/>
          </p:nvSpPr>
          <p:spPr>
            <a:xfrm>
              <a:off x="6873268" y="4365831"/>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sp>
          <p:nvSpPr>
            <p:cNvPr id="277" name="橢圓 88"/>
            <p:cNvSpPr/>
            <p:nvPr/>
          </p:nvSpPr>
          <p:spPr>
            <a:xfrm>
              <a:off x="6871745" y="5008644"/>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sym typeface="Symbol"/>
                </a:rPr>
                <a:t></a:t>
              </a:r>
              <a:endParaRPr lang="zh-TW" altLang="en-US" dirty="0">
                <a:latin typeface="Garamond" panose="02020404030301010803" pitchFamily="18" charset="0"/>
              </a:endParaRPr>
            </a:p>
          </p:txBody>
        </p:sp>
        <p:sp>
          <p:nvSpPr>
            <p:cNvPr id="278" name="橢圓 89"/>
            <p:cNvSpPr/>
            <p:nvPr/>
          </p:nvSpPr>
          <p:spPr>
            <a:xfrm>
              <a:off x="6871745" y="5696065"/>
              <a:ext cx="297302" cy="297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latin typeface="Garamond" panose="02020404030301010803" pitchFamily="18" charset="0"/>
                </a:rPr>
                <a:t>n</a:t>
              </a:r>
              <a:endParaRPr lang="zh-TW" altLang="en-US" dirty="0">
                <a:latin typeface="Garamond" panose="02020404030301010803" pitchFamily="18" charset="0"/>
              </a:endParaRPr>
            </a:p>
          </p:txBody>
        </p:sp>
        <p:cxnSp>
          <p:nvCxnSpPr>
            <p:cNvPr id="279" name="直線接點 92"/>
            <p:cNvCxnSpPr>
              <a:endCxn id="276" idx="2"/>
            </p:cNvCxnSpPr>
            <p:nvPr/>
          </p:nvCxnSpPr>
          <p:spPr>
            <a:xfrm>
              <a:off x="6598956" y="4188691"/>
              <a:ext cx="274312" cy="325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直線接點 94"/>
            <p:cNvCxnSpPr>
              <a:endCxn id="275" idx="2"/>
            </p:cNvCxnSpPr>
            <p:nvPr/>
          </p:nvCxnSpPr>
          <p:spPr>
            <a:xfrm flipV="1">
              <a:off x="6598956" y="3839695"/>
              <a:ext cx="274312" cy="3489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接點 96"/>
            <p:cNvCxnSpPr>
              <a:endCxn id="277" idx="2"/>
            </p:cNvCxnSpPr>
            <p:nvPr/>
          </p:nvCxnSpPr>
          <p:spPr>
            <a:xfrm flipV="1">
              <a:off x="6598957" y="5157295"/>
              <a:ext cx="272789" cy="3368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直線接點 98"/>
            <p:cNvCxnSpPr>
              <a:endCxn id="278" idx="2"/>
            </p:cNvCxnSpPr>
            <p:nvPr/>
          </p:nvCxnSpPr>
          <p:spPr>
            <a:xfrm>
              <a:off x="6598957" y="5494105"/>
              <a:ext cx="272789" cy="350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3" name="乘號 104"/>
            <p:cNvSpPr/>
            <p:nvPr/>
          </p:nvSpPr>
          <p:spPr>
            <a:xfrm>
              <a:off x="6769891" y="5592688"/>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sp>
          <p:nvSpPr>
            <p:cNvPr id="284" name="乘號 105"/>
            <p:cNvSpPr/>
            <p:nvPr/>
          </p:nvSpPr>
          <p:spPr>
            <a:xfrm>
              <a:off x="6769891" y="4262454"/>
              <a:ext cx="504056" cy="504056"/>
            </a:xfrm>
            <a:prstGeom prst="mathMultiply">
              <a:avLst>
                <a:gd name="adj1" fmla="val 638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Garamond" panose="02020404030301010803" pitchFamily="18" charset="0"/>
              </a:endParaRPr>
            </a:p>
          </p:txBody>
        </p:sp>
      </p:grpSp>
      <p:grpSp>
        <p:nvGrpSpPr>
          <p:cNvPr id="339" name="群組 338"/>
          <p:cNvGrpSpPr/>
          <p:nvPr/>
        </p:nvGrpSpPr>
        <p:grpSpPr>
          <a:xfrm>
            <a:off x="1043608" y="3639222"/>
            <a:ext cx="6661965" cy="2570369"/>
            <a:chOff x="1043608" y="3639222"/>
            <a:chExt cx="6661965" cy="2570369"/>
          </a:xfrm>
        </p:grpSpPr>
        <p:sp>
          <p:nvSpPr>
            <p:cNvPr id="340" name="橢圓 59"/>
            <p:cNvSpPr/>
            <p:nvPr/>
          </p:nvSpPr>
          <p:spPr>
            <a:xfrm>
              <a:off x="1043608" y="4744322"/>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341" name="橢圓 72"/>
            <p:cNvSpPr/>
            <p:nvPr/>
          </p:nvSpPr>
          <p:spPr>
            <a:xfrm>
              <a:off x="2263109" y="4019607"/>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42" name="直線接點 80"/>
            <p:cNvCxnSpPr>
              <a:stCxn id="345" idx="6"/>
              <a:endCxn id="341" idx="2"/>
            </p:cNvCxnSpPr>
            <p:nvPr/>
          </p:nvCxnSpPr>
          <p:spPr>
            <a:xfrm>
              <a:off x="1989302" y="3880226"/>
              <a:ext cx="273807" cy="288032"/>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43" name="橢圓 85"/>
            <p:cNvSpPr/>
            <p:nvPr/>
          </p:nvSpPr>
          <p:spPr>
            <a:xfrm>
              <a:off x="2834723" y="3670613"/>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44" name="直線接點 94"/>
            <p:cNvCxnSpPr>
              <a:stCxn id="341" idx="6"/>
              <a:endCxn id="343" idx="2"/>
            </p:cNvCxnSpPr>
            <p:nvPr/>
          </p:nvCxnSpPr>
          <p:spPr>
            <a:xfrm flipV="1">
              <a:off x="2560411" y="3819264"/>
              <a:ext cx="274312" cy="348994"/>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45" name="橢圓 21"/>
            <p:cNvSpPr/>
            <p:nvPr/>
          </p:nvSpPr>
          <p:spPr>
            <a:xfrm>
              <a:off x="1692000" y="3731575"/>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46" name="直線接點 62"/>
            <p:cNvCxnSpPr>
              <a:stCxn id="340" idx="6"/>
              <a:endCxn id="345" idx="2"/>
            </p:cNvCxnSpPr>
            <p:nvPr/>
          </p:nvCxnSpPr>
          <p:spPr>
            <a:xfrm flipV="1">
              <a:off x="1340910" y="3880226"/>
              <a:ext cx="351090" cy="1003694"/>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47" name="直線接點 130"/>
            <p:cNvCxnSpPr>
              <a:endCxn id="348" idx="2"/>
            </p:cNvCxnSpPr>
            <p:nvPr/>
          </p:nvCxnSpPr>
          <p:spPr>
            <a:xfrm>
              <a:off x="3141474" y="3804325"/>
              <a:ext cx="849827" cy="693307"/>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48" name="橢圓 142"/>
            <p:cNvSpPr/>
            <p:nvPr/>
          </p:nvSpPr>
          <p:spPr>
            <a:xfrm>
              <a:off x="3991301" y="4348981"/>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349" name="橢圓 143"/>
            <p:cNvSpPr/>
            <p:nvPr/>
          </p:nvSpPr>
          <p:spPr>
            <a:xfrm>
              <a:off x="4551936" y="3641207"/>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50" name="直線接點 149"/>
            <p:cNvCxnSpPr>
              <a:stCxn id="348" idx="6"/>
              <a:endCxn id="349" idx="2"/>
            </p:cNvCxnSpPr>
            <p:nvPr/>
          </p:nvCxnSpPr>
          <p:spPr>
            <a:xfrm flipV="1">
              <a:off x="4288603" y="3789858"/>
              <a:ext cx="263333" cy="707774"/>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51" name="橢圓 143"/>
            <p:cNvSpPr/>
            <p:nvPr/>
          </p:nvSpPr>
          <p:spPr>
            <a:xfrm>
              <a:off x="5136053" y="3639222"/>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352" name="橢圓 144"/>
            <p:cNvSpPr/>
            <p:nvPr/>
          </p:nvSpPr>
          <p:spPr>
            <a:xfrm>
              <a:off x="5150582" y="5912289"/>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53" name="直線接點 149"/>
            <p:cNvCxnSpPr>
              <a:stCxn id="349" idx="6"/>
              <a:endCxn id="351" idx="2"/>
            </p:cNvCxnSpPr>
            <p:nvPr/>
          </p:nvCxnSpPr>
          <p:spPr>
            <a:xfrm flipV="1">
              <a:off x="4849238" y="3787873"/>
              <a:ext cx="286815" cy="1985"/>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54" name="直線接點 152"/>
            <p:cNvCxnSpPr>
              <a:stCxn id="349" idx="6"/>
              <a:endCxn id="352" idx="2"/>
            </p:cNvCxnSpPr>
            <p:nvPr/>
          </p:nvCxnSpPr>
          <p:spPr>
            <a:xfrm>
              <a:off x="4849238" y="3789858"/>
              <a:ext cx="301344" cy="2271082"/>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55" name="橢圓 72"/>
            <p:cNvSpPr/>
            <p:nvPr/>
          </p:nvSpPr>
          <p:spPr>
            <a:xfrm>
              <a:off x="5710705" y="3917984"/>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356" name="橢圓 74"/>
            <p:cNvSpPr/>
            <p:nvPr/>
          </p:nvSpPr>
          <p:spPr>
            <a:xfrm>
              <a:off x="5710705" y="5312929"/>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57" name="直線接點 80"/>
            <p:cNvCxnSpPr>
              <a:endCxn id="355" idx="2"/>
            </p:cNvCxnSpPr>
            <p:nvPr/>
          </p:nvCxnSpPr>
          <p:spPr>
            <a:xfrm>
              <a:off x="5436898" y="3778603"/>
              <a:ext cx="273807" cy="288032"/>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58" name="直線接點 82"/>
            <p:cNvCxnSpPr>
              <a:stCxn id="352" idx="6"/>
              <a:endCxn id="356" idx="2"/>
            </p:cNvCxnSpPr>
            <p:nvPr/>
          </p:nvCxnSpPr>
          <p:spPr>
            <a:xfrm flipV="1">
              <a:off x="5447884" y="5461580"/>
              <a:ext cx="262821" cy="599360"/>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59" name="橢圓 85"/>
            <p:cNvSpPr/>
            <p:nvPr/>
          </p:nvSpPr>
          <p:spPr>
            <a:xfrm>
              <a:off x="6873268" y="3691044"/>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sp>
          <p:nvSpPr>
            <p:cNvPr id="360" name="橢圓 88"/>
            <p:cNvSpPr/>
            <p:nvPr/>
          </p:nvSpPr>
          <p:spPr>
            <a:xfrm>
              <a:off x="6871745" y="5008644"/>
              <a:ext cx="297302" cy="297302"/>
            </a:xfrm>
            <a:prstGeom prst="ellipse">
              <a:avLst/>
            </a:prstGeom>
            <a:noFill/>
            <a:ln w="5715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dirty="0">
                <a:latin typeface="Garamond" panose="02020404030301010803" pitchFamily="18" charset="0"/>
              </a:endParaRPr>
            </a:p>
          </p:txBody>
        </p:sp>
        <p:cxnSp>
          <p:nvCxnSpPr>
            <p:cNvPr id="361" name="直線接點 94"/>
            <p:cNvCxnSpPr>
              <a:endCxn id="359" idx="2"/>
            </p:cNvCxnSpPr>
            <p:nvPr/>
          </p:nvCxnSpPr>
          <p:spPr>
            <a:xfrm flipV="1">
              <a:off x="6598956" y="3839695"/>
              <a:ext cx="274312" cy="348994"/>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62" name="直線接點 96"/>
            <p:cNvCxnSpPr>
              <a:endCxn id="360" idx="2"/>
            </p:cNvCxnSpPr>
            <p:nvPr/>
          </p:nvCxnSpPr>
          <p:spPr>
            <a:xfrm flipV="1">
              <a:off x="6598957" y="5157295"/>
              <a:ext cx="272789" cy="336808"/>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63" name="直線接點 362"/>
            <p:cNvCxnSpPr>
              <a:stCxn id="343" idx="6"/>
              <a:endCxn id="348" idx="2"/>
            </p:cNvCxnSpPr>
            <p:nvPr/>
          </p:nvCxnSpPr>
          <p:spPr>
            <a:xfrm>
              <a:off x="3132025" y="3819264"/>
              <a:ext cx="859276" cy="678368"/>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64" name="直線接點 363"/>
            <p:cNvCxnSpPr>
              <a:stCxn id="355" idx="6"/>
            </p:cNvCxnSpPr>
            <p:nvPr/>
          </p:nvCxnSpPr>
          <p:spPr>
            <a:xfrm>
              <a:off x="6008007" y="4066635"/>
              <a:ext cx="590949" cy="122054"/>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cxnSp>
          <p:nvCxnSpPr>
            <p:cNvPr id="365" name="直線接點 364"/>
            <p:cNvCxnSpPr>
              <a:stCxn id="356" idx="6"/>
            </p:cNvCxnSpPr>
            <p:nvPr/>
          </p:nvCxnSpPr>
          <p:spPr>
            <a:xfrm>
              <a:off x="6008007" y="5461580"/>
              <a:ext cx="590949" cy="32523"/>
            </a:xfrm>
            <a:prstGeom prst="line">
              <a:avLst/>
            </a:prstGeom>
            <a:ln w="57150">
              <a:solidFill>
                <a:srgbClr val="FF0066"/>
              </a:solidFill>
            </a:ln>
          </p:spPr>
          <p:style>
            <a:lnRef idx="2">
              <a:schemeClr val="dk1"/>
            </a:lnRef>
            <a:fillRef idx="1">
              <a:schemeClr val="lt1"/>
            </a:fillRef>
            <a:effectRef idx="0">
              <a:schemeClr val="dk1"/>
            </a:effectRef>
            <a:fontRef idx="minor">
              <a:schemeClr val="dk1"/>
            </a:fontRef>
          </p:style>
        </p:cxnSp>
        <p:sp>
          <p:nvSpPr>
            <p:cNvPr id="366" name="向左箭號 365"/>
            <p:cNvSpPr/>
            <p:nvPr/>
          </p:nvSpPr>
          <p:spPr>
            <a:xfrm>
              <a:off x="7222860" y="3718820"/>
              <a:ext cx="482713" cy="239101"/>
            </a:xfrm>
            <a:prstGeom prst="leftArrow">
              <a:avLst/>
            </a:prstGeom>
            <a:ln>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67" name="向左箭號 366"/>
            <p:cNvSpPr/>
            <p:nvPr/>
          </p:nvSpPr>
          <p:spPr>
            <a:xfrm>
              <a:off x="7222860" y="5037744"/>
              <a:ext cx="482713" cy="239101"/>
            </a:xfrm>
            <a:prstGeom prst="leftArrow">
              <a:avLst/>
            </a:prstGeom>
            <a:ln>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247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5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6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6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wipe(left)">
                                      <p:cBhvr>
                                        <p:cTn id="40" dur="500"/>
                                        <p:tgtEl>
                                          <p:spTgt spid="16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Effect transition="in" filter="wipe(left)">
                                      <p:cBhvr>
                                        <p:cTn id="45" dur="500"/>
                                        <p:tgtEl>
                                          <p:spTgt spid="17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0"/>
                                        </p:tgtEl>
                                        <p:attrNameLst>
                                          <p:attrName>style.visibility</p:attrName>
                                        </p:attrNameLst>
                                      </p:cBhvr>
                                      <p:to>
                                        <p:strVal val="visible"/>
                                      </p:to>
                                    </p:set>
                                    <p:animEffect transition="in" filter="wipe(left)">
                                      <p:cBhvr>
                                        <p:cTn id="50" dur="500"/>
                                        <p:tgtEl>
                                          <p:spTgt spid="18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86"/>
                                        </p:tgtEl>
                                        <p:attrNameLst>
                                          <p:attrName>style.visibility</p:attrName>
                                        </p:attrNameLst>
                                      </p:cBhvr>
                                      <p:to>
                                        <p:strVal val="visible"/>
                                      </p:to>
                                    </p:set>
                                    <p:animEffect transition="in" filter="wipe(up)">
                                      <p:cBhvr>
                                        <p:cTn id="55" dur="500"/>
                                        <p:tgtEl>
                                          <p:spTgt spid="18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91"/>
                                        </p:tgtEl>
                                        <p:attrNameLst>
                                          <p:attrName>style.visibility</p:attrName>
                                        </p:attrNameLst>
                                      </p:cBhvr>
                                      <p:to>
                                        <p:strVal val="visible"/>
                                      </p:to>
                                    </p:set>
                                    <p:animEffect transition="in" filter="wipe(left)">
                                      <p:cBhvr>
                                        <p:cTn id="60" dur="500"/>
                                        <p:tgtEl>
                                          <p:spTgt spid="19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39"/>
                                        </p:tgtEl>
                                        <p:attrNameLst>
                                          <p:attrName>style.visibility</p:attrName>
                                        </p:attrNameLst>
                                      </p:cBhvr>
                                      <p:to>
                                        <p:strVal val="visible"/>
                                      </p:to>
                                    </p:set>
                                    <p:animEffect transition="in" filter="wipe(left)">
                                      <p:cBhvr>
                                        <p:cTn id="65"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Plausibility</a:t>
            </a:r>
            <a:r>
              <a:rPr lang="zh-TW" altLang="en-US" dirty="0"/>
              <a:t> </a:t>
            </a:r>
            <a:r>
              <a:rPr lang="en-US" altLang="zh-TW" dirty="0" smtClean="0"/>
              <a:t>Rules</a:t>
            </a:r>
            <a:endParaRPr lang="zh-TW" altLang="en-US" dirty="0"/>
          </a:p>
        </p:txBody>
      </p:sp>
      <p:sp>
        <p:nvSpPr>
          <p:cNvPr id="3" name="內容版面配置區 2"/>
          <p:cNvSpPr>
            <a:spLocks noGrp="1"/>
          </p:cNvSpPr>
          <p:nvPr>
            <p:ph idx="1"/>
          </p:nvPr>
        </p:nvSpPr>
        <p:spPr>
          <a:xfrm>
            <a:off x="908664" y="1473201"/>
            <a:ext cx="7707305" cy="2631660"/>
          </a:xfrm>
        </p:spPr>
        <p:txBody>
          <a:bodyPr>
            <a:normAutofit fontScale="92500" lnSpcReduction="10000"/>
          </a:bodyPr>
          <a:lstStyle/>
          <a:p>
            <a:pPr marL="514350" indent="-514350">
              <a:buFont typeface="+mj-lt"/>
              <a:buAutoNum type="arabicPeriod"/>
            </a:pPr>
            <a:r>
              <a:rPr lang="en-US" altLang="zh-TW" dirty="0"/>
              <a:t>A merged graph cannot contain repeating </a:t>
            </a:r>
            <a:r>
              <a:rPr lang="en-US" altLang="zh-TW" dirty="0" smtClean="0"/>
              <a:t>segments</a:t>
            </a:r>
            <a:endParaRPr lang="en-US" altLang="zh-TW" dirty="0"/>
          </a:p>
          <a:p>
            <a:pPr marL="514350" indent="-514350">
              <a:buFont typeface="+mj-lt"/>
              <a:buAutoNum type="arabicPeriod"/>
            </a:pPr>
            <a:r>
              <a:rPr lang="en-US" altLang="zh-TW" dirty="0"/>
              <a:t>Importance preserving</a:t>
            </a:r>
          </a:p>
          <a:p>
            <a:pPr marL="514350" indent="-514350">
              <a:buFont typeface="+mj-lt"/>
              <a:buAutoNum type="arabicPeriod"/>
            </a:pPr>
            <a:r>
              <a:rPr lang="en-US" altLang="zh-TW" dirty="0"/>
              <a:t>Symmetry preserving</a:t>
            </a:r>
          </a:p>
          <a:p>
            <a:pPr marL="514350" indent="-514350">
              <a:buFont typeface="+mj-lt"/>
              <a:buAutoNum type="arabicPeriod"/>
            </a:pPr>
            <a:r>
              <a:rPr lang="en-US" altLang="zh-TW" dirty="0" smtClean="0"/>
              <a:t>Penetration avoidance</a:t>
            </a:r>
            <a:endParaRPr lang="en-US" altLang="zh-TW" dirty="0"/>
          </a:p>
          <a:p>
            <a:pPr marL="514350" indent="-514350">
              <a:buFont typeface="+mj-lt"/>
              <a:buAutoNum type="arabicPeriod"/>
            </a:pPr>
            <a:r>
              <a:rPr lang="en-US" altLang="zh-TW" dirty="0" smtClean="0"/>
              <a:t>Similarity</a:t>
            </a:r>
            <a:endParaRPr lang="en-US" altLang="zh-TW" dirty="0"/>
          </a:p>
          <a:p>
            <a:pPr marL="514350" indent="-514350">
              <a:buFont typeface="+mj-lt"/>
              <a:buAutoNum type="arabicPeriod"/>
            </a:pPr>
            <a:r>
              <a:rPr lang="en-US" altLang="zh-TW" dirty="0"/>
              <a:t>Size </a:t>
            </a:r>
            <a:r>
              <a:rPr lang="en-US" altLang="zh-TW" dirty="0" smtClean="0"/>
              <a:t>preserving</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12</a:t>
            </a:fld>
            <a:endParaRPr lang="zh-TW" alt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474" y="3546168"/>
            <a:ext cx="2659644" cy="2659644"/>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462" y="1931053"/>
            <a:ext cx="2188023" cy="2188023"/>
          </a:xfrm>
          <a:prstGeom prst="rect">
            <a:avLst/>
          </a:prstGeom>
        </p:spPr>
      </p:pic>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022" y="4104860"/>
            <a:ext cx="2431592" cy="2431592"/>
          </a:xfrm>
          <a:prstGeom prst="rect">
            <a:avLst/>
          </a:prstGeom>
        </p:spPr>
      </p:pic>
    </p:spTree>
    <p:extLst>
      <p:ext uri="{BB962C8B-B14F-4D97-AF65-F5344CB8AC3E}">
        <p14:creationId xmlns:p14="http://schemas.microsoft.com/office/powerpoint/2010/main" val="2061999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13</a:t>
            </a:fld>
            <a:endParaRPr lang="zh-TW" altLang="en-US" dirty="0"/>
          </a:p>
        </p:txBody>
      </p:sp>
      <p:pic>
        <p:nvPicPr>
          <p:cNvPr id="5" name="Picture 2" descr="C:\Users\Jenny\Dropbox\Figure\SpotCupResult0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43"/>
          <a:stretch/>
        </p:blipFill>
        <p:spPr bwMode="auto">
          <a:xfrm>
            <a:off x="6908668" y="3079903"/>
            <a:ext cx="1427520" cy="1619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 descr="C:\Users\Jenny\Dropbox\Figure\SpotCupResult0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184" y="1951476"/>
            <a:ext cx="1548730" cy="1548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Jenny\Dropbox\Figure\SpotCupResult02-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633"/>
          <a:stretch/>
        </p:blipFill>
        <p:spPr bwMode="auto">
          <a:xfrm>
            <a:off x="7102538" y="1112173"/>
            <a:ext cx="1491668" cy="1333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4" descr="C:\Users\Jenny\Dropbox\Figure\Cu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72" y="2964269"/>
            <a:ext cx="1566854" cy="1566854"/>
          </a:xfrm>
          <a:prstGeom prst="rect">
            <a:avLst/>
          </a:prstGeom>
          <a:noFill/>
          <a:extLst>
            <a:ext uri="{909E8E84-426E-40DD-AFC4-6F175D3DCCD1}">
              <a14:hiddenFill xmlns:a14="http://schemas.microsoft.com/office/drawing/2010/main">
                <a:solidFill>
                  <a:srgbClr val="FFFFFF"/>
                </a:solidFill>
              </a14:hiddenFill>
            </a:ext>
          </a:extLst>
        </p:spPr>
      </p:pic>
      <p:sp>
        <p:nvSpPr>
          <p:cNvPr id="9" name="圆角矩形 5"/>
          <p:cNvSpPr/>
          <p:nvPr/>
        </p:nvSpPr>
        <p:spPr>
          <a:xfrm>
            <a:off x="409473" y="1067549"/>
            <a:ext cx="1568388" cy="3487639"/>
          </a:xfrm>
          <a:prstGeom prst="roundRect">
            <a:avLst>
              <a:gd name="adj" fmla="val 438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TextBox 6"/>
          <p:cNvSpPr txBox="1"/>
          <p:nvPr/>
        </p:nvSpPr>
        <p:spPr>
          <a:xfrm>
            <a:off x="1065064" y="4775289"/>
            <a:ext cx="2057965"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Preprocessing</a:t>
            </a:r>
            <a:endParaRPr lang="zh-CN" altLang="en-US" sz="2000" b="1" dirty="0">
              <a:latin typeface="Palatino Linotype" pitchFamily="18" charset="0"/>
              <a:cs typeface="Times New Roman" pitchFamily="18" charset="0"/>
            </a:endParaRPr>
          </a:p>
        </p:txBody>
      </p:sp>
      <p:sp>
        <p:nvSpPr>
          <p:cNvPr id="11" name="TextBox 7"/>
          <p:cNvSpPr txBox="1"/>
          <p:nvPr/>
        </p:nvSpPr>
        <p:spPr>
          <a:xfrm>
            <a:off x="3154033" y="4767859"/>
            <a:ext cx="2421368" cy="400110"/>
          </a:xfrm>
          <a:prstGeom prst="rect">
            <a:avLst/>
          </a:prstGeom>
          <a:noFill/>
        </p:spPr>
        <p:txBody>
          <a:bodyPr wrap="none" rtlCol="0">
            <a:spAutoFit/>
          </a:bodyPr>
          <a:lstStyle/>
          <a:p>
            <a:pPr algn="ctr"/>
            <a:r>
              <a:rPr lang="en-US" altLang="zh-CN" sz="2000" b="1" dirty="0" smtClean="0">
                <a:latin typeface="Palatino Linotype" pitchFamily="18" charset="0"/>
                <a:cs typeface="Times New Roman" pitchFamily="18" charset="0"/>
              </a:rPr>
              <a:t>Topology blending</a:t>
            </a:r>
            <a:endParaRPr lang="zh-CN" altLang="en-US" sz="2000" b="1" dirty="0">
              <a:latin typeface="Palatino Linotype" pitchFamily="18" charset="0"/>
              <a:cs typeface="Times New Roman" pitchFamily="18" charset="0"/>
            </a:endParaRPr>
          </a:p>
        </p:txBody>
      </p:sp>
      <p:sp>
        <p:nvSpPr>
          <p:cNvPr id="12" name="圆角矩形 8"/>
          <p:cNvSpPr/>
          <p:nvPr/>
        </p:nvSpPr>
        <p:spPr>
          <a:xfrm>
            <a:off x="4012411" y="1067549"/>
            <a:ext cx="2676344" cy="3493990"/>
          </a:xfrm>
          <a:prstGeom prst="roundRect">
            <a:avLst>
              <a:gd name="adj" fmla="val 3735"/>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9"/>
          <p:cNvSpPr txBox="1"/>
          <p:nvPr/>
        </p:nvSpPr>
        <p:spPr>
          <a:xfrm>
            <a:off x="5746321" y="4775289"/>
            <a:ext cx="2201244" cy="400110"/>
          </a:xfrm>
          <a:prstGeom prst="rect">
            <a:avLst/>
          </a:prstGeom>
          <a:noFill/>
        </p:spPr>
        <p:txBody>
          <a:bodyPr wrap="none" rtlCol="0">
            <a:spAutoFit/>
          </a:bodyPr>
          <a:lstStyle/>
          <a:p>
            <a:pPr algn="ctr"/>
            <a:r>
              <a:rPr lang="en-US" altLang="zh-CN" sz="2000" b="1" dirty="0" smtClean="0">
                <a:latin typeface="Palatino Linotype" pitchFamily="18" charset="0"/>
                <a:cs typeface="Times New Roman" pitchFamily="18" charset="0"/>
              </a:rPr>
              <a:t>Surface </a:t>
            </a:r>
            <a:r>
              <a:rPr lang="en-US" altLang="zh-CN" sz="2000" b="1" dirty="0">
                <a:latin typeface="Palatino Linotype" pitchFamily="18" charset="0"/>
                <a:cs typeface="Times New Roman" pitchFamily="18" charset="0"/>
              </a:rPr>
              <a:t>blending</a:t>
            </a:r>
            <a:endParaRPr lang="zh-CN" altLang="en-US" sz="2000" b="1" dirty="0">
              <a:latin typeface="Palatino Linotype" pitchFamily="18" charset="0"/>
              <a:cs typeface="Times New Roman" pitchFamily="18" charset="0"/>
            </a:endParaRPr>
          </a:p>
        </p:txBody>
      </p:sp>
      <p:sp>
        <p:nvSpPr>
          <p:cNvPr id="14" name="圆角矩形 10"/>
          <p:cNvSpPr/>
          <p:nvPr/>
        </p:nvSpPr>
        <p:spPr>
          <a:xfrm>
            <a:off x="6833824" y="1067549"/>
            <a:ext cx="1852400" cy="3487639"/>
          </a:xfrm>
          <a:prstGeom prst="roundRect">
            <a:avLst>
              <a:gd name="adj" fmla="val 438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1470"/>
              </a:solidFill>
            </a:endParaRPr>
          </a:p>
        </p:txBody>
      </p:sp>
      <p:cxnSp>
        <p:nvCxnSpPr>
          <p:cNvPr id="15" name="肘形连接符 11"/>
          <p:cNvCxnSpPr/>
          <p:nvPr/>
        </p:nvCxnSpPr>
        <p:spPr>
          <a:xfrm rot="16200000" flipH="1">
            <a:off x="2087697" y="3630075"/>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2"/>
          <p:cNvCxnSpPr/>
          <p:nvPr/>
        </p:nvCxnSpPr>
        <p:spPr>
          <a:xfrm rot="16200000" flipH="1">
            <a:off x="4383156" y="3644638"/>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3"/>
          <p:cNvCxnSpPr/>
          <p:nvPr/>
        </p:nvCxnSpPr>
        <p:spPr>
          <a:xfrm rot="16200000" flipH="1">
            <a:off x="6840593" y="3652069"/>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42"/>
          <p:cNvSpPr txBox="1"/>
          <p:nvPr/>
        </p:nvSpPr>
        <p:spPr>
          <a:xfrm>
            <a:off x="455615" y="2840365"/>
            <a:ext cx="1587294" cy="400110"/>
          </a:xfrm>
          <a:prstGeom prst="rect">
            <a:avLst/>
          </a:prstGeom>
          <a:noFill/>
        </p:spPr>
        <p:txBody>
          <a:bodyPr wrap="none" rtlCol="0">
            <a:spAutoFit/>
          </a:bodyPr>
          <a:lstStyle/>
          <a:p>
            <a:r>
              <a:rPr lang="en-US" altLang="zh-CN" sz="2000" b="1" dirty="0" smtClean="0">
                <a:latin typeface="Palatino Linotype" pitchFamily="18" charset="0"/>
              </a:rPr>
              <a:t>Style model</a:t>
            </a:r>
            <a:endParaRPr lang="zh-CN" altLang="en-US" sz="2000" b="1" dirty="0">
              <a:latin typeface="Palatino Linotype" pitchFamily="18" charset="0"/>
            </a:endParaRPr>
          </a:p>
        </p:txBody>
      </p:sp>
      <p:sp>
        <p:nvSpPr>
          <p:cNvPr id="19" name="TextBox 183"/>
          <p:cNvSpPr txBox="1"/>
          <p:nvPr/>
        </p:nvSpPr>
        <p:spPr>
          <a:xfrm>
            <a:off x="474851" y="4199225"/>
            <a:ext cx="1529586" cy="400110"/>
          </a:xfrm>
          <a:prstGeom prst="rect">
            <a:avLst/>
          </a:prstGeom>
          <a:noFill/>
        </p:spPr>
        <p:txBody>
          <a:bodyPr wrap="none" rtlCol="0">
            <a:spAutoFit/>
          </a:bodyPr>
          <a:lstStyle/>
          <a:p>
            <a:r>
              <a:rPr lang="en-US" altLang="zh-TW" sz="2000" b="1" dirty="0" smtClean="0">
                <a:latin typeface="Palatino Linotype" pitchFamily="18" charset="0"/>
              </a:rPr>
              <a:t>Base model</a:t>
            </a:r>
            <a:endParaRPr lang="en-US" altLang="zh-CN" sz="2000" b="1" dirty="0" smtClean="0">
              <a:latin typeface="Palatino Linotype" pitchFamily="18" charset="0"/>
            </a:endParaRPr>
          </a:p>
        </p:txBody>
      </p:sp>
      <p:pic>
        <p:nvPicPr>
          <p:cNvPr id="20" name="Picture 2" descr="C:\Users\Jenny\Dropbox\IEEEtran\pics\origin.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8088" y1="9250" x2="25588" y2="24250"/>
                        <a14:foregroundMark x1="46471" y1="7375" x2="43235" y2="34625"/>
                        <a14:foregroundMark x1="12206" y1="58375" x2="45882" y2="64250"/>
                      </a14:backgroundRemoval>
                    </a14:imgEffect>
                  </a14:imgLayer>
                </a14:imgProps>
              </a:ext>
              <a:ext uri="{28A0092B-C50C-407E-A947-70E740481C1C}">
                <a14:useLocalDpi xmlns:a14="http://schemas.microsoft.com/office/drawing/2010/main" val="0"/>
              </a:ext>
            </a:extLst>
          </a:blip>
          <a:srcRect/>
          <a:stretch>
            <a:fillRect/>
          </a:stretch>
        </p:blipFill>
        <p:spPr bwMode="auto">
          <a:xfrm>
            <a:off x="409472" y="1399538"/>
            <a:ext cx="1373870" cy="1616317"/>
          </a:xfrm>
          <a:prstGeom prst="rect">
            <a:avLst/>
          </a:prstGeom>
          <a:noFill/>
          <a:extLst>
            <a:ext uri="{909E8E84-426E-40DD-AFC4-6F175D3DCCD1}">
              <a14:hiddenFill xmlns:a14="http://schemas.microsoft.com/office/drawing/2010/main">
                <a:solidFill>
                  <a:srgbClr val="FFFFFF"/>
                </a:solidFill>
              </a14:hiddenFill>
            </a:ext>
          </a:extLst>
        </p:spPr>
      </p:pic>
      <p:sp>
        <p:nvSpPr>
          <p:cNvPr id="21" name="圆角矩形 21"/>
          <p:cNvSpPr/>
          <p:nvPr/>
        </p:nvSpPr>
        <p:spPr>
          <a:xfrm>
            <a:off x="2173007" y="1067550"/>
            <a:ext cx="1670103" cy="3493991"/>
          </a:xfrm>
          <a:prstGeom prst="roundRect">
            <a:avLst>
              <a:gd name="adj" fmla="val 2203"/>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22" name="Picture 10" descr="C:\Users\Jenny\Dropbox\Figure\spotTopolog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2215" y="1112173"/>
            <a:ext cx="139508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Jenny\Dropbox\Figure\cupTopolog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1909" y="3056391"/>
            <a:ext cx="1217184" cy="14297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32"/>
          <p:cNvSpPr txBox="1"/>
          <p:nvPr/>
        </p:nvSpPr>
        <p:spPr>
          <a:xfrm>
            <a:off x="410362" y="986726"/>
            <a:ext cx="524927"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(a)</a:t>
            </a:r>
            <a:endParaRPr lang="zh-CN" altLang="en-US" sz="2000" b="1" dirty="0">
              <a:latin typeface="Palatino Linotype" pitchFamily="18" charset="0"/>
              <a:cs typeface="Times New Roman" pitchFamily="18" charset="0"/>
            </a:endParaRPr>
          </a:p>
        </p:txBody>
      </p:sp>
      <p:sp>
        <p:nvSpPr>
          <p:cNvPr id="25" name="TextBox 34"/>
          <p:cNvSpPr txBox="1"/>
          <p:nvPr/>
        </p:nvSpPr>
        <p:spPr>
          <a:xfrm>
            <a:off x="4012410" y="986726"/>
            <a:ext cx="524927"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(c)</a:t>
            </a:r>
            <a:endParaRPr lang="zh-CN" altLang="en-US" sz="2000" b="1" dirty="0">
              <a:latin typeface="Palatino Linotype" pitchFamily="18" charset="0"/>
              <a:cs typeface="Times New Roman" pitchFamily="18" charset="0"/>
            </a:endParaRPr>
          </a:p>
        </p:txBody>
      </p:sp>
      <p:sp>
        <p:nvSpPr>
          <p:cNvPr id="26" name="TextBox 35"/>
          <p:cNvSpPr txBox="1"/>
          <p:nvPr/>
        </p:nvSpPr>
        <p:spPr>
          <a:xfrm>
            <a:off x="6833824" y="990136"/>
            <a:ext cx="524927"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(d)</a:t>
            </a:r>
            <a:endParaRPr lang="zh-CN" altLang="en-US" sz="2000" b="1" dirty="0">
              <a:latin typeface="Palatino Linotype" pitchFamily="18" charset="0"/>
              <a:cs typeface="Times New Roman" pitchFamily="18" charset="0"/>
            </a:endParaRPr>
          </a:p>
        </p:txBody>
      </p:sp>
      <p:pic>
        <p:nvPicPr>
          <p:cNvPr id="27" name="Picture 20" descr="C:\Users\Jenny\Dropbox\Figure\topo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3457" y="2129018"/>
            <a:ext cx="2337557" cy="10986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1" descr="C:\Users\Jenny\Dropbox\Figure\topo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0729" y="1101207"/>
            <a:ext cx="1698673" cy="10954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C:\Users\Jenny\Dropbox\Figure\topo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64946" y="2984381"/>
            <a:ext cx="2054578" cy="18262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42"/>
          <p:cNvSpPr txBox="1"/>
          <p:nvPr/>
        </p:nvSpPr>
        <p:spPr>
          <a:xfrm>
            <a:off x="2173007" y="986726"/>
            <a:ext cx="524927"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(b)</a:t>
            </a:r>
            <a:endParaRPr lang="zh-CN" altLang="en-US" sz="2000" b="1" dirty="0">
              <a:latin typeface="Palatino Linotype" pitchFamily="18" charset="0"/>
              <a:cs typeface="Times New Roman" pitchFamily="18" charset="0"/>
            </a:endParaRPr>
          </a:p>
        </p:txBody>
      </p:sp>
      <p:sp>
        <p:nvSpPr>
          <p:cNvPr id="31" name="文字方塊 30"/>
          <p:cNvSpPr txBox="1"/>
          <p:nvPr/>
        </p:nvSpPr>
        <p:spPr>
          <a:xfrm>
            <a:off x="6225122" y="1398887"/>
            <a:ext cx="415498" cy="369332"/>
          </a:xfrm>
          <a:prstGeom prst="rect">
            <a:avLst/>
          </a:prstGeom>
          <a:noFill/>
        </p:spPr>
        <p:txBody>
          <a:bodyPr wrap="none" rtlCol="0">
            <a:spAutoFit/>
          </a:bodyPr>
          <a:lstStyle/>
          <a:p>
            <a:r>
              <a:rPr lang="zh-TW" altLang="en-US" b="1" dirty="0" smtClean="0">
                <a:solidFill>
                  <a:srgbClr val="BC1470"/>
                </a:solidFill>
              </a:rPr>
              <a:t>①</a:t>
            </a:r>
            <a:endParaRPr lang="zh-TW" altLang="en-US" b="1" dirty="0">
              <a:solidFill>
                <a:srgbClr val="BC1470"/>
              </a:solidFill>
            </a:endParaRPr>
          </a:p>
        </p:txBody>
      </p:sp>
      <p:sp>
        <p:nvSpPr>
          <p:cNvPr id="32" name="矩形 31"/>
          <p:cNvSpPr/>
          <p:nvPr/>
        </p:nvSpPr>
        <p:spPr>
          <a:xfrm>
            <a:off x="6242120" y="2593395"/>
            <a:ext cx="415498" cy="369332"/>
          </a:xfrm>
          <a:prstGeom prst="rect">
            <a:avLst/>
          </a:prstGeom>
        </p:spPr>
        <p:txBody>
          <a:bodyPr wrap="none">
            <a:spAutoFit/>
          </a:bodyPr>
          <a:lstStyle/>
          <a:p>
            <a:r>
              <a:rPr lang="zh-TW" altLang="en-US" b="1" dirty="0">
                <a:solidFill>
                  <a:srgbClr val="BC1470"/>
                </a:solidFill>
              </a:rPr>
              <a:t>②</a:t>
            </a:r>
          </a:p>
        </p:txBody>
      </p:sp>
      <p:sp>
        <p:nvSpPr>
          <p:cNvPr id="33" name="矩形 32"/>
          <p:cNvSpPr/>
          <p:nvPr/>
        </p:nvSpPr>
        <p:spPr>
          <a:xfrm>
            <a:off x="6221827" y="3827433"/>
            <a:ext cx="415498" cy="369332"/>
          </a:xfrm>
          <a:prstGeom prst="rect">
            <a:avLst/>
          </a:prstGeom>
        </p:spPr>
        <p:txBody>
          <a:bodyPr wrap="none">
            <a:spAutoFit/>
          </a:bodyPr>
          <a:lstStyle/>
          <a:p>
            <a:r>
              <a:rPr lang="zh-TW" altLang="en-US" b="1" dirty="0">
                <a:solidFill>
                  <a:srgbClr val="BC1470"/>
                </a:solidFill>
              </a:rPr>
              <a:t>③</a:t>
            </a:r>
          </a:p>
        </p:txBody>
      </p:sp>
      <p:sp>
        <p:nvSpPr>
          <p:cNvPr id="34" name="文字方塊 33"/>
          <p:cNvSpPr txBox="1"/>
          <p:nvPr/>
        </p:nvSpPr>
        <p:spPr>
          <a:xfrm>
            <a:off x="8253728" y="1513425"/>
            <a:ext cx="415498" cy="369332"/>
          </a:xfrm>
          <a:prstGeom prst="rect">
            <a:avLst/>
          </a:prstGeom>
          <a:noFill/>
        </p:spPr>
        <p:txBody>
          <a:bodyPr wrap="none" rtlCol="0">
            <a:spAutoFit/>
          </a:bodyPr>
          <a:lstStyle/>
          <a:p>
            <a:r>
              <a:rPr lang="zh-TW" altLang="en-US" b="1" dirty="0" smtClean="0">
                <a:solidFill>
                  <a:srgbClr val="BC1470"/>
                </a:solidFill>
              </a:rPr>
              <a:t>①</a:t>
            </a:r>
            <a:endParaRPr lang="zh-TW" altLang="en-US" b="1" dirty="0">
              <a:solidFill>
                <a:srgbClr val="BC1470"/>
              </a:solidFill>
            </a:endParaRPr>
          </a:p>
        </p:txBody>
      </p:sp>
      <p:sp>
        <p:nvSpPr>
          <p:cNvPr id="35" name="矩形 34"/>
          <p:cNvSpPr/>
          <p:nvPr/>
        </p:nvSpPr>
        <p:spPr>
          <a:xfrm>
            <a:off x="8270726" y="2707933"/>
            <a:ext cx="415498" cy="369332"/>
          </a:xfrm>
          <a:prstGeom prst="rect">
            <a:avLst/>
          </a:prstGeom>
        </p:spPr>
        <p:txBody>
          <a:bodyPr wrap="none">
            <a:spAutoFit/>
          </a:bodyPr>
          <a:lstStyle/>
          <a:p>
            <a:r>
              <a:rPr lang="zh-TW" altLang="en-US" b="1" dirty="0">
                <a:solidFill>
                  <a:srgbClr val="BC1470"/>
                </a:solidFill>
              </a:rPr>
              <a:t>②</a:t>
            </a:r>
          </a:p>
        </p:txBody>
      </p:sp>
      <p:sp>
        <p:nvSpPr>
          <p:cNvPr id="36" name="矩形 35"/>
          <p:cNvSpPr/>
          <p:nvPr/>
        </p:nvSpPr>
        <p:spPr>
          <a:xfrm>
            <a:off x="8250433" y="3941971"/>
            <a:ext cx="415498" cy="369332"/>
          </a:xfrm>
          <a:prstGeom prst="rect">
            <a:avLst/>
          </a:prstGeom>
        </p:spPr>
        <p:txBody>
          <a:bodyPr wrap="none">
            <a:spAutoFit/>
          </a:bodyPr>
          <a:lstStyle/>
          <a:p>
            <a:r>
              <a:rPr lang="zh-TW" altLang="en-US" b="1" dirty="0">
                <a:solidFill>
                  <a:srgbClr val="BC1470"/>
                </a:solidFill>
              </a:rPr>
              <a:t>③</a:t>
            </a:r>
          </a:p>
        </p:txBody>
      </p:sp>
      <p:sp>
        <p:nvSpPr>
          <p:cNvPr id="39" name="標題 1"/>
          <p:cNvSpPr>
            <a:spLocks noGrp="1"/>
          </p:cNvSpPr>
          <p:nvPr>
            <p:ph type="title"/>
          </p:nvPr>
        </p:nvSpPr>
        <p:spPr>
          <a:xfrm>
            <a:off x="628650" y="65079"/>
            <a:ext cx="7886700" cy="898046"/>
          </a:xfrm>
        </p:spPr>
        <p:txBody>
          <a:bodyPr/>
          <a:lstStyle/>
          <a:p>
            <a:r>
              <a:rPr lang="en-US" altLang="zh-TW" dirty="0" smtClean="0"/>
              <a:t>Surface Blending</a:t>
            </a:r>
            <a:endParaRPr lang="zh-TW" altLang="en-US" dirty="0"/>
          </a:p>
        </p:txBody>
      </p:sp>
      <p:sp>
        <p:nvSpPr>
          <p:cNvPr id="40" name="橢圓 39"/>
          <p:cNvSpPr/>
          <p:nvPr/>
        </p:nvSpPr>
        <p:spPr>
          <a:xfrm>
            <a:off x="5575401" y="4673488"/>
            <a:ext cx="2550027" cy="5916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880707" y="5450350"/>
            <a:ext cx="7322838" cy="1077218"/>
          </a:xfrm>
          <a:prstGeom prst="rect">
            <a:avLst/>
          </a:prstGeom>
        </p:spPr>
        <p:txBody>
          <a:bodyPr wrap="none">
            <a:spAutoFit/>
          </a:bodyPr>
          <a:lstStyle/>
          <a:p>
            <a:pPr marL="457200" indent="-457200">
              <a:buFont typeface="Arial" panose="020B0604020202020204" pitchFamily="34" charset="0"/>
              <a:buChar char="•"/>
            </a:pPr>
            <a:r>
              <a:rPr lang="en-US" altLang="zh-TW" sz="3200" dirty="0" smtClean="0">
                <a:solidFill>
                  <a:srgbClr val="BC1470"/>
                </a:solidFill>
                <a:latin typeface="Segoe UI" panose="020B0502040204020203" pitchFamily="34" charset="0"/>
                <a:cs typeface="Segoe UI" panose="020B0502040204020203" pitchFamily="34" charset="0"/>
              </a:rPr>
              <a:t>Implement by </a:t>
            </a:r>
            <a:r>
              <a:rPr lang="en-US" altLang="zh-TW" sz="3200" dirty="0">
                <a:solidFill>
                  <a:srgbClr val="BC1470"/>
                </a:solidFill>
                <a:latin typeface="Segoe UI" panose="020B0502040204020203" pitchFamily="34" charset="0"/>
                <a:cs typeface="Segoe UI" panose="020B0502040204020203" pitchFamily="34" charset="0"/>
              </a:rPr>
              <a:t>morphing</a:t>
            </a:r>
            <a:endParaRPr lang="en-US" altLang="zh-TW" sz="3200" dirty="0" smtClean="0">
              <a:solidFill>
                <a:srgbClr val="BC1470"/>
              </a:solidFill>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altLang="zh-TW" sz="3200" dirty="0" smtClean="0">
                <a:solidFill>
                  <a:srgbClr val="BC1470"/>
                </a:solidFill>
                <a:latin typeface="Segoe UI" panose="020B0502040204020203" pitchFamily="34" charset="0"/>
                <a:cs typeface="Segoe UI" panose="020B0502040204020203" pitchFamily="34" charset="0"/>
              </a:rPr>
              <a:t>Finding correspondence is important</a:t>
            </a:r>
            <a:endParaRPr lang="zh-TW" altLang="en-US" sz="3200" dirty="0">
              <a:solidFill>
                <a:srgbClr val="BC147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57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0" y="1942522"/>
            <a:ext cx="9144000" cy="3430898"/>
          </a:xfrm>
          <a:prstGeom prst="rect">
            <a:avLst/>
          </a:prstGeom>
        </p:spPr>
      </p:pic>
      <p:sp>
        <p:nvSpPr>
          <p:cNvPr id="2" name="標題 1"/>
          <p:cNvSpPr>
            <a:spLocks noGrp="1"/>
          </p:cNvSpPr>
          <p:nvPr>
            <p:ph type="title"/>
          </p:nvPr>
        </p:nvSpPr>
        <p:spPr>
          <a:xfrm>
            <a:off x="628650" y="-633"/>
            <a:ext cx="7886700" cy="844778"/>
          </a:xfrm>
        </p:spPr>
        <p:txBody>
          <a:bodyPr/>
          <a:lstStyle/>
          <a:p>
            <a:r>
              <a:rPr lang="en-US" altLang="zh-TW" dirty="0" smtClean="0"/>
              <a:t>Flow of Surface Blending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14</a:t>
            </a:fld>
            <a:endParaRPr lang="zh-TW" altLang="en-US" dirty="0"/>
          </a:p>
        </p:txBody>
      </p:sp>
      <p:grpSp>
        <p:nvGrpSpPr>
          <p:cNvPr id="9" name="群組 8"/>
          <p:cNvGrpSpPr/>
          <p:nvPr/>
        </p:nvGrpSpPr>
        <p:grpSpPr>
          <a:xfrm>
            <a:off x="2187615" y="965860"/>
            <a:ext cx="6849978" cy="2783538"/>
            <a:chOff x="2187615" y="989809"/>
            <a:chExt cx="6849978" cy="2783538"/>
          </a:xfrm>
        </p:grpSpPr>
        <p:sp>
          <p:nvSpPr>
            <p:cNvPr id="6" name="矩形 5"/>
            <p:cNvSpPr/>
            <p:nvPr/>
          </p:nvSpPr>
          <p:spPr>
            <a:xfrm>
              <a:off x="2801073" y="989809"/>
              <a:ext cx="6236520" cy="830997"/>
            </a:xfrm>
            <a:prstGeom prst="rect">
              <a:avLst/>
            </a:prstGeom>
          </p:spPr>
          <p:txBody>
            <a:bodyPr wrap="square">
              <a:spAutoFit/>
            </a:bodyPr>
            <a:lstStyle/>
            <a:p>
              <a:pPr marL="457200" indent="-457200">
                <a:buFont typeface="+mj-lt"/>
                <a:buAutoNum type="arabicPeriod"/>
              </a:pPr>
              <a:r>
                <a:rPr lang="en-US" altLang="zh-TW" sz="2400" dirty="0">
                  <a:solidFill>
                    <a:srgbClr val="008000"/>
                  </a:solidFill>
                  <a:latin typeface="Segoe UI" panose="020B0502040204020203" pitchFamily="34" charset="0"/>
                  <a:cs typeface="Segoe UI" panose="020B0502040204020203" pitchFamily="34" charset="0"/>
                </a:rPr>
                <a:t>F</a:t>
              </a:r>
              <a:r>
                <a:rPr lang="en-US" altLang="zh-TW" sz="2400" dirty="0" smtClean="0">
                  <a:solidFill>
                    <a:srgbClr val="008000"/>
                  </a:solidFill>
                  <a:latin typeface="Segoe UI" panose="020B0502040204020203" pitchFamily="34" charset="0"/>
                  <a:cs typeface="Segoe UI" panose="020B0502040204020203" pitchFamily="34" charset="0"/>
                </a:rPr>
                <a:t>ind </a:t>
              </a:r>
              <a:r>
                <a:rPr lang="en-US" altLang="zh-TW" sz="2400" b="1" dirty="0" smtClean="0">
                  <a:solidFill>
                    <a:srgbClr val="008000"/>
                  </a:solidFill>
                  <a:latin typeface="Segoe UI" panose="020B0502040204020203" pitchFamily="34" charset="0"/>
                  <a:cs typeface="Segoe UI" panose="020B0502040204020203" pitchFamily="34" charset="0"/>
                </a:rPr>
                <a:t>feature correspondence</a:t>
              </a:r>
              <a:r>
                <a:rPr lang="zh-TW" altLang="en-US" sz="2400" b="1" dirty="0" smtClean="0">
                  <a:solidFill>
                    <a:srgbClr val="008000"/>
                  </a:solidFill>
                  <a:latin typeface="Segoe UI" panose="020B0502040204020203" pitchFamily="34" charset="0"/>
                  <a:cs typeface="Segoe UI" panose="020B0502040204020203" pitchFamily="34" charset="0"/>
                </a:rPr>
                <a:t> </a:t>
              </a:r>
              <a:r>
                <a:rPr lang="en-US" altLang="zh-TW" sz="2400" dirty="0" smtClean="0">
                  <a:solidFill>
                    <a:srgbClr val="008000"/>
                  </a:solidFill>
                  <a:latin typeface="Segoe UI" panose="020B0502040204020203" pitchFamily="34" charset="0"/>
                  <a:cs typeface="Segoe UI" panose="020B0502040204020203" pitchFamily="34" charset="0"/>
                </a:rPr>
                <a:t>according to </a:t>
              </a:r>
              <a:r>
                <a:rPr lang="en-US" altLang="zh-TW" sz="2400" dirty="0">
                  <a:solidFill>
                    <a:srgbClr val="008000"/>
                  </a:solidFill>
                  <a:latin typeface="Segoe UI" panose="020B0502040204020203" pitchFamily="34" charset="0"/>
                  <a:cs typeface="Segoe UI" panose="020B0502040204020203" pitchFamily="34" charset="0"/>
                </a:rPr>
                <a:t>textural and geometric information  </a:t>
              </a:r>
              <a:endParaRPr lang="zh-TW" altLang="en-US" sz="2400" dirty="0">
                <a:solidFill>
                  <a:srgbClr val="008000"/>
                </a:solidFill>
              </a:endParaRPr>
            </a:p>
          </p:txBody>
        </p:sp>
        <p:sp>
          <p:nvSpPr>
            <p:cNvPr id="7" name="矩形 6"/>
            <p:cNvSpPr/>
            <p:nvPr/>
          </p:nvSpPr>
          <p:spPr>
            <a:xfrm>
              <a:off x="2187615" y="1817225"/>
              <a:ext cx="6849978" cy="195612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grpSp>
      <p:sp>
        <p:nvSpPr>
          <p:cNvPr id="8" name="內容版面配置區 2"/>
          <p:cNvSpPr>
            <a:spLocks noGrp="1"/>
          </p:cNvSpPr>
          <p:nvPr>
            <p:ph idx="1"/>
          </p:nvPr>
        </p:nvSpPr>
        <p:spPr>
          <a:xfrm>
            <a:off x="107788" y="1328057"/>
            <a:ext cx="5673252" cy="759309"/>
          </a:xfrm>
        </p:spPr>
        <p:txBody>
          <a:bodyPr/>
          <a:lstStyle/>
          <a:p>
            <a:r>
              <a:rPr lang="en-US" altLang="zh-TW" dirty="0" smtClean="0"/>
              <a:t>Two steps:</a:t>
            </a:r>
            <a:endParaRPr lang="zh-TW" altLang="en-US" dirty="0"/>
          </a:p>
        </p:txBody>
      </p:sp>
      <p:grpSp>
        <p:nvGrpSpPr>
          <p:cNvPr id="12" name="群組 11"/>
          <p:cNvGrpSpPr/>
          <p:nvPr/>
        </p:nvGrpSpPr>
        <p:grpSpPr>
          <a:xfrm>
            <a:off x="107788" y="3511896"/>
            <a:ext cx="6570804" cy="2738928"/>
            <a:chOff x="107788" y="3535845"/>
            <a:chExt cx="6570804" cy="2738928"/>
          </a:xfrm>
        </p:grpSpPr>
        <p:sp>
          <p:nvSpPr>
            <p:cNvPr id="10" name="矩形 9"/>
            <p:cNvSpPr/>
            <p:nvPr/>
          </p:nvSpPr>
          <p:spPr>
            <a:xfrm>
              <a:off x="107788" y="3535845"/>
              <a:ext cx="6570804" cy="1886676"/>
            </a:xfrm>
            <a:prstGeom prst="rect">
              <a:avLst/>
            </a:prstGeom>
            <a:noFill/>
            <a:ln w="38100">
              <a:solidFill>
                <a:srgbClr val="BC1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1" name="矩形 10"/>
            <p:cNvSpPr/>
            <p:nvPr/>
          </p:nvSpPr>
          <p:spPr>
            <a:xfrm>
              <a:off x="404949" y="5443776"/>
              <a:ext cx="6041850" cy="830997"/>
            </a:xfrm>
            <a:prstGeom prst="rect">
              <a:avLst/>
            </a:prstGeom>
          </p:spPr>
          <p:txBody>
            <a:bodyPr wrap="square">
              <a:spAutoFit/>
            </a:bodyPr>
            <a:lstStyle/>
            <a:p>
              <a:pPr marL="457200" indent="-457200">
                <a:buFont typeface="+mj-lt"/>
                <a:buAutoNum type="arabicPeriod" startAt="2"/>
              </a:pPr>
              <a:r>
                <a:rPr lang="en-US" altLang="zh-TW" sz="2400" dirty="0" smtClean="0">
                  <a:solidFill>
                    <a:srgbClr val="BC1470"/>
                  </a:solidFill>
                  <a:latin typeface="Segoe UI" panose="020B0502040204020203" pitchFamily="34" charset="0"/>
                  <a:cs typeface="Segoe UI" panose="020B0502040204020203" pitchFamily="34" charset="0"/>
                </a:rPr>
                <a:t>Find the rest correspondence by using spherical parameterization and warping</a:t>
              </a:r>
              <a:endParaRPr lang="zh-TW" altLang="en-US" sz="2400" dirty="0">
                <a:solidFill>
                  <a:srgbClr val="BC1470"/>
                </a:solidFill>
              </a:endParaRPr>
            </a:p>
          </p:txBody>
        </p:sp>
      </p:grpSp>
    </p:spTree>
    <p:extLst>
      <p:ext uri="{BB962C8B-B14F-4D97-AF65-F5344CB8AC3E}">
        <p14:creationId xmlns:p14="http://schemas.microsoft.com/office/powerpoint/2010/main" val="1951318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C:\Users\Jenny\Dropbox\Figure\Cylinder.png"/>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6022" y="1440423"/>
            <a:ext cx="5101409" cy="382605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smtClean="0"/>
              <a:t>Initial State</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15</a:t>
            </a:fld>
            <a:endParaRPr lang="zh-TW" altLang="en-US" dirty="0"/>
          </a:p>
        </p:txBody>
      </p:sp>
      <p:pic>
        <p:nvPicPr>
          <p:cNvPr id="11" name="圖片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16029" y1="6375" x2="27206" y2="16500"/>
                        <a14:foregroundMark x1="45735" y1="4375" x2="45000" y2="17875"/>
                        <a14:foregroundMark x1="12206" y1="59125" x2="39118" y2="64000"/>
                        <a14:foregroundMark x1="9853" y1="56500" x2="16029" y2="61750"/>
                      </a14:backgroundRemoval>
                    </a14:imgEffect>
                  </a14:imgLayer>
                </a14:imgProps>
              </a:ext>
              <a:ext uri="{28A0092B-C50C-407E-A947-70E740481C1C}">
                <a14:useLocalDpi xmlns:a14="http://schemas.microsoft.com/office/drawing/2010/main" val="0"/>
              </a:ext>
            </a:extLst>
          </a:blip>
          <a:srcRect l="5502" r="6144"/>
          <a:stretch/>
        </p:blipFill>
        <p:spPr>
          <a:xfrm>
            <a:off x="4694338" y="1440423"/>
            <a:ext cx="2655586" cy="3536028"/>
          </a:xfrm>
          <a:prstGeom prst="rect">
            <a:avLst/>
          </a:prstGeom>
          <a:effectLst>
            <a:outerShdw blurRad="63500" sx="102000" sy="102000" algn="ctr" rotWithShape="0">
              <a:prstClr val="black">
                <a:alpha val="40000"/>
              </a:prstClr>
            </a:outerShdw>
          </a:effectLst>
        </p:spPr>
      </p:pic>
      <p:grpSp>
        <p:nvGrpSpPr>
          <p:cNvPr id="13" name="群組 12"/>
          <p:cNvGrpSpPr/>
          <p:nvPr/>
        </p:nvGrpSpPr>
        <p:grpSpPr>
          <a:xfrm>
            <a:off x="2175105" y="4710887"/>
            <a:ext cx="4827918" cy="461665"/>
            <a:chOff x="2175105" y="4710887"/>
            <a:chExt cx="4827918" cy="461665"/>
          </a:xfrm>
        </p:grpSpPr>
        <p:sp>
          <p:nvSpPr>
            <p:cNvPr id="9" name="TextBox 183"/>
            <p:cNvSpPr txBox="1"/>
            <p:nvPr/>
          </p:nvSpPr>
          <p:spPr>
            <a:xfrm>
              <a:off x="2175105" y="4710887"/>
              <a:ext cx="1473480" cy="461665"/>
            </a:xfrm>
            <a:prstGeom prst="rect">
              <a:avLst/>
            </a:prstGeom>
            <a:noFill/>
          </p:spPr>
          <p:txBody>
            <a:bodyPr wrap="none" rtlCol="0">
              <a:spAutoFit/>
            </a:bodyPr>
            <a:lstStyle/>
            <a:p>
              <a:r>
                <a:rPr lang="en-US" altLang="zh-TW" sz="2400" b="1" dirty="0" smtClean="0">
                  <a:latin typeface="Palatino Linotype" pitchFamily="18" charset="0"/>
                </a:rPr>
                <a:t>Base part</a:t>
              </a:r>
              <a:endParaRPr lang="en-US" altLang="zh-CN" sz="2400" b="1" dirty="0" smtClean="0">
                <a:latin typeface="Palatino Linotype" pitchFamily="18" charset="0"/>
              </a:endParaRPr>
            </a:p>
          </p:txBody>
        </p:sp>
        <p:sp>
          <p:nvSpPr>
            <p:cNvPr id="12" name="TextBox 183"/>
            <p:cNvSpPr txBox="1"/>
            <p:nvPr/>
          </p:nvSpPr>
          <p:spPr>
            <a:xfrm>
              <a:off x="5459011" y="4710887"/>
              <a:ext cx="1544012" cy="461665"/>
            </a:xfrm>
            <a:prstGeom prst="rect">
              <a:avLst/>
            </a:prstGeom>
            <a:noFill/>
          </p:spPr>
          <p:txBody>
            <a:bodyPr wrap="none" rtlCol="0">
              <a:spAutoFit/>
            </a:bodyPr>
            <a:lstStyle/>
            <a:p>
              <a:r>
                <a:rPr lang="en-US" altLang="zh-TW" sz="2400" b="1" dirty="0" smtClean="0">
                  <a:latin typeface="Palatino Linotype" pitchFamily="18" charset="0"/>
                </a:rPr>
                <a:t>Style part</a:t>
              </a:r>
              <a:endParaRPr lang="en-US" altLang="zh-CN" sz="2400" b="1" dirty="0" smtClean="0">
                <a:latin typeface="Palatino Linotype" pitchFamily="18" charset="0"/>
              </a:endParaRPr>
            </a:p>
          </p:txBody>
        </p:sp>
      </p:grpSp>
      <p:grpSp>
        <p:nvGrpSpPr>
          <p:cNvPr id="15" name="群組 14"/>
          <p:cNvGrpSpPr/>
          <p:nvPr/>
        </p:nvGrpSpPr>
        <p:grpSpPr>
          <a:xfrm>
            <a:off x="1521398" y="1247487"/>
            <a:ext cx="5757282" cy="4617068"/>
            <a:chOff x="1521398" y="1247487"/>
            <a:chExt cx="5757282" cy="4617068"/>
          </a:xfrm>
        </p:grpSpPr>
        <p:pic>
          <p:nvPicPr>
            <p:cNvPr id="6" name="Picture 3" descr="C:\Users\Jenny\Dropbox\Figure\surface200Ini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721" b="13119"/>
            <a:stretch/>
          </p:blipFill>
          <p:spPr bwMode="auto">
            <a:xfrm>
              <a:off x="2394046" y="1247487"/>
              <a:ext cx="4078598" cy="392506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521398" y="5341335"/>
              <a:ext cx="5757282" cy="523220"/>
            </a:xfrm>
            <a:prstGeom prst="rect">
              <a:avLst/>
            </a:prstGeom>
          </p:spPr>
          <p:txBody>
            <a:bodyPr wrap="none">
              <a:spAutoFit/>
            </a:bodyPr>
            <a:lstStyle/>
            <a:p>
              <a:r>
                <a:rPr lang="en-US" altLang="zh-TW" sz="2800" b="1" i="1" dirty="0" smtClean="0">
                  <a:solidFill>
                    <a:srgbClr val="BC1470"/>
                  </a:solidFill>
                  <a:latin typeface="Segoe UI" panose="020B0502040204020203" pitchFamily="34" charset="0"/>
                  <a:cs typeface="Segoe UI" panose="020B0502040204020203" pitchFamily="34" charset="0"/>
                </a:rPr>
                <a:t>Features of style part + base part</a:t>
              </a:r>
              <a:endParaRPr lang="zh-TW" altLang="en-US" sz="2800" b="1" i="1" dirty="0">
                <a:solidFill>
                  <a:srgbClr val="BC147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9465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4.07407E-6 L -0.14792 -4.07407E-6 " pathEditMode="relative" rAng="0" ptsTypes="AA">
                                      <p:cBhvr>
                                        <p:cTn id="6" dur="2000" fill="hold"/>
                                        <p:tgtEl>
                                          <p:spTgt spid="11"/>
                                        </p:tgtEl>
                                        <p:attrNameLst>
                                          <p:attrName>ppt_x</p:attrName>
                                          <p:attrName>ppt_y</p:attrName>
                                        </p:attrNameLst>
                                      </p:cBhvr>
                                      <p:rCtr x="-7396" y="0"/>
                                    </p:animMotion>
                                  </p:childTnLst>
                                </p:cTn>
                              </p:par>
                              <p:par>
                                <p:cTn id="7" presetID="63" presetClass="path" presetSubtype="0" accel="50000" decel="50000" fill="hold" nodeType="withEffect">
                                  <p:stCondLst>
                                    <p:cond delay="0"/>
                                  </p:stCondLst>
                                  <p:childTnLst>
                                    <p:animMotion origin="layout" path="M -1.11111E-6 1.11111E-6 L 0.17743 1.11111E-6 " pathEditMode="relative" rAng="0" ptsTypes="AA">
                                      <p:cBhvr>
                                        <p:cTn id="8" dur="2000" fill="hold"/>
                                        <p:tgtEl>
                                          <p:spTgt spid="7"/>
                                        </p:tgtEl>
                                        <p:attrNameLst>
                                          <p:attrName>ppt_x</p:attrName>
                                          <p:attrName>ppt_y</p:attrName>
                                        </p:attrNameLst>
                                      </p:cBhvr>
                                      <p:rCtr x="8872" y="0"/>
                                    </p:animMotion>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Jenny\Dropbox\Figure\surface201Samplin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6" r="10106" b="12481"/>
          <a:stretch/>
        </p:blipFill>
        <p:spPr bwMode="auto">
          <a:xfrm>
            <a:off x="4748334" y="1324929"/>
            <a:ext cx="4326220" cy="435466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Step </a:t>
            </a:r>
            <a:r>
              <a:rPr lang="en-US" altLang="zh-TW" dirty="0" smtClean="0"/>
              <a:t>1. Sampling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16</a:t>
            </a:fld>
            <a:endParaRPr lang="zh-TW" altLang="en-US" dirty="0"/>
          </a:p>
        </p:txBody>
      </p:sp>
      <p:pic>
        <p:nvPicPr>
          <p:cNvPr id="5" name="Picture 3" descr="C:\Users\Jenny\Dropbox\Figure\surface200Ini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8" r="9722" b="13119"/>
          <a:stretch/>
        </p:blipFill>
        <p:spPr bwMode="auto">
          <a:xfrm>
            <a:off x="57875" y="1437311"/>
            <a:ext cx="4007894" cy="4242277"/>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2"/>
          <p:cNvSpPr/>
          <p:nvPr/>
        </p:nvSpPr>
        <p:spPr>
          <a:xfrm>
            <a:off x="4120587" y="3414532"/>
            <a:ext cx="798654" cy="45141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 name="矩形 6"/>
          <p:cNvSpPr/>
          <p:nvPr/>
        </p:nvSpPr>
        <p:spPr>
          <a:xfrm>
            <a:off x="1789639" y="5725582"/>
            <a:ext cx="5917389" cy="584775"/>
          </a:xfrm>
          <a:prstGeom prst="rect">
            <a:avLst/>
          </a:prstGeom>
        </p:spPr>
        <p:txBody>
          <a:bodyPr wrap="none">
            <a:spAutoFit/>
          </a:bodyPr>
          <a:lstStyle/>
          <a:p>
            <a:pPr marL="457200" indent="-457200">
              <a:buFont typeface="Arial" panose="020B0604020202020204" pitchFamily="34" charset="0"/>
              <a:buChar char="•"/>
            </a:pPr>
            <a:r>
              <a:rPr lang="en-US" altLang="zh-TW" sz="3200" dirty="0" smtClean="0">
                <a:solidFill>
                  <a:srgbClr val="BC1470"/>
                </a:solidFill>
                <a:latin typeface="Segoe UI" panose="020B0502040204020203" pitchFamily="34" charset="0"/>
                <a:cs typeface="Segoe UI" panose="020B0502040204020203" pitchFamily="34" charset="0"/>
              </a:rPr>
              <a:t>Reduce the number of points</a:t>
            </a:r>
            <a:endParaRPr lang="zh-TW" altLang="en-US" sz="3200" dirty="0">
              <a:solidFill>
                <a:srgbClr val="BC147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1806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574" y="2268504"/>
            <a:ext cx="4977426" cy="459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en-US" altLang="zh-TW" dirty="0"/>
              <a:t>Step </a:t>
            </a:r>
            <a:r>
              <a:rPr lang="en-US" altLang="zh-TW" dirty="0" smtClean="0"/>
              <a:t>2. Uniform Scaling</a:t>
            </a:r>
            <a:endParaRPr lang="zh-TW" altLang="en-US" dirty="0"/>
          </a:p>
        </p:txBody>
      </p:sp>
      <p:sp>
        <p:nvSpPr>
          <p:cNvPr id="3" name="內容版面配置區 2"/>
          <p:cNvSpPr>
            <a:spLocks noGrp="1"/>
          </p:cNvSpPr>
          <p:nvPr>
            <p:ph idx="1"/>
          </p:nvPr>
        </p:nvSpPr>
        <p:spPr>
          <a:xfrm>
            <a:off x="628650" y="1334303"/>
            <a:ext cx="8416496" cy="1976056"/>
          </a:xfrm>
        </p:spPr>
        <p:txBody>
          <a:bodyPr/>
          <a:lstStyle/>
          <a:p>
            <a:r>
              <a:rPr lang="en-US" altLang="zh-TW" dirty="0" smtClean="0"/>
              <a:t>The </a:t>
            </a:r>
            <a:r>
              <a:rPr lang="en-US" altLang="zh-TW" dirty="0"/>
              <a:t>distributions of style features are </a:t>
            </a:r>
            <a:r>
              <a:rPr lang="en-US" altLang="zh-TW" dirty="0" smtClean="0"/>
              <a:t>fitted</a:t>
            </a:r>
            <a:r>
              <a:rPr lang="zh-TW" altLang="en-US" dirty="0" smtClean="0"/>
              <a:t> </a:t>
            </a:r>
            <a:r>
              <a:rPr lang="en-US" altLang="zh-TW" dirty="0" smtClean="0"/>
              <a:t>with </a:t>
            </a:r>
            <a:r>
              <a:rPr lang="en-US" altLang="zh-TW" dirty="0"/>
              <a:t>the a</a:t>
            </a:r>
            <a:r>
              <a:rPr lang="en-US" altLang="zh-TW" dirty="0" smtClean="0"/>
              <a:t>xis-aligned bounding box </a:t>
            </a:r>
            <a:r>
              <a:rPr lang="en-US" altLang="zh-TW" dirty="0"/>
              <a:t>(</a:t>
            </a:r>
            <a:r>
              <a:rPr lang="en-US" altLang="zh-TW" dirty="0" smtClean="0"/>
              <a:t>AABB) </a:t>
            </a:r>
            <a:r>
              <a:rPr lang="en-US" altLang="zh-TW" dirty="0"/>
              <a:t>of a </a:t>
            </a:r>
            <a:r>
              <a:rPr lang="en-US" altLang="zh-TW" dirty="0" smtClean="0"/>
              <a:t>base part</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17</a:t>
            </a:fld>
            <a:endParaRPr lang="zh-TW" altLang="en-US" dirty="0"/>
          </a:p>
        </p:txBody>
      </p:sp>
      <p:pic>
        <p:nvPicPr>
          <p:cNvPr id="6" name="Picture 4" descr="C:\Users\Jenny\Dropbox\Figure\surface201Samplin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2" r="10106" b="12481"/>
          <a:stretch/>
        </p:blipFill>
        <p:spPr bwMode="auto">
          <a:xfrm>
            <a:off x="0" y="2147552"/>
            <a:ext cx="4062716" cy="4354660"/>
          </a:xfrm>
          <a:prstGeom prst="rect">
            <a:avLst/>
          </a:prstGeom>
          <a:noFill/>
          <a:extLst>
            <a:ext uri="{909E8E84-426E-40DD-AFC4-6F175D3DCCD1}">
              <a14:hiddenFill xmlns:a14="http://schemas.microsoft.com/office/drawing/2010/main">
                <a:solidFill>
                  <a:srgbClr val="FFFFFF"/>
                </a:solidFill>
              </a14:hiddenFill>
            </a:ext>
          </a:extLst>
        </p:spPr>
      </p:pic>
      <p:sp>
        <p:nvSpPr>
          <p:cNvPr id="7" name="圓形箭號 6"/>
          <p:cNvSpPr/>
          <p:nvPr/>
        </p:nvSpPr>
        <p:spPr>
          <a:xfrm>
            <a:off x="3507129" y="2407534"/>
            <a:ext cx="1018572" cy="902825"/>
          </a:xfrm>
          <a:prstGeom prst="circularArrow">
            <a:avLst>
              <a:gd name="adj1" fmla="val 12500"/>
              <a:gd name="adj2" fmla="val 1142315"/>
              <a:gd name="adj3" fmla="val 20457681"/>
              <a:gd name="adj4" fmla="val 10800000"/>
              <a:gd name="adj5" fmla="val 171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127905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Step 3: </a:t>
            </a:r>
            <a:r>
              <a:rPr lang="en-US" altLang="zh-TW" dirty="0" smtClean="0"/>
              <a:t>Rigid </a:t>
            </a:r>
            <a:r>
              <a:rPr lang="en-US" altLang="zh-TW" dirty="0"/>
              <a:t>M</a:t>
            </a:r>
            <a:r>
              <a:rPr lang="en-US" altLang="zh-TW" dirty="0" smtClean="0"/>
              <a:t>atching</a:t>
            </a:r>
            <a:br>
              <a:rPr lang="en-US" altLang="zh-TW" dirty="0" smtClean="0"/>
            </a:br>
            <a:r>
              <a:rPr lang="en-US" altLang="zh-TW" dirty="0"/>
              <a:t>Step 4: </a:t>
            </a:r>
            <a:r>
              <a:rPr lang="en-US" altLang="zh-TW" dirty="0" smtClean="0"/>
              <a:t>Soft </a:t>
            </a:r>
            <a:r>
              <a:rPr lang="en-US" altLang="zh-TW" dirty="0"/>
              <a:t>M</a:t>
            </a:r>
            <a:r>
              <a:rPr lang="en-US" altLang="zh-TW" dirty="0" smtClean="0"/>
              <a:t>atching</a:t>
            </a:r>
            <a:endParaRPr lang="en-US" altLang="zh-TW" dirty="0"/>
          </a:p>
        </p:txBody>
      </p:sp>
      <p:sp>
        <p:nvSpPr>
          <p:cNvPr id="3" name="內容版面配置區 2"/>
          <p:cNvSpPr>
            <a:spLocks noGrp="1"/>
          </p:cNvSpPr>
          <p:nvPr>
            <p:ph idx="1"/>
          </p:nvPr>
        </p:nvSpPr>
        <p:spPr>
          <a:xfrm>
            <a:off x="233680" y="1490171"/>
            <a:ext cx="8676640" cy="1341823"/>
          </a:xfrm>
        </p:spPr>
        <p:txBody>
          <a:bodyPr>
            <a:normAutofit lnSpcReduction="10000"/>
          </a:bodyPr>
          <a:lstStyle/>
          <a:p>
            <a:r>
              <a:rPr lang="en-US" altLang="zh-TW" b="1" dirty="0" smtClean="0"/>
              <a:t>Problem:</a:t>
            </a:r>
            <a:r>
              <a:rPr lang="en-US" altLang="zh-TW" dirty="0" smtClean="0"/>
              <a:t> for each point in features, we find a corresponding point on base surface</a:t>
            </a:r>
          </a:p>
          <a:p>
            <a:r>
              <a:rPr lang="en-US" altLang="zh-TW" dirty="0" smtClean="0"/>
              <a:t>Formulated </a:t>
            </a:r>
            <a:r>
              <a:rPr lang="en-US" altLang="zh-TW" dirty="0"/>
              <a:t>as two unconstrained optimization </a:t>
            </a:r>
            <a:r>
              <a:rPr lang="en-US" altLang="zh-TW" dirty="0" smtClean="0"/>
              <a:t>problems</a:t>
            </a:r>
          </a:p>
        </p:txBody>
      </p:sp>
      <p:sp>
        <p:nvSpPr>
          <p:cNvPr id="4" name="投影片編號版面配置區 3"/>
          <p:cNvSpPr>
            <a:spLocks noGrp="1"/>
          </p:cNvSpPr>
          <p:nvPr>
            <p:ph type="sldNum" sz="quarter" idx="12"/>
          </p:nvPr>
        </p:nvSpPr>
        <p:spPr>
          <a:xfrm>
            <a:off x="628650" y="6325871"/>
            <a:ext cx="2057400" cy="365125"/>
          </a:xfrm>
        </p:spPr>
        <p:txBody>
          <a:bodyPr/>
          <a:lstStyle/>
          <a:p>
            <a:fld id="{6F12B5DC-1500-4996-8CAD-A261D81F1CD2}" type="slidenum">
              <a:rPr lang="zh-TW" altLang="en-US" smtClean="0"/>
              <a:pPr/>
              <a:t>18</a:t>
            </a:fld>
            <a:endParaRPr lang="zh-TW" altLang="en-US" dirty="0"/>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 y="3945936"/>
            <a:ext cx="3192816" cy="294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C:\Users\Jenny\Dropbox\Figure\surface204SoftAlig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6788" y="4005979"/>
            <a:ext cx="2799930" cy="2799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C:\Users\Jenny\Dropbox\Figure\surface203RigidAlign-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9262" y="4024136"/>
            <a:ext cx="2792128" cy="2792122"/>
          </a:xfrm>
          <a:prstGeom prst="rect">
            <a:avLst/>
          </a:prstGeom>
          <a:noFill/>
          <a:extLst>
            <a:ext uri="{909E8E84-426E-40DD-AFC4-6F175D3DCCD1}">
              <a14:hiddenFill xmlns:a14="http://schemas.microsoft.com/office/drawing/2010/main">
                <a:solidFill>
                  <a:srgbClr val="FFFFFF"/>
                </a:solidFill>
              </a14:hiddenFill>
            </a:ext>
          </a:extLst>
        </p:spPr>
      </p:pic>
      <p:sp>
        <p:nvSpPr>
          <p:cNvPr id="10" name="圓形箭號 9"/>
          <p:cNvSpPr/>
          <p:nvPr/>
        </p:nvSpPr>
        <p:spPr>
          <a:xfrm>
            <a:off x="2744578" y="4024136"/>
            <a:ext cx="1018572" cy="902825"/>
          </a:xfrm>
          <a:prstGeom prst="circularArrow">
            <a:avLst>
              <a:gd name="adj1" fmla="val 12500"/>
              <a:gd name="adj2" fmla="val 1142315"/>
              <a:gd name="adj3" fmla="val 20457681"/>
              <a:gd name="adj4" fmla="val 10800000"/>
              <a:gd name="adj5" fmla="val 171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schemeClr val="tx1"/>
              </a:solidFill>
            </a:endParaRPr>
          </a:p>
        </p:txBody>
      </p:sp>
      <p:sp>
        <p:nvSpPr>
          <p:cNvPr id="11" name="圓形箭號 10"/>
          <p:cNvSpPr/>
          <p:nvPr/>
        </p:nvSpPr>
        <p:spPr>
          <a:xfrm>
            <a:off x="5748352" y="4001517"/>
            <a:ext cx="1018572" cy="902825"/>
          </a:xfrm>
          <a:prstGeom prst="circularArrow">
            <a:avLst>
              <a:gd name="adj1" fmla="val 12500"/>
              <a:gd name="adj2" fmla="val 1142315"/>
              <a:gd name="adj3" fmla="val 20457681"/>
              <a:gd name="adj4" fmla="val 10800000"/>
              <a:gd name="adj5" fmla="val 171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schemeClr val="tx1"/>
              </a:solidFill>
            </a:endParaRPr>
          </a:p>
        </p:txBody>
      </p:sp>
      <p:sp>
        <p:nvSpPr>
          <p:cNvPr id="5" name="矩形 4"/>
          <p:cNvSpPr/>
          <p:nvPr/>
        </p:nvSpPr>
        <p:spPr>
          <a:xfrm>
            <a:off x="2338397" y="3649036"/>
            <a:ext cx="2101729" cy="461665"/>
          </a:xfrm>
          <a:prstGeom prst="rect">
            <a:avLst/>
          </a:prstGeom>
        </p:spPr>
        <p:txBody>
          <a:bodyPr wrap="none">
            <a:spAutoFit/>
          </a:bodyPr>
          <a:lstStyle/>
          <a:p>
            <a:r>
              <a:rPr lang="en-US" altLang="zh-TW" sz="2400" b="1" i="1" dirty="0"/>
              <a:t>Rigid </a:t>
            </a:r>
            <a:r>
              <a:rPr lang="en-US" altLang="zh-TW" sz="2400" b="1" i="1" dirty="0" smtClean="0"/>
              <a:t>matching</a:t>
            </a:r>
            <a:endParaRPr lang="zh-TW" altLang="en-US" sz="2400" i="1" dirty="0"/>
          </a:p>
        </p:txBody>
      </p:sp>
      <p:sp>
        <p:nvSpPr>
          <p:cNvPr id="12" name="矩形 11"/>
          <p:cNvSpPr/>
          <p:nvPr/>
        </p:nvSpPr>
        <p:spPr>
          <a:xfrm>
            <a:off x="5124171" y="3643895"/>
            <a:ext cx="1963871" cy="461665"/>
          </a:xfrm>
          <a:prstGeom prst="rect">
            <a:avLst/>
          </a:prstGeom>
        </p:spPr>
        <p:txBody>
          <a:bodyPr wrap="none">
            <a:spAutoFit/>
          </a:bodyPr>
          <a:lstStyle/>
          <a:p>
            <a:r>
              <a:rPr lang="en-US" altLang="zh-TW" sz="2400" b="1" i="1" dirty="0" smtClean="0"/>
              <a:t>Soft matching</a:t>
            </a:r>
            <a:endParaRPr lang="zh-TW" altLang="en-US" sz="2400" i="1" dirty="0"/>
          </a:p>
        </p:txBody>
      </p:sp>
      <p:sp>
        <p:nvSpPr>
          <p:cNvPr id="6" name="等腰三角形 5"/>
          <p:cNvSpPr/>
          <p:nvPr/>
        </p:nvSpPr>
        <p:spPr>
          <a:xfrm rot="3738416">
            <a:off x="1206609" y="3103392"/>
            <a:ext cx="836168" cy="720834"/>
          </a:xfrm>
          <a:prstGeom prst="triangl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3" name="等腰三角形 12"/>
          <p:cNvSpPr/>
          <p:nvPr/>
        </p:nvSpPr>
        <p:spPr>
          <a:xfrm rot="2409512">
            <a:off x="7266011" y="3011295"/>
            <a:ext cx="836168" cy="720834"/>
          </a:xfrm>
          <a:prstGeom prst="triangl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4" name="橢圓 13"/>
          <p:cNvSpPr/>
          <p:nvPr/>
        </p:nvSpPr>
        <p:spPr>
          <a:xfrm>
            <a:off x="1408280" y="3463502"/>
            <a:ext cx="157369" cy="15736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5" name="橢圓 14"/>
          <p:cNvSpPr/>
          <p:nvPr/>
        </p:nvSpPr>
        <p:spPr>
          <a:xfrm>
            <a:off x="4673984" y="3384817"/>
            <a:ext cx="157369" cy="15736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6" name="橢圓 15"/>
          <p:cNvSpPr/>
          <p:nvPr/>
        </p:nvSpPr>
        <p:spPr>
          <a:xfrm>
            <a:off x="7526726" y="3405108"/>
            <a:ext cx="157369" cy="15736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17" name="TextBox 6"/>
          <p:cNvSpPr txBox="1"/>
          <p:nvPr/>
        </p:nvSpPr>
        <p:spPr>
          <a:xfrm>
            <a:off x="233681" y="2855660"/>
            <a:ext cx="2722880" cy="400110"/>
          </a:xfrm>
          <a:prstGeom prst="rect">
            <a:avLst/>
          </a:prstGeom>
          <a:noFill/>
        </p:spPr>
        <p:txBody>
          <a:bodyPr wrap="square" rtlCol="0">
            <a:spAutoFit/>
          </a:bodyPr>
          <a:lstStyle/>
          <a:p>
            <a:pPr algn="ctr"/>
            <a:r>
              <a:rPr lang="en-US" altLang="zh-CN" sz="2000" b="1" dirty="0" smtClean="0">
                <a:solidFill>
                  <a:srgbClr val="0070C0"/>
                </a:solidFill>
                <a:latin typeface="Palatino Linotype" pitchFamily="18" charset="0"/>
                <a:cs typeface="Times New Roman" pitchFamily="18" charset="0"/>
              </a:rPr>
              <a:t>Surface of style part</a:t>
            </a:r>
            <a:endParaRPr lang="zh-CN" altLang="en-US" sz="2000" b="1" dirty="0">
              <a:solidFill>
                <a:srgbClr val="0070C0"/>
              </a:solidFill>
              <a:latin typeface="Palatino Linotype" pitchFamily="18" charset="0"/>
              <a:cs typeface="Times New Roman" pitchFamily="18" charset="0"/>
            </a:endParaRPr>
          </a:p>
        </p:txBody>
      </p:sp>
      <p:sp>
        <p:nvSpPr>
          <p:cNvPr id="18" name="TextBox 6"/>
          <p:cNvSpPr txBox="1"/>
          <p:nvPr/>
        </p:nvSpPr>
        <p:spPr>
          <a:xfrm>
            <a:off x="6389601" y="2765757"/>
            <a:ext cx="2722880" cy="400110"/>
          </a:xfrm>
          <a:prstGeom prst="rect">
            <a:avLst/>
          </a:prstGeom>
          <a:noFill/>
        </p:spPr>
        <p:txBody>
          <a:bodyPr wrap="square" rtlCol="0">
            <a:spAutoFit/>
          </a:bodyPr>
          <a:lstStyle/>
          <a:p>
            <a:pPr algn="ctr"/>
            <a:r>
              <a:rPr lang="en-US" altLang="zh-CN" sz="2000" b="1" dirty="0" smtClean="0">
                <a:solidFill>
                  <a:srgbClr val="0070C0"/>
                </a:solidFill>
                <a:latin typeface="Palatino Linotype" pitchFamily="18" charset="0"/>
                <a:cs typeface="Times New Roman" pitchFamily="18" charset="0"/>
              </a:rPr>
              <a:t>Surface of base part</a:t>
            </a:r>
            <a:endParaRPr lang="zh-CN" altLang="en-US" sz="2000" b="1" dirty="0">
              <a:solidFill>
                <a:srgbClr val="0070C0"/>
              </a:solidFill>
              <a:latin typeface="Palatino Linotype" pitchFamily="18" charset="0"/>
              <a:cs typeface="Times New Roman" pitchFamily="18" charset="0"/>
            </a:endParaRPr>
          </a:p>
        </p:txBody>
      </p:sp>
      <p:cxnSp>
        <p:nvCxnSpPr>
          <p:cNvPr id="20" name="直線單箭頭接點 19"/>
          <p:cNvCxnSpPr/>
          <p:nvPr/>
        </p:nvCxnSpPr>
        <p:spPr>
          <a:xfrm>
            <a:off x="1996440" y="3483792"/>
            <a:ext cx="2443686"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21" name="直線單箭頭接點 20"/>
          <p:cNvCxnSpPr/>
          <p:nvPr/>
        </p:nvCxnSpPr>
        <p:spPr>
          <a:xfrm>
            <a:off x="5035795" y="3483792"/>
            <a:ext cx="1928885"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6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19</a:t>
            </a:fld>
            <a:endParaRPr lang="zh-TW" altLang="en-US" dirty="0"/>
          </a:p>
        </p:txBody>
      </p:sp>
      <p:sp>
        <p:nvSpPr>
          <p:cNvPr id="5" name="標題 1"/>
          <p:cNvSpPr>
            <a:spLocks noGrp="1"/>
          </p:cNvSpPr>
          <p:nvPr>
            <p:ph type="title"/>
          </p:nvPr>
        </p:nvSpPr>
        <p:spPr>
          <a:xfrm>
            <a:off x="628650" y="446"/>
            <a:ext cx="6261722" cy="731074"/>
          </a:xfrm>
        </p:spPr>
        <p:txBody>
          <a:bodyPr/>
          <a:lstStyle/>
          <a:p>
            <a:r>
              <a:rPr lang="en-US" altLang="zh-TW" dirty="0"/>
              <a:t>Step 3: Rigid </a:t>
            </a:r>
            <a:r>
              <a:rPr lang="en-US" altLang="zh-TW" dirty="0" smtClean="0"/>
              <a:t>Matching</a:t>
            </a:r>
            <a:endParaRPr lang="zh-TW" altLang="en-US" dirty="0"/>
          </a:p>
        </p:txBody>
      </p:sp>
      <p:sp>
        <p:nvSpPr>
          <p:cNvPr id="6" name="內容版面配置區 2"/>
          <p:cNvSpPr>
            <a:spLocks noGrp="1"/>
          </p:cNvSpPr>
          <p:nvPr>
            <p:ph idx="1"/>
          </p:nvPr>
        </p:nvSpPr>
        <p:spPr>
          <a:xfrm>
            <a:off x="467196" y="761137"/>
            <a:ext cx="7668326" cy="4195321"/>
          </a:xfrm>
        </p:spPr>
        <p:txBody>
          <a:bodyPr>
            <a:normAutofit/>
          </a:bodyPr>
          <a:lstStyle/>
          <a:p>
            <a:r>
              <a:rPr lang="en-US" altLang="zh-TW" b="1" dirty="0" smtClean="0"/>
              <a:t>Objectives</a:t>
            </a:r>
            <a:r>
              <a:rPr lang="en-US" altLang="zh-TW" dirty="0" smtClean="0"/>
              <a:t>:</a:t>
            </a:r>
            <a:endParaRPr lang="en-US" altLang="zh-TW" dirty="0"/>
          </a:p>
          <a:p>
            <a:pPr marL="914400" lvl="1" indent="-457200">
              <a:buFont typeface="+mj-lt"/>
              <a:buAutoNum type="arabicPeriod"/>
            </a:pPr>
            <a:r>
              <a:rPr lang="en-US" altLang="zh-TW" dirty="0"/>
              <a:t>Let features close to the surface of base </a:t>
            </a:r>
            <a:r>
              <a:rPr lang="en-US" altLang="zh-TW" dirty="0" smtClean="0"/>
              <a:t>part</a:t>
            </a:r>
            <a:endParaRPr lang="en-US" altLang="zh-TW" dirty="0"/>
          </a:p>
          <a:p>
            <a:pPr marL="914400" lvl="1" indent="-457200">
              <a:buFont typeface="+mj-lt"/>
              <a:buAutoNum type="arabicPeriod"/>
            </a:pPr>
            <a:r>
              <a:rPr lang="en-US" altLang="zh-TW" dirty="0"/>
              <a:t>Preserve the relative position between </a:t>
            </a:r>
            <a:r>
              <a:rPr lang="en-US" altLang="zh-TW" dirty="0" smtClean="0"/>
              <a:t>features</a:t>
            </a:r>
          </a:p>
          <a:p>
            <a:r>
              <a:rPr lang="en-US" altLang="zh-TW" dirty="0"/>
              <a:t>For each feature, calculate a </a:t>
            </a:r>
            <a:r>
              <a:rPr lang="en-US" altLang="zh-TW" dirty="0" smtClean="0"/>
              <a:t>rigid transformation</a:t>
            </a:r>
          </a:p>
          <a:p>
            <a:r>
              <a:rPr lang="en-US" altLang="zh-TW" dirty="0" smtClean="0"/>
              <a:t>To preserve </a:t>
            </a:r>
            <a:r>
              <a:rPr lang="en-US" altLang="zh-TW" dirty="0"/>
              <a:t>the relative position between </a:t>
            </a:r>
            <a:r>
              <a:rPr lang="en-US" altLang="zh-TW" dirty="0" smtClean="0"/>
              <a:t>features,  represent </a:t>
            </a:r>
            <a:r>
              <a:rPr lang="en-US" altLang="zh-TW" dirty="0"/>
              <a:t>the relative position between </a:t>
            </a:r>
            <a:r>
              <a:rPr lang="en-US" altLang="zh-TW" dirty="0" smtClean="0"/>
              <a:t>features as links</a:t>
            </a:r>
            <a:r>
              <a:rPr lang="zh-TW" altLang="en-US" dirty="0" smtClean="0"/>
              <a:t> </a:t>
            </a:r>
            <a:r>
              <a:rPr lang="en-US" altLang="zh-TW" dirty="0"/>
              <a:t>whose lengths are maintained</a:t>
            </a:r>
          </a:p>
          <a:p>
            <a:endParaRPr lang="zh-TW" altLang="en-US" dirty="0"/>
          </a:p>
          <a:p>
            <a:endParaRPr lang="en-US" altLang="zh-TW" dirty="0" smtClean="0"/>
          </a:p>
          <a:p>
            <a:pPr marL="457200" indent="-457200">
              <a:buFont typeface="+mj-lt"/>
              <a:buAutoNum type="arabicPeriod"/>
            </a:pPr>
            <a:endParaRPr lang="zh-TW" altLang="en-US" dirty="0"/>
          </a:p>
        </p:txBody>
      </p:sp>
      <p:grpSp>
        <p:nvGrpSpPr>
          <p:cNvPr id="7" name="群組 6"/>
          <p:cNvGrpSpPr/>
          <p:nvPr/>
        </p:nvGrpSpPr>
        <p:grpSpPr>
          <a:xfrm>
            <a:off x="6788358" y="43748"/>
            <a:ext cx="2238174" cy="1524494"/>
            <a:chOff x="5904438" y="321682"/>
            <a:chExt cx="2238174" cy="1524494"/>
          </a:xfrm>
        </p:grpSpPr>
        <p:sp>
          <p:nvSpPr>
            <p:cNvPr id="8" name="手繪多邊形 7"/>
            <p:cNvSpPr/>
            <p:nvPr/>
          </p:nvSpPr>
          <p:spPr>
            <a:xfrm>
              <a:off x="5904438" y="321682"/>
              <a:ext cx="2238174" cy="1524494"/>
            </a:xfrm>
            <a:custGeom>
              <a:avLst/>
              <a:gdLst>
                <a:gd name="connsiteX0" fmla="*/ 441402 w 2238174"/>
                <a:gd name="connsiteY0" fmla="*/ 623216 h 1524494"/>
                <a:gd name="connsiteX1" fmla="*/ 795363 w 2238174"/>
                <a:gd name="connsiteY1" fmla="*/ 682210 h 1524494"/>
                <a:gd name="connsiteX2" fmla="*/ 1208318 w 2238174"/>
                <a:gd name="connsiteY2" fmla="*/ 475732 h 1524494"/>
                <a:gd name="connsiteX3" fmla="*/ 1282060 w 2238174"/>
                <a:gd name="connsiteY3" fmla="*/ 62777 h 1524494"/>
                <a:gd name="connsiteX4" fmla="*/ 1842499 w 2238174"/>
                <a:gd name="connsiteY4" fmla="*/ 33281 h 1524494"/>
                <a:gd name="connsiteX5" fmla="*/ 2152215 w 2238174"/>
                <a:gd name="connsiteY5" fmla="*/ 372493 h 1524494"/>
                <a:gd name="connsiteX6" fmla="*/ 2181712 w 2238174"/>
                <a:gd name="connsiteY6" fmla="*/ 1080416 h 1524494"/>
                <a:gd name="connsiteX7" fmla="*/ 1459041 w 2238174"/>
                <a:gd name="connsiteY7" fmla="*/ 1375384 h 1524494"/>
                <a:gd name="connsiteX8" fmla="*/ 706873 w 2238174"/>
                <a:gd name="connsiteY8" fmla="*/ 1522868 h 1524494"/>
                <a:gd name="connsiteX9" fmla="*/ 426653 w 2238174"/>
                <a:gd name="connsiteY9" fmla="*/ 1286893 h 1524494"/>
                <a:gd name="connsiteX10" fmla="*/ 13699 w 2238174"/>
                <a:gd name="connsiteY10" fmla="*/ 1065668 h 1524494"/>
                <a:gd name="connsiteX11" fmla="*/ 131686 w 2238174"/>
                <a:gd name="connsiteY11" fmla="*/ 549474 h 1524494"/>
                <a:gd name="connsiteX12" fmla="*/ 441402 w 2238174"/>
                <a:gd name="connsiteY12" fmla="*/ 623216 h 15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8174" h="1524494">
                  <a:moveTo>
                    <a:pt x="441402" y="623216"/>
                  </a:moveTo>
                  <a:cubicBezTo>
                    <a:pt x="552015" y="645339"/>
                    <a:pt x="667544" y="706791"/>
                    <a:pt x="795363" y="682210"/>
                  </a:cubicBezTo>
                  <a:cubicBezTo>
                    <a:pt x="923182" y="657629"/>
                    <a:pt x="1127202" y="578971"/>
                    <a:pt x="1208318" y="475732"/>
                  </a:cubicBezTo>
                  <a:cubicBezTo>
                    <a:pt x="1289434" y="372493"/>
                    <a:pt x="1176363" y="136519"/>
                    <a:pt x="1282060" y="62777"/>
                  </a:cubicBezTo>
                  <a:cubicBezTo>
                    <a:pt x="1387757" y="-10965"/>
                    <a:pt x="1697473" y="-18338"/>
                    <a:pt x="1842499" y="33281"/>
                  </a:cubicBezTo>
                  <a:cubicBezTo>
                    <a:pt x="1987525" y="84900"/>
                    <a:pt x="2095680" y="197970"/>
                    <a:pt x="2152215" y="372493"/>
                  </a:cubicBezTo>
                  <a:cubicBezTo>
                    <a:pt x="2208751" y="547015"/>
                    <a:pt x="2297241" y="913268"/>
                    <a:pt x="2181712" y="1080416"/>
                  </a:cubicBezTo>
                  <a:cubicBezTo>
                    <a:pt x="2066183" y="1247564"/>
                    <a:pt x="1704848" y="1301642"/>
                    <a:pt x="1459041" y="1375384"/>
                  </a:cubicBezTo>
                  <a:cubicBezTo>
                    <a:pt x="1213234" y="1449126"/>
                    <a:pt x="878938" y="1537617"/>
                    <a:pt x="706873" y="1522868"/>
                  </a:cubicBezTo>
                  <a:cubicBezTo>
                    <a:pt x="534808" y="1508120"/>
                    <a:pt x="542182" y="1363093"/>
                    <a:pt x="426653" y="1286893"/>
                  </a:cubicBezTo>
                  <a:cubicBezTo>
                    <a:pt x="311124" y="1210693"/>
                    <a:pt x="62860" y="1188571"/>
                    <a:pt x="13699" y="1065668"/>
                  </a:cubicBezTo>
                  <a:cubicBezTo>
                    <a:pt x="-35462" y="942765"/>
                    <a:pt x="57944" y="630590"/>
                    <a:pt x="131686" y="549474"/>
                  </a:cubicBezTo>
                  <a:cubicBezTo>
                    <a:pt x="205428" y="468358"/>
                    <a:pt x="330789" y="601093"/>
                    <a:pt x="441402" y="623216"/>
                  </a:cubicBezTo>
                  <a:close/>
                </a:path>
              </a:pathLst>
            </a:custGeom>
            <a:noFill/>
            <a:ln w="762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V="1">
              <a:off x="7019888" y="517531"/>
              <a:ext cx="0" cy="752167"/>
            </a:xfrm>
            <a:prstGeom prst="straightConnector1">
              <a:avLst/>
            </a:prstGeom>
            <a:ln>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7019888" y="1269698"/>
              <a:ext cx="766916" cy="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flipH="1">
              <a:off x="6617994" y="1269698"/>
              <a:ext cx="401894" cy="401894"/>
            </a:xfrm>
            <a:prstGeom prst="straightConnector1">
              <a:avLst/>
            </a:prstGeom>
            <a:ln>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 name="群組 11"/>
          <p:cNvGrpSpPr/>
          <p:nvPr/>
        </p:nvGrpSpPr>
        <p:grpSpPr>
          <a:xfrm>
            <a:off x="5281739" y="3814382"/>
            <a:ext cx="3744793" cy="1524494"/>
            <a:chOff x="2613542" y="5014419"/>
            <a:chExt cx="3744793" cy="1524494"/>
          </a:xfrm>
        </p:grpSpPr>
        <p:sp>
          <p:nvSpPr>
            <p:cNvPr id="13" name="手繪多邊形 12"/>
            <p:cNvSpPr/>
            <p:nvPr/>
          </p:nvSpPr>
          <p:spPr>
            <a:xfrm>
              <a:off x="2613542" y="5014419"/>
              <a:ext cx="2238174" cy="1524494"/>
            </a:xfrm>
            <a:custGeom>
              <a:avLst/>
              <a:gdLst>
                <a:gd name="connsiteX0" fmla="*/ 441402 w 2238174"/>
                <a:gd name="connsiteY0" fmla="*/ 623216 h 1524494"/>
                <a:gd name="connsiteX1" fmla="*/ 795363 w 2238174"/>
                <a:gd name="connsiteY1" fmla="*/ 682210 h 1524494"/>
                <a:gd name="connsiteX2" fmla="*/ 1208318 w 2238174"/>
                <a:gd name="connsiteY2" fmla="*/ 475732 h 1524494"/>
                <a:gd name="connsiteX3" fmla="*/ 1282060 w 2238174"/>
                <a:gd name="connsiteY3" fmla="*/ 62777 h 1524494"/>
                <a:gd name="connsiteX4" fmla="*/ 1842499 w 2238174"/>
                <a:gd name="connsiteY4" fmla="*/ 33281 h 1524494"/>
                <a:gd name="connsiteX5" fmla="*/ 2152215 w 2238174"/>
                <a:gd name="connsiteY5" fmla="*/ 372493 h 1524494"/>
                <a:gd name="connsiteX6" fmla="*/ 2181712 w 2238174"/>
                <a:gd name="connsiteY6" fmla="*/ 1080416 h 1524494"/>
                <a:gd name="connsiteX7" fmla="*/ 1459041 w 2238174"/>
                <a:gd name="connsiteY7" fmla="*/ 1375384 h 1524494"/>
                <a:gd name="connsiteX8" fmla="*/ 706873 w 2238174"/>
                <a:gd name="connsiteY8" fmla="*/ 1522868 h 1524494"/>
                <a:gd name="connsiteX9" fmla="*/ 426653 w 2238174"/>
                <a:gd name="connsiteY9" fmla="*/ 1286893 h 1524494"/>
                <a:gd name="connsiteX10" fmla="*/ 13699 w 2238174"/>
                <a:gd name="connsiteY10" fmla="*/ 1065668 h 1524494"/>
                <a:gd name="connsiteX11" fmla="*/ 131686 w 2238174"/>
                <a:gd name="connsiteY11" fmla="*/ 549474 h 1524494"/>
                <a:gd name="connsiteX12" fmla="*/ 441402 w 2238174"/>
                <a:gd name="connsiteY12" fmla="*/ 623216 h 15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8174" h="1524494">
                  <a:moveTo>
                    <a:pt x="441402" y="623216"/>
                  </a:moveTo>
                  <a:cubicBezTo>
                    <a:pt x="552015" y="645339"/>
                    <a:pt x="667544" y="706791"/>
                    <a:pt x="795363" y="682210"/>
                  </a:cubicBezTo>
                  <a:cubicBezTo>
                    <a:pt x="923182" y="657629"/>
                    <a:pt x="1127202" y="578971"/>
                    <a:pt x="1208318" y="475732"/>
                  </a:cubicBezTo>
                  <a:cubicBezTo>
                    <a:pt x="1289434" y="372493"/>
                    <a:pt x="1176363" y="136519"/>
                    <a:pt x="1282060" y="62777"/>
                  </a:cubicBezTo>
                  <a:cubicBezTo>
                    <a:pt x="1387757" y="-10965"/>
                    <a:pt x="1697473" y="-18338"/>
                    <a:pt x="1842499" y="33281"/>
                  </a:cubicBezTo>
                  <a:cubicBezTo>
                    <a:pt x="1987525" y="84900"/>
                    <a:pt x="2095680" y="197970"/>
                    <a:pt x="2152215" y="372493"/>
                  </a:cubicBezTo>
                  <a:cubicBezTo>
                    <a:pt x="2208751" y="547015"/>
                    <a:pt x="2297241" y="913268"/>
                    <a:pt x="2181712" y="1080416"/>
                  </a:cubicBezTo>
                  <a:cubicBezTo>
                    <a:pt x="2066183" y="1247564"/>
                    <a:pt x="1704848" y="1301642"/>
                    <a:pt x="1459041" y="1375384"/>
                  </a:cubicBezTo>
                  <a:cubicBezTo>
                    <a:pt x="1213234" y="1449126"/>
                    <a:pt x="878938" y="1537617"/>
                    <a:pt x="706873" y="1522868"/>
                  </a:cubicBezTo>
                  <a:cubicBezTo>
                    <a:pt x="534808" y="1508120"/>
                    <a:pt x="542182" y="1363093"/>
                    <a:pt x="426653" y="1286893"/>
                  </a:cubicBezTo>
                  <a:cubicBezTo>
                    <a:pt x="311124" y="1210693"/>
                    <a:pt x="62860" y="1188571"/>
                    <a:pt x="13699" y="1065668"/>
                  </a:cubicBezTo>
                  <a:cubicBezTo>
                    <a:pt x="-35462" y="942765"/>
                    <a:pt x="57944" y="630590"/>
                    <a:pt x="131686" y="549474"/>
                  </a:cubicBezTo>
                  <a:cubicBezTo>
                    <a:pt x="205428" y="468358"/>
                    <a:pt x="330789" y="601093"/>
                    <a:pt x="441402" y="623216"/>
                  </a:cubicBezTo>
                  <a:close/>
                </a:path>
              </a:pathLst>
            </a:custGeom>
            <a:noFill/>
            <a:ln w="762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13"/>
            <p:cNvSpPr/>
            <p:nvPr/>
          </p:nvSpPr>
          <p:spPr>
            <a:xfrm>
              <a:off x="5450541" y="5362076"/>
              <a:ext cx="907794" cy="994275"/>
            </a:xfrm>
            <a:custGeom>
              <a:avLst/>
              <a:gdLst>
                <a:gd name="connsiteX0" fmla="*/ 14593 w 907794"/>
                <a:gd name="connsiteY0" fmla="*/ 405795 h 994275"/>
                <a:gd name="connsiteX1" fmla="*/ 227244 w 907794"/>
                <a:gd name="connsiteY1" fmla="*/ 12390 h 994275"/>
                <a:gd name="connsiteX2" fmla="*/ 790770 w 907794"/>
                <a:gd name="connsiteY2" fmla="*/ 129348 h 994275"/>
                <a:gd name="connsiteX3" fmla="*/ 907728 w 907794"/>
                <a:gd name="connsiteY3" fmla="*/ 437692 h 994275"/>
                <a:gd name="connsiteX4" fmla="*/ 801403 w 907794"/>
                <a:gd name="connsiteY4" fmla="*/ 916157 h 994275"/>
                <a:gd name="connsiteX5" fmla="*/ 461161 w 907794"/>
                <a:gd name="connsiteY5" fmla="*/ 990585 h 994275"/>
                <a:gd name="connsiteX6" fmla="*/ 67756 w 907794"/>
                <a:gd name="connsiteY6" fmla="*/ 884260 h 994275"/>
                <a:gd name="connsiteX7" fmla="*/ 14593 w 907794"/>
                <a:gd name="connsiteY7" fmla="*/ 405795 h 9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794" h="994275">
                  <a:moveTo>
                    <a:pt x="14593" y="405795"/>
                  </a:moveTo>
                  <a:cubicBezTo>
                    <a:pt x="41174" y="260483"/>
                    <a:pt x="97881" y="58464"/>
                    <a:pt x="227244" y="12390"/>
                  </a:cubicBezTo>
                  <a:cubicBezTo>
                    <a:pt x="356607" y="-33685"/>
                    <a:pt x="677356" y="58464"/>
                    <a:pt x="790770" y="129348"/>
                  </a:cubicBezTo>
                  <a:cubicBezTo>
                    <a:pt x="904184" y="200232"/>
                    <a:pt x="905956" y="306557"/>
                    <a:pt x="907728" y="437692"/>
                  </a:cubicBezTo>
                  <a:cubicBezTo>
                    <a:pt x="909500" y="568827"/>
                    <a:pt x="875831" y="824008"/>
                    <a:pt x="801403" y="916157"/>
                  </a:cubicBezTo>
                  <a:cubicBezTo>
                    <a:pt x="726975" y="1008306"/>
                    <a:pt x="583435" y="995901"/>
                    <a:pt x="461161" y="990585"/>
                  </a:cubicBezTo>
                  <a:cubicBezTo>
                    <a:pt x="338887" y="985269"/>
                    <a:pt x="142184" y="981725"/>
                    <a:pt x="67756" y="884260"/>
                  </a:cubicBezTo>
                  <a:cubicBezTo>
                    <a:pt x="-6672" y="786795"/>
                    <a:pt x="-11988" y="551107"/>
                    <a:pt x="14593" y="405795"/>
                  </a:cubicBezTo>
                  <a:close/>
                </a:path>
              </a:pathLst>
            </a:cu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接點 14"/>
            <p:cNvCxnSpPr>
              <a:endCxn id="14" idx="0"/>
            </p:cNvCxnSpPr>
            <p:nvPr/>
          </p:nvCxnSpPr>
          <p:spPr>
            <a:xfrm flipV="1">
              <a:off x="4851716" y="5767871"/>
              <a:ext cx="613418" cy="879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3" name="群組 2"/>
          <p:cNvGrpSpPr/>
          <p:nvPr/>
        </p:nvGrpSpPr>
        <p:grpSpPr>
          <a:xfrm>
            <a:off x="20456" y="4087770"/>
            <a:ext cx="9006076" cy="2623939"/>
            <a:chOff x="20456" y="4087770"/>
            <a:chExt cx="9006076" cy="2623939"/>
          </a:xfrm>
        </p:grpSpPr>
        <p:pic>
          <p:nvPicPr>
            <p:cNvPr id="16" name="圖片 15"/>
            <p:cNvPicPr>
              <a:picLocks noChangeAspect="1"/>
            </p:cNvPicPr>
            <p:nvPr/>
          </p:nvPicPr>
          <p:blipFill>
            <a:blip r:embed="rId3"/>
            <a:stretch>
              <a:fillRect/>
            </a:stretch>
          </p:blipFill>
          <p:spPr>
            <a:xfrm>
              <a:off x="92867" y="5660690"/>
              <a:ext cx="8933665" cy="1051019"/>
            </a:xfrm>
            <a:prstGeom prst="rect">
              <a:avLst/>
            </a:prstGeom>
          </p:spPr>
        </p:pic>
        <p:sp>
          <p:nvSpPr>
            <p:cNvPr id="17" name="文字方塊 16"/>
            <p:cNvSpPr txBox="1"/>
            <p:nvPr/>
          </p:nvSpPr>
          <p:spPr>
            <a:xfrm>
              <a:off x="20456" y="4372029"/>
              <a:ext cx="2933432" cy="923330"/>
            </a:xfrm>
            <a:prstGeom prst="rect">
              <a:avLst/>
            </a:prstGeom>
            <a:noFill/>
          </p:spPr>
          <p:txBody>
            <a:bodyPr wrap="none" rtlCol="0">
              <a:spAutoFit/>
            </a:bodyPr>
            <a:lstStyle/>
            <a:p>
              <a:r>
                <a:rPr lang="en-US" altLang="zh-TW" b="1" dirty="0" smtClean="0">
                  <a:latin typeface="Cambria Math" panose="02040503050406030204" pitchFamily="18" charset="0"/>
                  <a:ea typeface="Cambria Math" panose="02040503050406030204" pitchFamily="18" charset="0"/>
                </a:rPr>
                <a:t>M</a:t>
              </a:r>
              <a:r>
                <a:rPr lang="en-US" altLang="zh-TW" dirty="0" smtClean="0">
                  <a:latin typeface="Cambria Math" panose="02040503050406030204" pitchFamily="18" charset="0"/>
                  <a:ea typeface="Cambria Math" panose="02040503050406030204" pitchFamily="18" charset="0"/>
                </a:rPr>
                <a:t> : transformation matrices</a:t>
              </a:r>
            </a:p>
            <a:p>
              <a:r>
                <a:rPr lang="en-US" altLang="zh-TW" b="1" dirty="0">
                  <a:latin typeface="Cambria Math" panose="02040503050406030204" pitchFamily="18" charset="0"/>
                  <a:ea typeface="Cambria Math" panose="02040503050406030204" pitchFamily="18" charset="0"/>
                </a:rPr>
                <a:t>p</a:t>
              </a:r>
              <a:r>
                <a:rPr lang="en-US" altLang="zh-TW" dirty="0" smtClean="0">
                  <a:latin typeface="Cambria Math" panose="02040503050406030204" pitchFamily="18" charset="0"/>
                  <a:ea typeface="Cambria Math" panose="02040503050406030204" pitchFamily="18" charset="0"/>
                </a:rPr>
                <a:t> : point</a:t>
              </a:r>
            </a:p>
            <a:p>
              <a:r>
                <a:rPr lang="en-US" altLang="zh-TW" b="1" dirty="0" smtClean="0">
                  <a:latin typeface="Cambria Math" panose="02040503050406030204" pitchFamily="18" charset="0"/>
                  <a:ea typeface="Cambria Math" panose="02040503050406030204" pitchFamily="18" charset="0"/>
                </a:rPr>
                <a:t>d</a:t>
              </a:r>
              <a:r>
                <a:rPr lang="en-US" altLang="zh-TW" dirty="0" smtClean="0">
                  <a:latin typeface="Cambria Math" panose="02040503050406030204" pitchFamily="18" charset="0"/>
                  <a:ea typeface="Cambria Math" panose="02040503050406030204" pitchFamily="18" charset="0"/>
                </a:rPr>
                <a:t> : desired point</a:t>
              </a:r>
            </a:p>
          </p:txBody>
        </p:sp>
        <p:sp>
          <p:nvSpPr>
            <p:cNvPr id="18" name="矩形 17"/>
            <p:cNvSpPr/>
            <p:nvPr/>
          </p:nvSpPr>
          <p:spPr>
            <a:xfrm>
              <a:off x="2953888" y="4087770"/>
              <a:ext cx="2547731" cy="1477328"/>
            </a:xfrm>
            <a:prstGeom prst="rect">
              <a:avLst/>
            </a:prstGeom>
          </p:spPr>
          <p:txBody>
            <a:bodyPr wrap="square">
              <a:spAutoFit/>
            </a:bodyPr>
            <a:lstStyle/>
            <a:p>
              <a:r>
                <a:rPr lang="en-US" altLang="zh-TW" b="1" dirty="0" smtClean="0">
                  <a:latin typeface="Cambria Math" panose="02040503050406030204" pitchFamily="18" charset="0"/>
                  <a:ea typeface="Cambria Math" panose="02040503050406030204" pitchFamily="18" charset="0"/>
                </a:rPr>
                <a:t>e</a:t>
              </a:r>
              <a:r>
                <a:rPr lang="en-US" altLang="zh-TW"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 </a:t>
              </a:r>
              <a:r>
                <a:rPr lang="en-US" altLang="zh-TW" b="1" dirty="0" err="1">
                  <a:latin typeface="Cambria Math" panose="02040503050406030204" pitchFamily="18" charset="0"/>
                  <a:ea typeface="Cambria Math" panose="02040503050406030204" pitchFamily="18" charset="0"/>
                </a:rPr>
                <a:t>e</a:t>
              </a:r>
              <a:r>
                <a:rPr lang="en-US" altLang="zh-TW" b="1" baseline="-25000" dirty="0" err="1">
                  <a:latin typeface="Cambria Math" panose="02040503050406030204" pitchFamily="18" charset="0"/>
                  <a:ea typeface="Cambria Math" panose="02040503050406030204" pitchFamily="18" charset="0"/>
                </a:rPr>
                <a:t>ij</a:t>
              </a:r>
              <a:r>
                <a:rPr lang="en-US" altLang="zh-TW" b="1"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p</a:t>
              </a:r>
              <a:r>
                <a:rPr lang="en-US" altLang="zh-TW" b="1" baseline="-25000" dirty="0">
                  <a:latin typeface="Cambria Math" panose="02040503050406030204" pitchFamily="18" charset="0"/>
                  <a:ea typeface="Cambria Math" panose="02040503050406030204" pitchFamily="18" charset="0"/>
                </a:rPr>
                <a:t>i</a:t>
              </a:r>
              <a:r>
                <a:rPr lang="en-US" altLang="zh-TW" b="1" dirty="0">
                  <a:latin typeface="Cambria Math" panose="02040503050406030204" pitchFamily="18" charset="0"/>
                  <a:ea typeface="Cambria Math" panose="02040503050406030204" pitchFamily="18" charset="0"/>
                </a:rPr>
                <a:t> </a:t>
              </a:r>
              <a:r>
                <a:rPr lang="en-US" altLang="zh-TW" dirty="0" smtClean="0">
                  <a:latin typeface="Cambria Math" panose="02040503050406030204" pitchFamily="18" charset="0"/>
                  <a:ea typeface="Cambria Math" panose="02040503050406030204" pitchFamily="18" charset="0"/>
                </a:rPr>
                <a:t>–</a:t>
              </a:r>
              <a:r>
                <a:rPr lang="en-US" altLang="zh-TW" b="1" dirty="0" smtClean="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j</a:t>
              </a:r>
              <a:endParaRPr lang="en-US" altLang="zh-TW" b="1" baseline="-25000" dirty="0" smtClean="0">
                <a:latin typeface="Cambria Math" panose="02040503050406030204" pitchFamily="18" charset="0"/>
                <a:ea typeface="Cambria Math" panose="02040503050406030204" pitchFamily="18" charset="0"/>
              </a:endParaRPr>
            </a:p>
            <a:p>
              <a:r>
                <a:rPr lang="en-US" altLang="zh-TW" b="1" dirty="0" smtClean="0">
                  <a:latin typeface="Cambria Math" panose="02040503050406030204" pitchFamily="18" charset="0"/>
                  <a:ea typeface="Cambria Math" panose="02040503050406030204" pitchFamily="18" charset="0"/>
                </a:rPr>
                <a:t>e'</a:t>
              </a:r>
              <a:r>
                <a:rPr lang="en-US" altLang="zh-TW"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e’</a:t>
              </a:r>
              <a:r>
                <a:rPr lang="en-US" altLang="zh-TW" b="1" baseline="-25000" dirty="0" err="1" smtClean="0">
                  <a:latin typeface="Cambria Math" panose="02040503050406030204" pitchFamily="18" charset="0"/>
                  <a:ea typeface="Cambria Math" panose="02040503050406030204" pitchFamily="18" charset="0"/>
                </a:rPr>
                <a:t>ij</a:t>
              </a:r>
              <a:r>
                <a:rPr lang="en-US" altLang="zh-TW" b="1"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M</a:t>
              </a:r>
              <a:r>
                <a:rPr lang="en-US" altLang="zh-TW" b="1" baseline="-25000" dirty="0" err="1">
                  <a:latin typeface="Cambria Math" panose="02040503050406030204" pitchFamily="18" charset="0"/>
                  <a:ea typeface="Cambria Math" panose="02040503050406030204" pitchFamily="18" charset="0"/>
                </a:rPr>
                <a:t>i</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i</a:t>
              </a:r>
              <a:r>
                <a:rPr lang="en-US" altLang="zh-TW" b="1"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M</a:t>
              </a:r>
              <a:r>
                <a:rPr lang="en-US" altLang="zh-TW" b="1" baseline="-25000" dirty="0" err="1">
                  <a:latin typeface="Cambria Math" panose="02040503050406030204" pitchFamily="18" charset="0"/>
                  <a:ea typeface="Cambria Math" panose="02040503050406030204" pitchFamily="18" charset="0"/>
                </a:rPr>
                <a:t>j</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j</a:t>
              </a:r>
              <a:endParaRPr lang="en-US" altLang="zh-TW" b="1" baseline="-25000" dirty="0">
                <a:latin typeface="Cambria Math" panose="02040503050406030204" pitchFamily="18" charset="0"/>
                <a:ea typeface="Cambria Math" panose="02040503050406030204" pitchFamily="18" charset="0"/>
              </a:endParaRPr>
            </a:p>
            <a:p>
              <a:r>
                <a:rPr lang="en-US" altLang="zh-TW" b="1" dirty="0">
                  <a:latin typeface="Cambria Math" panose="02040503050406030204" pitchFamily="18" charset="0"/>
                  <a:ea typeface="Cambria Math" panose="02040503050406030204" pitchFamily="18" charset="0"/>
                </a:rPr>
                <a:t>F</a:t>
              </a:r>
              <a:r>
                <a:rPr lang="en-US" altLang="zh-TW" dirty="0">
                  <a:latin typeface="Cambria Math" panose="02040503050406030204" pitchFamily="18" charset="0"/>
                  <a:ea typeface="Cambria Math" panose="02040503050406030204" pitchFamily="18" charset="0"/>
                </a:rPr>
                <a:t> : feature </a:t>
              </a:r>
            </a:p>
            <a:p>
              <a:r>
                <a:rPr lang="zh-TW" altLang="en-US" dirty="0">
                  <a:latin typeface="Cambria Math" panose="02040503050406030204" pitchFamily="18" charset="0"/>
                  <a:ea typeface="Cambria Math" panose="02040503050406030204" pitchFamily="18" charset="0"/>
                </a:rPr>
                <a:t>𝕋 </a:t>
              </a:r>
              <a:r>
                <a:rPr lang="en-US" altLang="zh-TW" dirty="0">
                  <a:latin typeface="Cambria Math" panose="02040503050406030204" pitchFamily="18" charset="0"/>
                  <a:ea typeface="Cambria Math" panose="02040503050406030204" pitchFamily="18" charset="0"/>
                </a:rPr>
                <a:t>: </a:t>
              </a:r>
              <a:r>
                <a:rPr lang="zh-TW" altLang="en-US" dirty="0">
                  <a:latin typeface="Cambria Math" panose="02040503050406030204" pitchFamily="18" charset="0"/>
                  <a:ea typeface="Cambria Math" panose="02040503050406030204" pitchFamily="18" charset="0"/>
                </a:rPr>
                <a:t>𝕋</a:t>
              </a:r>
              <a:r>
                <a:rPr lang="en-US" altLang="zh-TW" dirty="0">
                  <a:latin typeface="Cambria Math" panose="02040503050406030204" pitchFamily="18" charset="0"/>
                  <a:ea typeface="Cambria Math" panose="02040503050406030204" pitchFamily="18" charset="0"/>
                </a:rPr>
                <a:t> = {</a:t>
              </a:r>
              <a:r>
                <a:rPr lang="en-US" altLang="zh-TW" b="1" dirty="0">
                  <a:latin typeface="Cambria Math" panose="02040503050406030204" pitchFamily="18" charset="0"/>
                  <a:ea typeface="Cambria Math" panose="02040503050406030204" pitchFamily="18" charset="0"/>
                </a:rPr>
                <a:t>M</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M</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 </a:t>
              </a:r>
              <a:r>
                <a:rPr lang="en-US" altLang="zh-TW" b="1" dirty="0" err="1">
                  <a:latin typeface="Cambria Math" panose="02040503050406030204" pitchFamily="18" charset="0"/>
                  <a:ea typeface="Cambria Math" panose="02040503050406030204" pitchFamily="18" charset="0"/>
                </a:rPr>
                <a:t>M</a:t>
              </a:r>
              <a:r>
                <a:rPr lang="en-US" altLang="zh-TW" baseline="-25000" dirty="0" err="1">
                  <a:latin typeface="Cambria Math" panose="02040503050406030204" pitchFamily="18" charset="0"/>
                  <a:ea typeface="Cambria Math" panose="02040503050406030204" pitchFamily="18" charset="0"/>
                </a:rPr>
                <a:t>n</a:t>
              </a:r>
              <a:r>
                <a:rPr lang="en-US" altLang="zh-TW" dirty="0">
                  <a:latin typeface="Cambria Math" panose="02040503050406030204" pitchFamily="18" charset="0"/>
                  <a:ea typeface="Cambria Math" panose="02040503050406030204" pitchFamily="18" charset="0"/>
                </a:rPr>
                <a:t>}</a:t>
              </a:r>
            </a:p>
            <a:p>
              <a:r>
                <a:rPr lang="zh-TW" altLang="en-US" dirty="0">
                  <a:latin typeface="Cambria Math" panose="02040503050406030204" pitchFamily="18" charset="0"/>
                  <a:ea typeface="Cambria Math" panose="02040503050406030204" pitchFamily="18" charset="0"/>
                </a:rPr>
                <a:t>𝔽</a:t>
              </a:r>
              <a:r>
                <a:rPr lang="en-US" altLang="zh-TW" dirty="0">
                  <a:latin typeface="Cambria Math" panose="02040503050406030204" pitchFamily="18" charset="0"/>
                  <a:ea typeface="Cambria Math" panose="02040503050406030204" pitchFamily="18" charset="0"/>
                </a:rPr>
                <a:t> : </a:t>
              </a:r>
              <a:r>
                <a:rPr lang="zh-TW" altLang="en-US" dirty="0">
                  <a:latin typeface="Cambria Math" panose="02040503050406030204" pitchFamily="18" charset="0"/>
                  <a:ea typeface="Cambria Math" panose="02040503050406030204" pitchFamily="18" charset="0"/>
                </a:rPr>
                <a:t>𝔽 </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F</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F</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 </a:t>
              </a:r>
              <a:r>
                <a:rPr lang="en-US" altLang="zh-TW" b="1" dirty="0" err="1">
                  <a:latin typeface="Cambria Math" panose="02040503050406030204" pitchFamily="18" charset="0"/>
                  <a:ea typeface="Cambria Math" panose="02040503050406030204" pitchFamily="18" charset="0"/>
                </a:rPr>
                <a:t>F</a:t>
              </a:r>
              <a:r>
                <a:rPr lang="en-US" altLang="zh-TW" baseline="-25000" dirty="0" err="1">
                  <a:latin typeface="Cambria Math" panose="02040503050406030204" pitchFamily="18" charset="0"/>
                  <a:ea typeface="Cambria Math" panose="02040503050406030204" pitchFamily="18" charset="0"/>
                </a:rPr>
                <a:t>n</a:t>
              </a:r>
              <a:r>
                <a:rPr lang="en-US" altLang="zh-TW" dirty="0">
                  <a:latin typeface="Cambria Math" panose="02040503050406030204" pitchFamily="18" charset="0"/>
                  <a:ea typeface="Cambria Math" panose="02040503050406030204" pitchFamily="18" charset="0"/>
                </a:rPr>
                <a:t>}</a:t>
              </a:r>
              <a:endParaRPr lang="zh-TW" altLang="en-US" dirty="0">
                <a:latin typeface="Cambria Math" panose="02040503050406030204" pitchFamily="18" charset="0"/>
              </a:endParaRPr>
            </a:p>
          </p:txBody>
        </p:sp>
      </p:grpSp>
    </p:spTree>
    <p:extLst>
      <p:ext uri="{BB962C8B-B14F-4D97-AF65-F5344CB8AC3E}">
        <p14:creationId xmlns:p14="http://schemas.microsoft.com/office/powerpoint/2010/main" val="11296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2</a:t>
            </a:fld>
            <a:endParaRPr lang="zh-TW" altLang="en-US" dirty="0"/>
          </a:p>
        </p:txBody>
      </p:sp>
      <p:pic>
        <p:nvPicPr>
          <p:cNvPr id="5" name="图片 3"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610" y="1459173"/>
            <a:ext cx="2441937" cy="1674167"/>
          </a:xfrm>
          <a:prstGeom prst="rect">
            <a:avLst/>
          </a:prstGeom>
        </p:spPr>
      </p:pic>
      <p:pic>
        <p:nvPicPr>
          <p:cNvPr id="6" name="图片 4" descr="屏幕剪辑"/>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8141" y1="32961" x2="37415" y2="34078"/>
                        <a14:foregroundMark x1="12925" y1="35009" x2="39456" y2="40410"/>
                        <a14:foregroundMark x1="60544" y1="28119" x2="70068" y2="72067"/>
                        <a14:foregroundMark x1="82993" y1="38920" x2="86395" y2="56425"/>
                        <a14:foregroundMark x1="81179" y1="36499" x2="85941" y2="43203"/>
                        <a14:foregroundMark x1="59184" y1="90503" x2="65760" y2="90503"/>
                        <a14:foregroundMark x1="59637" y1="91061" x2="57370" y2="80447"/>
                        <a14:foregroundMark x1="66213" y1="91061" x2="70068" y2="81937"/>
                        <a14:foregroundMark x1="68254" y1="89758" x2="70522" y2="83240"/>
                        <a14:foregroundMark x1="43764" y1="81750" x2="36054" y2="83426"/>
                        <a14:foregroundMark x1="44444" y1="80447" x2="46712" y2="70205"/>
                        <a14:foregroundMark x1="36508" y1="84730" x2="31746" y2="78957"/>
                        <a14:foregroundMark x1="31746" y1="81378" x2="35601" y2="75605"/>
                        <a14:foregroundMark x1="85488" y1="69088" x2="67347" y2="71695"/>
                        <a14:foregroundMark x1="70068" y1="89199" x2="73016" y2="79330"/>
                        <a14:foregroundMark x1="79819" y1="35568" x2="69388" y2="42458"/>
                        <a14:foregroundMark x1="78912" y1="35009" x2="51927" y2="41713"/>
                        <a14:foregroundMark x1="72336" y1="85847" x2="71202" y2="75605"/>
                        <a14:foregroundMark x1="30612" y1="81937" x2="34240" y2="69646"/>
                        <a14:foregroundMark x1="31293" y1="82868" x2="39683" y2="74488"/>
                        <a14:foregroundMark x1="32653" y1="83426" x2="40816" y2="73557"/>
                        <a14:foregroundMark x1="50343" y1="14850" x2="45767" y2="34774"/>
                        <a14:foregroundMark x1="23112" y1="7519" x2="33410" y2="27820"/>
                      </a14:backgroundRemoval>
                    </a14:imgEffect>
                  </a14:imgLayer>
                </a14:imgProps>
              </a:ext>
              <a:ext uri="{28A0092B-C50C-407E-A947-70E740481C1C}">
                <a14:useLocalDpi xmlns:a14="http://schemas.microsoft.com/office/drawing/2010/main" val="0"/>
              </a:ext>
            </a:extLst>
          </a:blip>
          <a:stretch>
            <a:fillRect/>
          </a:stretch>
        </p:blipFill>
        <p:spPr>
          <a:xfrm>
            <a:off x="308610" y="1191359"/>
            <a:ext cx="1814751" cy="2209799"/>
          </a:xfrm>
          <a:prstGeom prst="rect">
            <a:avLst/>
          </a:prstGeom>
        </p:spPr>
      </p:pic>
      <p:sp>
        <p:nvSpPr>
          <p:cNvPr id="7" name="十字形 6"/>
          <p:cNvSpPr/>
          <p:nvPr/>
        </p:nvSpPr>
        <p:spPr>
          <a:xfrm>
            <a:off x="2061210" y="1991458"/>
            <a:ext cx="609600" cy="609600"/>
          </a:xfrm>
          <a:prstGeom prst="plus">
            <a:avLst>
              <a:gd name="adj" fmla="val 43333"/>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ln/>
              <a:solidFill>
                <a:schemeClr val="accent4"/>
              </a:solidFill>
            </a:endParaRPr>
          </a:p>
        </p:txBody>
      </p:sp>
      <p:sp>
        <p:nvSpPr>
          <p:cNvPr id="8" name="等于号 6"/>
          <p:cNvSpPr/>
          <p:nvPr/>
        </p:nvSpPr>
        <p:spPr>
          <a:xfrm>
            <a:off x="4942708" y="2068216"/>
            <a:ext cx="834663" cy="456084"/>
          </a:xfrm>
          <a:prstGeom prst="mathEqual">
            <a:avLst>
              <a:gd name="adj1" fmla="val 16837"/>
              <a:gd name="adj2" fmla="val 29581"/>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9" name="矩形 8"/>
          <p:cNvSpPr/>
          <p:nvPr/>
        </p:nvSpPr>
        <p:spPr>
          <a:xfrm>
            <a:off x="412756" y="3108710"/>
            <a:ext cx="1719766" cy="461665"/>
          </a:xfrm>
          <a:prstGeom prst="rect">
            <a:avLst/>
          </a:prstGeom>
        </p:spPr>
        <p:txBody>
          <a:bodyPr wrap="none">
            <a:spAutoFit/>
          </a:bodyPr>
          <a:lstStyle/>
          <a:p>
            <a:r>
              <a:rPr lang="en-US" altLang="zh-TW" sz="2400" b="1" dirty="0" smtClean="0">
                <a:latin typeface="Cambria Math" panose="02040503050406030204" pitchFamily="18" charset="0"/>
                <a:ea typeface="Cambria Math" panose="02040503050406030204" pitchFamily="18" charset="0"/>
              </a:rPr>
              <a:t>Style</a:t>
            </a:r>
            <a:r>
              <a:rPr lang="zh-TW" altLang="en-US" sz="2400" b="1" dirty="0" smtClean="0">
                <a:latin typeface="Cambria Math" panose="02040503050406030204" pitchFamily="18" charset="0"/>
                <a:ea typeface="Cambria Math" panose="02040503050406030204" pitchFamily="18" charset="0"/>
              </a:rPr>
              <a:t> </a:t>
            </a:r>
            <a:r>
              <a:rPr lang="en-US" altLang="zh-TW" sz="2400" b="1" dirty="0" smtClean="0">
                <a:latin typeface="Cambria Math" panose="02040503050406030204" pitchFamily="18" charset="0"/>
                <a:ea typeface="Cambria Math" panose="02040503050406030204" pitchFamily="18" charset="0"/>
              </a:rPr>
              <a:t>model</a:t>
            </a:r>
            <a:endParaRPr lang="en-US" altLang="zh-TW" sz="2400" b="1" dirty="0">
              <a:latin typeface="Cambria Math" panose="02040503050406030204" pitchFamily="18" charset="0"/>
              <a:ea typeface="Cambria Math" panose="02040503050406030204" pitchFamily="18" charset="0"/>
            </a:endParaRPr>
          </a:p>
        </p:txBody>
      </p:sp>
      <p:sp>
        <p:nvSpPr>
          <p:cNvPr id="10" name="矩形 9"/>
          <p:cNvSpPr/>
          <p:nvPr/>
        </p:nvSpPr>
        <p:spPr>
          <a:xfrm>
            <a:off x="2864293" y="3108709"/>
            <a:ext cx="1699504" cy="461665"/>
          </a:xfrm>
          <a:prstGeom prst="rect">
            <a:avLst/>
          </a:prstGeom>
        </p:spPr>
        <p:txBody>
          <a:bodyPr wrap="none">
            <a:spAutoFit/>
          </a:bodyPr>
          <a:lstStyle/>
          <a:p>
            <a:r>
              <a:rPr lang="en-US" altLang="zh-TW" sz="2400" b="1" dirty="0" smtClean="0">
                <a:latin typeface="Cambria Math" panose="02040503050406030204" pitchFamily="18" charset="0"/>
                <a:ea typeface="Cambria Math" panose="02040503050406030204" pitchFamily="18" charset="0"/>
              </a:rPr>
              <a:t>Base</a:t>
            </a:r>
            <a:r>
              <a:rPr lang="zh-TW" altLang="en-US" sz="2400" b="1" dirty="0" smtClean="0">
                <a:latin typeface="Cambria Math" panose="02040503050406030204" pitchFamily="18" charset="0"/>
                <a:ea typeface="Cambria Math" panose="02040503050406030204" pitchFamily="18" charset="0"/>
              </a:rPr>
              <a:t> </a:t>
            </a:r>
            <a:r>
              <a:rPr lang="en-US" altLang="zh-TW" sz="2400" b="1" dirty="0" smtClean="0">
                <a:latin typeface="Cambria Math" panose="02040503050406030204" pitchFamily="18" charset="0"/>
                <a:ea typeface="Cambria Math" panose="02040503050406030204" pitchFamily="18" charset="0"/>
              </a:rPr>
              <a:t>model</a:t>
            </a:r>
            <a:endParaRPr lang="en-US" altLang="zh-TW" sz="2400" b="1" dirty="0">
              <a:latin typeface="Cambria Math" panose="02040503050406030204" pitchFamily="18" charset="0"/>
              <a:ea typeface="Cambria Math" panose="02040503050406030204" pitchFamily="18" charset="0"/>
            </a:endParaRPr>
          </a:p>
        </p:txBody>
      </p:sp>
      <p:grpSp>
        <p:nvGrpSpPr>
          <p:cNvPr id="11" name="群組 10"/>
          <p:cNvGrpSpPr/>
          <p:nvPr/>
        </p:nvGrpSpPr>
        <p:grpSpPr>
          <a:xfrm>
            <a:off x="2868930" y="3811519"/>
            <a:ext cx="6156562" cy="2455215"/>
            <a:chOff x="2686050" y="4067009"/>
            <a:chExt cx="6156562" cy="2455215"/>
          </a:xfrm>
        </p:grpSpPr>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6462" y="4106830"/>
              <a:ext cx="2216150" cy="1937681"/>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050" y="4067009"/>
              <a:ext cx="1815850" cy="1885467"/>
            </a:xfrm>
            <a:prstGeom prst="rect">
              <a:avLst/>
            </a:prstGeom>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1900" y="4067009"/>
              <a:ext cx="2115401" cy="1902083"/>
            </a:xfrm>
            <a:prstGeom prst="rect">
              <a:avLst/>
            </a:prstGeom>
          </p:spPr>
        </p:pic>
        <p:sp>
          <p:nvSpPr>
            <p:cNvPr id="15" name="矩形 14"/>
            <p:cNvSpPr/>
            <p:nvPr/>
          </p:nvSpPr>
          <p:spPr>
            <a:xfrm>
              <a:off x="4802481" y="5937449"/>
              <a:ext cx="2303836" cy="584775"/>
            </a:xfrm>
            <a:prstGeom prst="rect">
              <a:avLst/>
            </a:prstGeom>
          </p:spPr>
          <p:txBody>
            <a:bodyPr wrap="none">
              <a:spAutoFit/>
            </a:bodyPr>
            <a:lstStyle/>
            <a:p>
              <a:r>
                <a:rPr lang="en-US" altLang="zh-TW" sz="2400" b="1" dirty="0">
                  <a:latin typeface="Cambria Math" panose="02040503050406030204" pitchFamily="18" charset="0"/>
                  <a:ea typeface="Cambria Math" panose="02040503050406030204" pitchFamily="18" charset="0"/>
                </a:rPr>
                <a:t>Blended</a:t>
              </a:r>
              <a:r>
                <a:rPr lang="en-US" altLang="zh-TW" sz="3200" b="1" dirty="0" smtClean="0">
                  <a:solidFill>
                    <a:srgbClr val="BC1470"/>
                  </a:solidFill>
                  <a:latin typeface="Segoe UI" panose="020B0502040204020203" pitchFamily="34" charset="0"/>
                  <a:cs typeface="Segoe UI" panose="020B0502040204020203" pitchFamily="34" charset="0"/>
                </a:rPr>
                <a:t> </a:t>
              </a:r>
              <a:r>
                <a:rPr lang="en-US" altLang="zh-TW" sz="2400" b="1" dirty="0">
                  <a:latin typeface="Cambria Math" panose="02040503050406030204" pitchFamily="18" charset="0"/>
                  <a:ea typeface="Cambria Math" panose="02040503050406030204" pitchFamily="18" charset="0"/>
                </a:rPr>
                <a:t>models</a:t>
              </a:r>
              <a:endParaRPr lang="zh-TW" altLang="en-US" sz="2400" b="1" dirty="0">
                <a:latin typeface="Cambria Math" panose="02040503050406030204" pitchFamily="18" charset="0"/>
                <a:ea typeface="Cambria Math" panose="02040503050406030204" pitchFamily="18" charset="0"/>
              </a:endParaRPr>
            </a:p>
          </p:txBody>
        </p:sp>
      </p:grpSp>
      <p:sp>
        <p:nvSpPr>
          <p:cNvPr id="16" name="內容版面配置區 2"/>
          <p:cNvSpPr>
            <a:spLocks noGrp="1"/>
          </p:cNvSpPr>
          <p:nvPr>
            <p:ph idx="1"/>
          </p:nvPr>
        </p:nvSpPr>
        <p:spPr>
          <a:xfrm>
            <a:off x="5976769" y="1494028"/>
            <a:ext cx="2815590" cy="1833879"/>
          </a:xfrm>
        </p:spPr>
        <p:txBody>
          <a:bodyPr/>
          <a:lstStyle/>
          <a:p>
            <a:r>
              <a:rPr lang="en-US" altLang="zh-TW" b="1" dirty="0" smtClean="0">
                <a:solidFill>
                  <a:srgbClr val="002060"/>
                </a:solidFill>
              </a:rPr>
              <a:t>Applications:</a:t>
            </a:r>
          </a:p>
          <a:p>
            <a:pPr lvl="1"/>
            <a:r>
              <a:rPr lang="en-US" altLang="zh-TW" dirty="0">
                <a:solidFill>
                  <a:srgbClr val="002060"/>
                </a:solidFill>
              </a:rPr>
              <a:t>Product </a:t>
            </a:r>
            <a:r>
              <a:rPr lang="en-US" altLang="zh-TW" dirty="0" smtClean="0">
                <a:solidFill>
                  <a:srgbClr val="002060"/>
                </a:solidFill>
              </a:rPr>
              <a:t>design</a:t>
            </a:r>
            <a:endParaRPr lang="en-US" altLang="zh-TW" dirty="0">
              <a:solidFill>
                <a:srgbClr val="002060"/>
              </a:solidFill>
            </a:endParaRPr>
          </a:p>
          <a:p>
            <a:pPr lvl="1"/>
            <a:r>
              <a:rPr lang="en-US" altLang="zh-TW" dirty="0" smtClean="0">
                <a:solidFill>
                  <a:srgbClr val="002060"/>
                </a:solidFill>
              </a:rPr>
              <a:t>Inspiration</a:t>
            </a:r>
          </a:p>
          <a:p>
            <a:pPr lvl="1"/>
            <a:r>
              <a:rPr lang="en-US" altLang="zh-TW" dirty="0" smtClean="0">
                <a:solidFill>
                  <a:srgbClr val="002060"/>
                </a:solidFill>
              </a:rPr>
              <a:t>Provide drafts</a:t>
            </a:r>
            <a:endParaRPr lang="zh-TW" altLang="en-US" dirty="0">
              <a:solidFill>
                <a:srgbClr val="002060"/>
              </a:solidFill>
            </a:endParaRPr>
          </a:p>
        </p:txBody>
      </p:sp>
      <p:sp>
        <p:nvSpPr>
          <p:cNvPr id="17" name="標題 1"/>
          <p:cNvSpPr>
            <a:spLocks noGrp="1"/>
          </p:cNvSpPr>
          <p:nvPr>
            <p:ph type="title"/>
          </p:nvPr>
        </p:nvSpPr>
        <p:spPr>
          <a:xfrm>
            <a:off x="628650" y="-634"/>
            <a:ext cx="7886700" cy="1325563"/>
          </a:xfrm>
        </p:spPr>
        <p:txBody>
          <a:bodyPr/>
          <a:lstStyle/>
          <a:p>
            <a:r>
              <a:rPr lang="en-US" altLang="zh-TW" dirty="0" smtClean="0"/>
              <a:t>Inputs and Outputs</a:t>
            </a:r>
            <a:endParaRPr lang="zh-TW" altLang="en-US" dirty="0"/>
          </a:p>
        </p:txBody>
      </p:sp>
    </p:spTree>
    <p:extLst>
      <p:ext uri="{BB962C8B-B14F-4D97-AF65-F5344CB8AC3E}">
        <p14:creationId xmlns:p14="http://schemas.microsoft.com/office/powerpoint/2010/main" val="1642109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537" y="2088934"/>
            <a:ext cx="2314575" cy="1600200"/>
          </a:xfrm>
          <a:prstGeom prst="rect">
            <a:avLst/>
          </a:prstGeom>
        </p:spPr>
      </p:pic>
      <p:sp>
        <p:nvSpPr>
          <p:cNvPr id="4" name="投影片編號版面配置區 3"/>
          <p:cNvSpPr>
            <a:spLocks noGrp="1"/>
          </p:cNvSpPr>
          <p:nvPr>
            <p:ph type="sldNum" sz="quarter" idx="12"/>
          </p:nvPr>
        </p:nvSpPr>
        <p:spPr/>
        <p:txBody>
          <a:bodyPr/>
          <a:lstStyle/>
          <a:p>
            <a:fld id="{6F12B5DC-1500-4996-8CAD-A261D81F1CD2}" type="slidenum">
              <a:rPr lang="zh-TW" altLang="en-US" smtClean="0"/>
              <a:pPr/>
              <a:t>20</a:t>
            </a:fld>
            <a:endParaRPr lang="zh-TW" altLang="en-US" dirty="0"/>
          </a:p>
        </p:txBody>
      </p:sp>
      <p:sp>
        <p:nvSpPr>
          <p:cNvPr id="5" name="標題 1"/>
          <p:cNvSpPr>
            <a:spLocks noGrp="1"/>
          </p:cNvSpPr>
          <p:nvPr>
            <p:ph type="title"/>
          </p:nvPr>
        </p:nvSpPr>
        <p:spPr>
          <a:xfrm>
            <a:off x="628650" y="-634"/>
            <a:ext cx="7886700" cy="812292"/>
          </a:xfrm>
        </p:spPr>
        <p:txBody>
          <a:bodyPr>
            <a:normAutofit/>
          </a:bodyPr>
          <a:lstStyle/>
          <a:p>
            <a:r>
              <a:rPr lang="en-US" altLang="zh-TW" dirty="0"/>
              <a:t>Step 4: Soft </a:t>
            </a:r>
            <a:r>
              <a:rPr lang="en-US" altLang="zh-TW" dirty="0" smtClean="0"/>
              <a:t>Matching</a:t>
            </a:r>
            <a:endParaRPr lang="zh-TW" altLang="en-US" dirty="0"/>
          </a:p>
        </p:txBody>
      </p:sp>
      <p:sp>
        <p:nvSpPr>
          <p:cNvPr id="6" name="內容版面配置區 2"/>
          <p:cNvSpPr>
            <a:spLocks noGrp="1"/>
          </p:cNvSpPr>
          <p:nvPr>
            <p:ph idx="1"/>
          </p:nvPr>
        </p:nvSpPr>
        <p:spPr>
          <a:xfrm>
            <a:off x="537210" y="733459"/>
            <a:ext cx="7373891" cy="4352246"/>
          </a:xfrm>
        </p:spPr>
        <p:txBody>
          <a:bodyPr>
            <a:normAutofit fontScale="92500" lnSpcReduction="20000"/>
          </a:bodyPr>
          <a:lstStyle/>
          <a:p>
            <a:r>
              <a:rPr lang="en-US" altLang="zh-TW" b="1" dirty="0"/>
              <a:t>Problem</a:t>
            </a:r>
            <a:r>
              <a:rPr lang="en-US" altLang="zh-TW" b="1" dirty="0" smtClean="0"/>
              <a:t>: </a:t>
            </a:r>
            <a:r>
              <a:rPr lang="en-US" altLang="zh-TW" dirty="0"/>
              <a:t>p</a:t>
            </a:r>
            <a:r>
              <a:rPr lang="en-US" altLang="zh-TW" dirty="0" smtClean="0"/>
              <a:t>oints </a:t>
            </a:r>
            <a:r>
              <a:rPr lang="en-US" altLang="zh-TW" dirty="0"/>
              <a:t>are not onto the </a:t>
            </a:r>
            <a:r>
              <a:rPr lang="en-US" altLang="zh-TW" dirty="0" smtClean="0"/>
              <a:t>surface of base model after rigid matching</a:t>
            </a:r>
          </a:p>
          <a:p>
            <a:r>
              <a:rPr lang="en-US" altLang="zh-TW" dirty="0"/>
              <a:t>Calculate each feature </a:t>
            </a:r>
            <a:r>
              <a:rPr lang="en-US" altLang="zh-TW" dirty="0" smtClean="0"/>
              <a:t>independently</a:t>
            </a:r>
          </a:p>
          <a:p>
            <a:r>
              <a:rPr lang="en-US" altLang="zh-TW" b="1" dirty="0" smtClean="0"/>
              <a:t>Objectives:</a:t>
            </a:r>
            <a:endParaRPr lang="en-US" altLang="zh-TW" dirty="0" smtClean="0"/>
          </a:p>
          <a:p>
            <a:pPr lvl="1"/>
            <a:r>
              <a:rPr lang="en-US" altLang="zh-TW" dirty="0" smtClean="0"/>
              <a:t>Let points lay on </a:t>
            </a:r>
            <a:r>
              <a:rPr lang="en-US" altLang="zh-TW" dirty="0"/>
              <a:t>the surface of base </a:t>
            </a:r>
            <a:r>
              <a:rPr lang="en-US" altLang="zh-TW" dirty="0" smtClean="0"/>
              <a:t>part</a:t>
            </a:r>
            <a:endParaRPr lang="en-US" altLang="zh-TW" dirty="0"/>
          </a:p>
          <a:p>
            <a:pPr lvl="1"/>
            <a:r>
              <a:rPr lang="en-US" altLang="zh-TW" dirty="0"/>
              <a:t>Preserve the </a:t>
            </a:r>
            <a:r>
              <a:rPr lang="en-US" altLang="zh-TW" dirty="0" smtClean="0"/>
              <a:t>shape of feature pattern</a:t>
            </a:r>
          </a:p>
          <a:p>
            <a:r>
              <a:rPr lang="en-US" altLang="zh-TW" dirty="0" smtClean="0"/>
              <a:t>To ensure that points will be onto the                   surface, represent point </a:t>
            </a:r>
            <a:r>
              <a:rPr lang="en-US" altLang="zh-TW" dirty="0"/>
              <a:t>positions by </a:t>
            </a:r>
            <a:r>
              <a:rPr lang="en-US" altLang="zh-TW" dirty="0" smtClean="0"/>
              <a:t>             </a:t>
            </a:r>
            <a:r>
              <a:rPr lang="en-US" altLang="zh-TW" dirty="0" err="1" smtClean="0"/>
              <a:t>Barycentric</a:t>
            </a:r>
            <a:r>
              <a:rPr lang="en-US" altLang="zh-TW" dirty="0" smtClean="0"/>
              <a:t> </a:t>
            </a:r>
            <a:r>
              <a:rPr lang="en-US" altLang="zh-TW" dirty="0"/>
              <a:t>coordinate</a:t>
            </a:r>
          </a:p>
          <a:p>
            <a:r>
              <a:rPr lang="en-US" altLang="zh-TW" dirty="0"/>
              <a:t>To </a:t>
            </a:r>
            <a:r>
              <a:rPr lang="en-US" altLang="zh-TW" dirty="0" smtClean="0"/>
              <a:t>preserve </a:t>
            </a:r>
            <a:r>
              <a:rPr lang="en-US" altLang="zh-TW" dirty="0"/>
              <a:t>the shape of feature </a:t>
            </a:r>
            <a:r>
              <a:rPr lang="en-US" altLang="zh-TW" dirty="0" smtClean="0"/>
              <a:t>pattern, </a:t>
            </a:r>
            <a:r>
              <a:rPr lang="en-US" altLang="zh-TW" dirty="0"/>
              <a:t>represent the shape of feature pattern as </a:t>
            </a:r>
            <a:r>
              <a:rPr lang="en-US" altLang="zh-TW" dirty="0" smtClean="0"/>
              <a:t>links</a:t>
            </a:r>
            <a:r>
              <a:rPr lang="zh-TW" altLang="en-US" dirty="0" smtClean="0"/>
              <a:t> </a:t>
            </a:r>
            <a:r>
              <a:rPr lang="en-US" altLang="zh-TW" dirty="0"/>
              <a:t>whose lengths are maintained</a:t>
            </a:r>
            <a:endParaRPr lang="zh-TW" altLang="en-US" dirty="0"/>
          </a:p>
        </p:txBody>
      </p:sp>
      <p:pic>
        <p:nvPicPr>
          <p:cNvPr id="7" name="Picture 2" descr="http://mathworld.wolfram.com/images/eps-gif/Barycentric_901.gif"/>
          <p:cNvPicPr>
            <a:picLocks noChangeAspect="1" noChangeArrowheads="1"/>
          </p:cNvPicPr>
          <p:nvPr/>
        </p:nvPicPr>
        <p:blipFill rotWithShape="1">
          <a:blip r:embed="rId4">
            <a:extLst>
              <a:ext uri="{28A0092B-C50C-407E-A947-70E740481C1C}">
                <a14:useLocalDpi xmlns:a14="http://schemas.microsoft.com/office/drawing/2010/main" val="0"/>
              </a:ext>
            </a:extLst>
          </a:blip>
          <a:srcRect l="50154"/>
          <a:stretch/>
        </p:blipFill>
        <p:spPr bwMode="auto">
          <a:xfrm>
            <a:off x="6644049" y="46256"/>
            <a:ext cx="2359660" cy="22002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777537" y="6176628"/>
            <a:ext cx="1366463" cy="68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p:cNvGrpSpPr/>
          <p:nvPr/>
        </p:nvGrpSpPr>
        <p:grpSpPr>
          <a:xfrm>
            <a:off x="110475" y="4831427"/>
            <a:ext cx="8911606" cy="2032011"/>
            <a:chOff x="110475" y="4831427"/>
            <a:chExt cx="8911606" cy="2032011"/>
          </a:xfrm>
        </p:grpSpPr>
        <p:pic>
          <p:nvPicPr>
            <p:cNvPr id="10" name="圖片 9"/>
            <p:cNvPicPr>
              <a:picLocks noChangeAspect="1"/>
            </p:cNvPicPr>
            <p:nvPr/>
          </p:nvPicPr>
          <p:blipFill>
            <a:blip r:embed="rId5"/>
            <a:stretch>
              <a:fillRect/>
            </a:stretch>
          </p:blipFill>
          <p:spPr>
            <a:xfrm>
              <a:off x="110475" y="4831427"/>
              <a:ext cx="8911606" cy="1024526"/>
            </a:xfrm>
            <a:prstGeom prst="rect">
              <a:avLst/>
            </a:prstGeom>
            <a:ln>
              <a:solidFill>
                <a:schemeClr val="tx1"/>
              </a:solidFill>
            </a:ln>
          </p:spPr>
        </p:pic>
        <p:sp>
          <p:nvSpPr>
            <p:cNvPr id="11" name="文字方塊 10"/>
            <p:cNvSpPr txBox="1"/>
            <p:nvPr/>
          </p:nvSpPr>
          <p:spPr>
            <a:xfrm>
              <a:off x="925580" y="5934670"/>
              <a:ext cx="5931568" cy="923330"/>
            </a:xfrm>
            <a:prstGeom prst="rect">
              <a:avLst/>
            </a:prstGeom>
            <a:noFill/>
          </p:spPr>
          <p:txBody>
            <a:bodyPr wrap="square" rtlCol="0">
              <a:spAutoFit/>
            </a:bodyPr>
            <a:lstStyle/>
            <a:p>
              <a:r>
                <a:rPr lang="en-US" altLang="zh-TW" dirty="0" smtClean="0">
                  <a:latin typeface="Cambria Math" panose="02040503050406030204" pitchFamily="18" charset="0"/>
                  <a:ea typeface="Cambria Math" panose="02040503050406030204" pitchFamily="18" charset="0"/>
                </a:rPr>
                <a:t>ℝ </a:t>
              </a:r>
              <a:r>
                <a:rPr lang="en-US" altLang="zh-TW" dirty="0">
                  <a:latin typeface="Cambria Math" panose="02040503050406030204" pitchFamily="18" charset="0"/>
                  <a:ea typeface="Cambria Math" panose="02040503050406030204" pitchFamily="18" charset="0"/>
                </a:rPr>
                <a:t>: {r</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r</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r</a:t>
              </a:r>
              <a:r>
                <a:rPr lang="en-US" altLang="zh-TW" baseline="-25000" dirty="0">
                  <a:latin typeface="Cambria Math" panose="02040503050406030204" pitchFamily="18" charset="0"/>
                  <a:ea typeface="Cambria Math" panose="02040503050406030204" pitchFamily="18" charset="0"/>
                </a:rPr>
                <a:t>3</a:t>
              </a:r>
              <a:r>
                <a:rPr lang="en-US" altLang="zh-TW" dirty="0">
                  <a:latin typeface="Cambria Math" panose="02040503050406030204" pitchFamily="18" charset="0"/>
                  <a:ea typeface="Cambria Math" panose="02040503050406030204" pitchFamily="18" charset="0"/>
                </a:rPr>
                <a:t>, … r</a:t>
              </a:r>
              <a:r>
                <a:rPr lang="en-US" altLang="zh-TW" baseline="-25000" dirty="0">
                  <a:latin typeface="Cambria Math" panose="02040503050406030204" pitchFamily="18" charset="0"/>
                  <a:ea typeface="Cambria Math" panose="02040503050406030204" pitchFamily="18" charset="0"/>
                </a:rPr>
                <a:t>3n</a:t>
              </a:r>
              <a:r>
                <a:rPr lang="en-US" altLang="zh-TW" dirty="0">
                  <a:latin typeface="Cambria Math" panose="02040503050406030204" pitchFamily="18" charset="0"/>
                  <a:ea typeface="Cambria Math" panose="02040503050406030204" pitchFamily="18" charset="0"/>
                </a:rPr>
                <a:t>}</a:t>
              </a:r>
              <a:endParaRPr lang="en-US" altLang="zh-TW" dirty="0" smtClean="0">
                <a:latin typeface="Cambria Math" panose="02040503050406030204" pitchFamily="18" charset="0"/>
                <a:ea typeface="Cambria Math" panose="02040503050406030204" pitchFamily="18" charset="0"/>
              </a:endParaRPr>
            </a:p>
            <a:p>
              <a:r>
                <a:rPr lang="en-US" altLang="zh-TW" i="1" dirty="0" smtClean="0">
                  <a:latin typeface="Cambria Math" panose="02040503050406030204" pitchFamily="18" charset="0"/>
                  <a:ea typeface="Cambria Math" panose="02040503050406030204" pitchFamily="18" charset="0"/>
                </a:rPr>
                <a:t>B </a:t>
              </a:r>
              <a:r>
                <a:rPr lang="en-US" altLang="zh-TW" dirty="0">
                  <a:latin typeface="Cambria Math" panose="02040503050406030204" pitchFamily="18" charset="0"/>
                  <a:ea typeface="Cambria Math" panose="02040503050406030204" pitchFamily="18" charset="0"/>
                </a:rPr>
                <a:t>: </a:t>
              </a:r>
              <a:r>
                <a:rPr lang="en-US" altLang="zh-TW" dirty="0" err="1" smtClean="0">
                  <a:latin typeface="Cambria Math" panose="02040503050406030204" pitchFamily="18" charset="0"/>
                  <a:ea typeface="Cambria Math" panose="02040503050406030204" pitchFamily="18" charset="0"/>
                </a:rPr>
                <a:t>Barycentric</a:t>
              </a:r>
              <a:r>
                <a:rPr lang="en-US" altLang="zh-TW" dirty="0" smtClean="0">
                  <a:latin typeface="Cambria Math" panose="02040503050406030204" pitchFamily="18" charset="0"/>
                  <a:ea typeface="Cambria Math" panose="02040503050406030204" pitchFamily="18" charset="0"/>
                </a:rPr>
                <a:t> coordinate, </a:t>
              </a:r>
              <a:r>
                <a:rPr lang="en-US" altLang="zh-TW" i="1" dirty="0" smtClean="0">
                  <a:latin typeface="Cambria Math" panose="02040503050406030204" pitchFamily="18" charset="0"/>
                  <a:ea typeface="Cambria Math" panose="02040503050406030204" pitchFamily="18" charset="0"/>
                </a:rPr>
                <a:t>B</a:t>
              </a:r>
              <a:r>
                <a:rPr lang="en-US" altLang="zh-TW" dirty="0" smtClean="0">
                  <a:latin typeface="Cambria Math" panose="02040503050406030204" pitchFamily="18" charset="0"/>
                  <a:ea typeface="Cambria Math" panose="02040503050406030204" pitchFamily="18" charset="0"/>
                </a:rPr>
                <a:t>(f</a:t>
              </a:r>
              <a:r>
                <a:rPr lang="en-US" altLang="zh-TW" dirty="0">
                  <a:latin typeface="Cambria Math" panose="02040503050406030204" pitchFamily="18" charset="0"/>
                  <a:ea typeface="Cambria Math" panose="02040503050406030204" pitchFamily="18" charset="0"/>
                </a:rPr>
                <a:t>, r</a:t>
              </a:r>
              <a:r>
                <a:rPr lang="en-US" altLang="zh-TW" dirty="0" smtClean="0">
                  <a:latin typeface="Cambria Math" panose="02040503050406030204" pitchFamily="18" charset="0"/>
                  <a:ea typeface="Cambria Math" panose="02040503050406030204" pitchFamily="18" charset="0"/>
                </a:rPr>
                <a:t>) = r</a:t>
              </a:r>
              <a:r>
                <a:rPr lang="en-US" altLang="zh-TW" baseline="-25000" dirty="0" smtClean="0">
                  <a:latin typeface="Cambria Math" panose="02040503050406030204" pitchFamily="18" charset="0"/>
                  <a:ea typeface="Cambria Math" panose="02040503050406030204" pitchFamily="18" charset="0"/>
                </a:rPr>
                <a:t>1</a:t>
              </a:r>
              <a:r>
                <a:rPr lang="en-US" altLang="zh-TW" dirty="0" smtClean="0">
                  <a:latin typeface="Cambria Math" panose="02040503050406030204" pitchFamily="18" charset="0"/>
                  <a:ea typeface="Cambria Math" panose="02040503050406030204" pitchFamily="18" charset="0"/>
                </a:rPr>
                <a:t>v</a:t>
              </a:r>
              <a:r>
                <a:rPr lang="en-US" altLang="zh-TW" baseline="-25000" dirty="0" smtClean="0">
                  <a:latin typeface="Cambria Math" panose="02040503050406030204" pitchFamily="18" charset="0"/>
                  <a:ea typeface="Cambria Math" panose="02040503050406030204" pitchFamily="18" charset="0"/>
                </a:rPr>
                <a:t>1</a:t>
              </a:r>
              <a:r>
                <a:rPr lang="en-US" altLang="zh-TW" dirty="0" smtClean="0">
                  <a:latin typeface="Cambria Math" panose="02040503050406030204" pitchFamily="18" charset="0"/>
                  <a:ea typeface="Cambria Math" panose="02040503050406030204" pitchFamily="18" charset="0"/>
                </a:rPr>
                <a:t> + r</a:t>
              </a:r>
              <a:r>
                <a:rPr lang="en-US" altLang="zh-TW" baseline="-25000" dirty="0" smtClean="0">
                  <a:latin typeface="Cambria Math" panose="02040503050406030204" pitchFamily="18" charset="0"/>
                  <a:ea typeface="Cambria Math" panose="02040503050406030204" pitchFamily="18" charset="0"/>
                </a:rPr>
                <a:t>2</a:t>
              </a:r>
              <a:r>
                <a:rPr lang="en-US" altLang="zh-TW" dirty="0" smtClean="0">
                  <a:latin typeface="Cambria Math" panose="02040503050406030204" pitchFamily="18" charset="0"/>
                  <a:ea typeface="Cambria Math" panose="02040503050406030204" pitchFamily="18" charset="0"/>
                </a:rPr>
                <a:t>v</a:t>
              </a:r>
              <a:r>
                <a:rPr lang="en-US" altLang="zh-TW" baseline="-25000" dirty="0" smtClean="0">
                  <a:latin typeface="Cambria Math" panose="02040503050406030204" pitchFamily="18" charset="0"/>
                  <a:ea typeface="Cambria Math" panose="02040503050406030204" pitchFamily="18" charset="0"/>
                </a:rPr>
                <a:t>2</a:t>
              </a:r>
              <a:r>
                <a:rPr lang="en-US" altLang="zh-TW" dirty="0" smtClean="0">
                  <a:latin typeface="Cambria Math" panose="02040503050406030204" pitchFamily="18" charset="0"/>
                  <a:ea typeface="Cambria Math" panose="02040503050406030204" pitchFamily="18" charset="0"/>
                </a:rPr>
                <a:t> + r</a:t>
              </a:r>
              <a:r>
                <a:rPr lang="en-US" altLang="zh-TW" baseline="-25000" dirty="0" smtClean="0">
                  <a:latin typeface="Cambria Math" panose="02040503050406030204" pitchFamily="18" charset="0"/>
                  <a:ea typeface="Cambria Math" panose="02040503050406030204" pitchFamily="18" charset="0"/>
                </a:rPr>
                <a:t>3</a:t>
              </a:r>
              <a:r>
                <a:rPr lang="en-US" altLang="zh-TW" dirty="0" smtClean="0">
                  <a:latin typeface="Cambria Math" panose="02040503050406030204" pitchFamily="18" charset="0"/>
                  <a:ea typeface="Cambria Math" panose="02040503050406030204" pitchFamily="18" charset="0"/>
                </a:rPr>
                <a:t>v</a:t>
              </a:r>
              <a:r>
                <a:rPr lang="en-US" altLang="zh-TW" baseline="-25000" dirty="0" smtClean="0">
                  <a:latin typeface="Cambria Math" panose="02040503050406030204" pitchFamily="18" charset="0"/>
                  <a:ea typeface="Cambria Math" panose="02040503050406030204" pitchFamily="18" charset="0"/>
                </a:rPr>
                <a:t>3</a:t>
              </a:r>
              <a:r>
                <a:rPr lang="en-US" altLang="zh-TW" dirty="0" smtClean="0">
                  <a:latin typeface="Cambria Math" panose="02040503050406030204" pitchFamily="18" charset="0"/>
                  <a:ea typeface="Cambria Math" panose="02040503050406030204" pitchFamily="18" charset="0"/>
                </a:rPr>
                <a:t> </a:t>
              </a:r>
            </a:p>
            <a:p>
              <a:r>
                <a:rPr lang="en-US" altLang="zh-TW" b="1" dirty="0" smtClean="0">
                  <a:latin typeface="Cambria Math" panose="02040503050406030204" pitchFamily="18" charset="0"/>
                  <a:ea typeface="Cambria Math" panose="02040503050406030204" pitchFamily="18" charset="0"/>
                </a:rPr>
                <a:t>l </a:t>
              </a:r>
              <a:r>
                <a:rPr lang="en-US" altLang="zh-TW" dirty="0" smtClean="0">
                  <a:latin typeface="Cambria Math" panose="02040503050406030204" pitchFamily="18" charset="0"/>
                  <a:ea typeface="Cambria Math" panose="02040503050406030204" pitchFamily="18" charset="0"/>
                </a:rPr>
                <a:t>:</a:t>
              </a:r>
              <a:r>
                <a:rPr lang="en-US" altLang="zh-TW" b="1" dirty="0" smtClean="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l</a:t>
              </a:r>
              <a:r>
                <a:rPr lang="en-US" altLang="zh-TW" baseline="-25000" dirty="0" err="1" smtClean="0">
                  <a:latin typeface="Cambria Math" panose="02040503050406030204" pitchFamily="18" charset="0"/>
                  <a:ea typeface="Cambria Math" panose="02040503050406030204" pitchFamily="18" charset="0"/>
                </a:rPr>
                <a:t>jk</a:t>
              </a:r>
              <a:r>
                <a:rPr lang="en-US" altLang="zh-TW" b="1" dirty="0" smtClean="0">
                  <a:latin typeface="Cambria Math" panose="02040503050406030204" pitchFamily="18" charset="0"/>
                  <a:ea typeface="Cambria Math" panose="02040503050406030204" pitchFamily="18" charset="0"/>
                </a:rPr>
                <a:t> = </a:t>
              </a:r>
              <a:r>
                <a:rPr lang="en-US" altLang="zh-TW" i="1" dirty="0" smtClean="0">
                  <a:latin typeface="Cambria Math" panose="02040503050406030204" pitchFamily="18" charset="0"/>
                  <a:ea typeface="Cambria Math" panose="02040503050406030204" pitchFamily="18" charset="0"/>
                </a:rPr>
                <a:t>B</a:t>
              </a:r>
              <a:r>
                <a:rPr lang="en-US" altLang="zh-TW" dirty="0" smtClean="0">
                  <a:latin typeface="Cambria Math" panose="02040503050406030204" pitchFamily="18" charset="0"/>
                  <a:ea typeface="Cambria Math" panose="02040503050406030204" pitchFamily="18" charset="0"/>
                </a:rPr>
                <a:t>(</a:t>
              </a:r>
              <a:r>
                <a:rPr lang="en-US" altLang="zh-TW" dirty="0" err="1" smtClean="0">
                  <a:latin typeface="Cambria Math" panose="02040503050406030204" pitchFamily="18" charset="0"/>
                  <a:ea typeface="Cambria Math" panose="02040503050406030204" pitchFamily="18" charset="0"/>
                </a:rPr>
                <a:t>f</a:t>
              </a:r>
              <a:r>
                <a:rPr lang="en-US" altLang="zh-TW" baseline="-25000" dirty="0" err="1" smtClean="0">
                  <a:latin typeface="Cambria Math" panose="02040503050406030204" pitchFamily="18" charset="0"/>
                  <a:ea typeface="Cambria Math" panose="02040503050406030204" pitchFamily="18" charset="0"/>
                </a:rPr>
                <a:t>j</a:t>
              </a:r>
              <a:r>
                <a:rPr lang="en-US" altLang="zh-TW" dirty="0" smtClean="0">
                  <a:latin typeface="Cambria Math" panose="02040503050406030204" pitchFamily="18" charset="0"/>
                  <a:ea typeface="Cambria Math" panose="02040503050406030204" pitchFamily="18" charset="0"/>
                </a:rPr>
                <a:t>, </a:t>
              </a:r>
              <a:r>
                <a:rPr lang="en-US" altLang="zh-TW" dirty="0" err="1" smtClean="0">
                  <a:latin typeface="Cambria Math" panose="02040503050406030204" pitchFamily="18" charset="0"/>
                  <a:ea typeface="Cambria Math" panose="02040503050406030204" pitchFamily="18" charset="0"/>
                </a:rPr>
                <a:t>r</a:t>
              </a:r>
              <a:r>
                <a:rPr lang="en-US" altLang="zh-TW" baseline="-25000" dirty="0" err="1" smtClean="0">
                  <a:latin typeface="Cambria Math" panose="02040503050406030204" pitchFamily="18" charset="0"/>
                  <a:ea typeface="Cambria Math" panose="02040503050406030204" pitchFamily="18" charset="0"/>
                </a:rPr>
                <a:t>j</a:t>
              </a:r>
              <a:r>
                <a:rPr lang="en-US" altLang="zh-TW" dirty="0" smtClean="0">
                  <a:latin typeface="Cambria Math" panose="02040503050406030204" pitchFamily="18" charset="0"/>
                  <a:ea typeface="Cambria Math" panose="02040503050406030204" pitchFamily="18" charset="0"/>
                </a:rPr>
                <a:t>) - </a:t>
              </a:r>
              <a:r>
                <a:rPr lang="en-US" altLang="zh-TW" i="1" dirty="0" smtClean="0">
                  <a:latin typeface="Cambria Math" panose="02040503050406030204" pitchFamily="18" charset="0"/>
                  <a:ea typeface="Cambria Math" panose="02040503050406030204" pitchFamily="18" charset="0"/>
                </a:rPr>
                <a:t>B</a:t>
              </a:r>
              <a:r>
                <a:rPr lang="en-US" altLang="zh-TW" dirty="0" smtClean="0">
                  <a:latin typeface="Cambria Math" panose="02040503050406030204" pitchFamily="18" charset="0"/>
                  <a:ea typeface="Cambria Math" panose="02040503050406030204" pitchFamily="18" charset="0"/>
                </a:rPr>
                <a:t>(</a:t>
              </a:r>
              <a:r>
                <a:rPr lang="en-US" altLang="zh-TW" dirty="0" err="1" smtClean="0">
                  <a:latin typeface="Cambria Math" panose="02040503050406030204" pitchFamily="18" charset="0"/>
                  <a:ea typeface="Cambria Math" panose="02040503050406030204" pitchFamily="18" charset="0"/>
                </a:rPr>
                <a:t>f</a:t>
              </a:r>
              <a:r>
                <a:rPr lang="en-US" altLang="zh-TW" baseline="-25000" dirty="0" err="1" smtClean="0">
                  <a:latin typeface="Cambria Math" panose="02040503050406030204" pitchFamily="18" charset="0"/>
                  <a:ea typeface="Cambria Math" panose="02040503050406030204" pitchFamily="18" charset="0"/>
                </a:rPr>
                <a:t>k</a:t>
              </a:r>
              <a:r>
                <a:rPr lang="en-US" altLang="zh-TW" dirty="0" smtClean="0">
                  <a:latin typeface="Cambria Math" panose="02040503050406030204" pitchFamily="18" charset="0"/>
                  <a:ea typeface="Cambria Math" panose="02040503050406030204" pitchFamily="18" charset="0"/>
                </a:rPr>
                <a:t>, </a:t>
              </a:r>
              <a:r>
                <a:rPr lang="en-US" altLang="zh-TW" dirty="0" err="1" smtClean="0">
                  <a:latin typeface="Cambria Math" panose="02040503050406030204" pitchFamily="18" charset="0"/>
                  <a:ea typeface="Cambria Math" panose="02040503050406030204" pitchFamily="18" charset="0"/>
                </a:rPr>
                <a:t>r</a:t>
              </a:r>
              <a:r>
                <a:rPr lang="en-US" altLang="zh-TW" baseline="-25000" dirty="0" err="1" smtClean="0">
                  <a:latin typeface="Cambria Math" panose="02040503050406030204" pitchFamily="18" charset="0"/>
                  <a:ea typeface="Cambria Math" panose="02040503050406030204" pitchFamily="18" charset="0"/>
                </a:rPr>
                <a:t>k</a:t>
              </a:r>
              <a:r>
                <a:rPr lang="en-US" altLang="zh-TW" dirty="0" smtClean="0">
                  <a:latin typeface="Cambria Math" panose="02040503050406030204" pitchFamily="18" charset="0"/>
                  <a:ea typeface="Cambria Math" panose="02040503050406030204" pitchFamily="18" charset="0"/>
                </a:rPr>
                <a:t>) </a:t>
              </a:r>
            </a:p>
          </p:txBody>
        </p:sp>
        <p:sp>
          <p:nvSpPr>
            <p:cNvPr id="12" name="矩形 11"/>
            <p:cNvSpPr/>
            <p:nvPr/>
          </p:nvSpPr>
          <p:spPr>
            <a:xfrm>
              <a:off x="6345663" y="6217107"/>
              <a:ext cx="2427449" cy="646331"/>
            </a:xfrm>
            <a:prstGeom prst="rect">
              <a:avLst/>
            </a:prstGeom>
          </p:spPr>
          <p:txBody>
            <a:bodyPr wrap="square">
              <a:spAutoFit/>
            </a:bodyPr>
            <a:lstStyle/>
            <a:p>
              <a:r>
                <a:rPr lang="en-US" altLang="zh-TW" b="1" dirty="0">
                  <a:latin typeface="Cambria Math" panose="02040503050406030204" pitchFamily="18" charset="0"/>
                  <a:ea typeface="Cambria Math" panose="02040503050406030204" pitchFamily="18" charset="0"/>
                </a:rPr>
                <a:t>p</a:t>
              </a:r>
              <a:r>
                <a:rPr lang="en-US" altLang="zh-TW" dirty="0">
                  <a:latin typeface="Cambria Math" panose="02040503050406030204" pitchFamily="18" charset="0"/>
                  <a:ea typeface="Cambria Math" panose="02040503050406030204" pitchFamily="18" charset="0"/>
                </a:rPr>
                <a:t> : point</a:t>
              </a:r>
              <a:endParaRPr lang="en-US" altLang="zh-TW" b="1" dirty="0">
                <a:latin typeface="Cambria Math" panose="02040503050406030204" pitchFamily="18" charset="0"/>
                <a:ea typeface="Cambria Math" panose="02040503050406030204" pitchFamily="18" charset="0"/>
              </a:endParaRPr>
            </a:p>
            <a:p>
              <a:r>
                <a:rPr lang="en-US" altLang="zh-TW" b="1" dirty="0">
                  <a:latin typeface="Cambria Math" panose="02040503050406030204" pitchFamily="18" charset="0"/>
                  <a:ea typeface="Cambria Math" panose="02040503050406030204" pitchFamily="18" charset="0"/>
                </a:rPr>
                <a:t>f</a:t>
              </a:r>
              <a:r>
                <a:rPr lang="en-US" altLang="zh-TW" dirty="0">
                  <a:latin typeface="Cambria Math" panose="02040503050406030204" pitchFamily="18" charset="0"/>
                  <a:ea typeface="Cambria Math" panose="02040503050406030204" pitchFamily="18" charset="0"/>
                </a:rPr>
                <a:t>  : triangle (v</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v</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v</a:t>
              </a:r>
              <a:r>
                <a:rPr lang="en-US" altLang="zh-TW" baseline="-25000" dirty="0">
                  <a:latin typeface="Cambria Math" panose="02040503050406030204" pitchFamily="18" charset="0"/>
                  <a:ea typeface="Cambria Math" panose="02040503050406030204" pitchFamily="18" charset="0"/>
                </a:rPr>
                <a:t>3</a:t>
              </a:r>
              <a:r>
                <a:rPr lang="en-US" altLang="zh-TW" dirty="0">
                  <a:latin typeface="Cambria Math" panose="02040503050406030204" pitchFamily="18" charset="0"/>
                  <a:ea typeface="Cambria Math" panose="02040503050406030204" pitchFamily="18" charset="0"/>
                </a:rPr>
                <a:t>)</a:t>
              </a:r>
            </a:p>
          </p:txBody>
        </p:sp>
      </p:grpSp>
    </p:spTree>
    <p:extLst>
      <p:ext uri="{BB962C8B-B14F-4D97-AF65-F5344CB8AC3E}">
        <p14:creationId xmlns:p14="http://schemas.microsoft.com/office/powerpoint/2010/main" val="255469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矩形 6"/>
          <p:cNvSpPr/>
          <p:nvPr/>
        </p:nvSpPr>
        <p:spPr>
          <a:xfrm>
            <a:off x="6340889" y="6153374"/>
            <a:ext cx="2803111" cy="704626"/>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pic>
        <p:nvPicPr>
          <p:cNvPr id="5" name="Video_Style">
            <a:hlinkClick r:id="" action="ppaction://media"/>
          </p:cNvPr>
          <p:cNvPicPr>
            <a:picLocks noChangeAspect="1"/>
          </p:cNvPicPr>
          <p:nvPr>
            <a:videoFile r:link="rId1"/>
            <p:extLst>
              <p:ext uri="{DAA4B4D4-6D71-4841-9C94-3DE7FCFB9230}">
                <p14:media xmlns:p14="http://schemas.microsoft.com/office/powerpoint/2010/main" r:embed="rId2">
                  <p14:trim st="92426" end="57512.9"/>
                  <p14:bmkLst>
                    <p14:bmk name="書籤 1" time="153793.1135"/>
                  </p14:bmkLst>
                </p14:media>
              </p:ext>
            </p:extLst>
          </p:nvPr>
        </p:nvPicPr>
        <p:blipFill rotWithShape="1">
          <a:blip r:embed="rId5"/>
          <a:srcRect l="5562" r="5745"/>
          <a:stretch/>
        </p:blipFill>
        <p:spPr>
          <a:xfrm>
            <a:off x="0" y="231492"/>
            <a:ext cx="9144862" cy="6443631"/>
          </a:xfrm>
          <a:prstGeom prst="rect">
            <a:avLst/>
          </a:prstGeom>
        </p:spPr>
      </p:pic>
    </p:spTree>
    <p:extLst>
      <p:ext uri="{BB962C8B-B14F-4D97-AF65-F5344CB8AC3E}">
        <p14:creationId xmlns:p14="http://schemas.microsoft.com/office/powerpoint/2010/main" val="1009102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5906" y="-5606"/>
            <a:ext cx="2734573" cy="1325563"/>
          </a:xfrm>
        </p:spPr>
        <p:txBody>
          <a:bodyPr/>
          <a:lstStyle/>
          <a:p>
            <a:r>
              <a:rPr lang="en-US" altLang="zh-TW" dirty="0" smtClean="0"/>
              <a:t>Results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22</a:t>
            </a:fld>
            <a:endParaRPr lang="zh-TW" altLang="en-US" dirty="0"/>
          </a:p>
        </p:txBody>
      </p:sp>
      <p:grpSp>
        <p:nvGrpSpPr>
          <p:cNvPr id="14" name="群組 13"/>
          <p:cNvGrpSpPr/>
          <p:nvPr/>
        </p:nvGrpSpPr>
        <p:grpSpPr>
          <a:xfrm>
            <a:off x="4868100" y="109765"/>
            <a:ext cx="4207598" cy="3438782"/>
            <a:chOff x="1143000" y="764704"/>
            <a:chExt cx="6141991" cy="4918238"/>
          </a:xfrm>
        </p:grpSpPr>
        <p:sp>
          <p:nvSpPr>
            <p:cNvPr id="5" name="手繪多邊形 4"/>
            <p:cNvSpPr/>
            <p:nvPr/>
          </p:nvSpPr>
          <p:spPr>
            <a:xfrm>
              <a:off x="1475656" y="2348880"/>
              <a:ext cx="5809335" cy="3334062"/>
            </a:xfrm>
            <a:custGeom>
              <a:avLst/>
              <a:gdLst>
                <a:gd name="connsiteX0" fmla="*/ 2908243 w 5499313"/>
                <a:gd name="connsiteY0" fmla="*/ 3148367 h 3156136"/>
                <a:gd name="connsiteX1" fmla="*/ 3267907 w 5499313"/>
                <a:gd name="connsiteY1" fmla="*/ 3123983 h 3156136"/>
                <a:gd name="connsiteX2" fmla="*/ 3621475 w 5499313"/>
                <a:gd name="connsiteY2" fmla="*/ 3050831 h 3156136"/>
                <a:gd name="connsiteX3" fmla="*/ 4096963 w 5499313"/>
                <a:gd name="connsiteY3" fmla="*/ 2928911 h 3156136"/>
                <a:gd name="connsiteX4" fmla="*/ 4505395 w 5499313"/>
                <a:gd name="connsiteY4" fmla="*/ 2782607 h 3156136"/>
                <a:gd name="connsiteX5" fmla="*/ 4919923 w 5499313"/>
                <a:gd name="connsiteY5" fmla="*/ 2581439 h 3156136"/>
                <a:gd name="connsiteX6" fmla="*/ 5230819 w 5499313"/>
                <a:gd name="connsiteY6" fmla="*/ 2343695 h 3156136"/>
                <a:gd name="connsiteX7" fmla="*/ 5407603 w 5499313"/>
                <a:gd name="connsiteY7" fmla="*/ 1947455 h 3156136"/>
                <a:gd name="connsiteX8" fmla="*/ 5492947 w 5499313"/>
                <a:gd name="connsiteY8" fmla="*/ 1557311 h 3156136"/>
                <a:gd name="connsiteX9" fmla="*/ 5474659 w 5499313"/>
                <a:gd name="connsiteY9" fmla="*/ 1270799 h 3156136"/>
                <a:gd name="connsiteX10" fmla="*/ 5328355 w 5499313"/>
                <a:gd name="connsiteY10" fmla="*/ 959903 h 3156136"/>
                <a:gd name="connsiteX11" fmla="*/ 5047939 w 5499313"/>
                <a:gd name="connsiteY11" fmla="*/ 642911 h 3156136"/>
                <a:gd name="connsiteX12" fmla="*/ 4578547 w 5499313"/>
                <a:gd name="connsiteY12" fmla="*/ 203999 h 3156136"/>
                <a:gd name="connsiteX13" fmla="*/ 3792163 w 5499313"/>
                <a:gd name="connsiteY13" fmla="*/ 33311 h 3156136"/>
                <a:gd name="connsiteX14" fmla="*/ 3194755 w 5499313"/>
                <a:gd name="connsiteY14" fmla="*/ 2831 h 3156136"/>
                <a:gd name="connsiteX15" fmla="*/ 2524195 w 5499313"/>
                <a:gd name="connsiteY15" fmla="*/ 8927 h 3156136"/>
                <a:gd name="connsiteX16" fmla="*/ 1932883 w 5499313"/>
                <a:gd name="connsiteY16" fmla="*/ 69887 h 3156136"/>
                <a:gd name="connsiteX17" fmla="*/ 1469587 w 5499313"/>
                <a:gd name="connsiteY17" fmla="*/ 124751 h 3156136"/>
                <a:gd name="connsiteX18" fmla="*/ 927043 w 5499313"/>
                <a:gd name="connsiteY18" fmla="*/ 246671 h 3156136"/>
                <a:gd name="connsiteX19" fmla="*/ 347923 w 5499313"/>
                <a:gd name="connsiteY19" fmla="*/ 502703 h 3156136"/>
                <a:gd name="connsiteX20" fmla="*/ 49219 w 5499313"/>
                <a:gd name="connsiteY20" fmla="*/ 862367 h 3156136"/>
                <a:gd name="connsiteX21" fmla="*/ 6547 w 5499313"/>
                <a:gd name="connsiteY21" fmla="*/ 1234223 h 3156136"/>
                <a:gd name="connsiteX22" fmla="*/ 116275 w 5499313"/>
                <a:gd name="connsiteY22" fmla="*/ 1587791 h 3156136"/>
                <a:gd name="connsiteX23" fmla="*/ 463747 w 5499313"/>
                <a:gd name="connsiteY23" fmla="*/ 1929167 h 3156136"/>
                <a:gd name="connsiteX24" fmla="*/ 805123 w 5499313"/>
                <a:gd name="connsiteY24" fmla="*/ 2160815 h 3156136"/>
                <a:gd name="connsiteX25" fmla="*/ 1268419 w 5499313"/>
                <a:gd name="connsiteY25" fmla="*/ 2459519 h 3156136"/>
                <a:gd name="connsiteX26" fmla="*/ 1634179 w 5499313"/>
                <a:gd name="connsiteY26" fmla="*/ 2697263 h 3156136"/>
                <a:gd name="connsiteX27" fmla="*/ 1945075 w 5499313"/>
                <a:gd name="connsiteY27" fmla="*/ 2916719 h 3156136"/>
                <a:gd name="connsiteX28" fmla="*/ 2213299 w 5499313"/>
                <a:gd name="connsiteY28" fmla="*/ 3069119 h 3156136"/>
                <a:gd name="connsiteX29" fmla="*/ 2572963 w 5499313"/>
                <a:gd name="connsiteY29" fmla="*/ 3148367 h 3156136"/>
                <a:gd name="connsiteX30" fmla="*/ 2908243 w 5499313"/>
                <a:gd name="connsiteY30" fmla="*/ 3148367 h 315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9313" h="3156136">
                  <a:moveTo>
                    <a:pt x="2908243" y="3148367"/>
                  </a:moveTo>
                  <a:cubicBezTo>
                    <a:pt x="3024067" y="3144303"/>
                    <a:pt x="3149035" y="3140239"/>
                    <a:pt x="3267907" y="3123983"/>
                  </a:cubicBezTo>
                  <a:cubicBezTo>
                    <a:pt x="3386779" y="3107727"/>
                    <a:pt x="3483299" y="3083343"/>
                    <a:pt x="3621475" y="3050831"/>
                  </a:cubicBezTo>
                  <a:cubicBezTo>
                    <a:pt x="3759651" y="3018319"/>
                    <a:pt x="3949643" y="2973615"/>
                    <a:pt x="4096963" y="2928911"/>
                  </a:cubicBezTo>
                  <a:cubicBezTo>
                    <a:pt x="4244283" y="2884207"/>
                    <a:pt x="4368235" y="2840519"/>
                    <a:pt x="4505395" y="2782607"/>
                  </a:cubicBezTo>
                  <a:cubicBezTo>
                    <a:pt x="4642555" y="2724695"/>
                    <a:pt x="4799019" y="2654591"/>
                    <a:pt x="4919923" y="2581439"/>
                  </a:cubicBezTo>
                  <a:cubicBezTo>
                    <a:pt x="5040827" y="2508287"/>
                    <a:pt x="5149539" y="2449359"/>
                    <a:pt x="5230819" y="2343695"/>
                  </a:cubicBezTo>
                  <a:cubicBezTo>
                    <a:pt x="5312099" y="2238031"/>
                    <a:pt x="5363915" y="2078519"/>
                    <a:pt x="5407603" y="1947455"/>
                  </a:cubicBezTo>
                  <a:cubicBezTo>
                    <a:pt x="5451291" y="1816391"/>
                    <a:pt x="5481771" y="1670087"/>
                    <a:pt x="5492947" y="1557311"/>
                  </a:cubicBezTo>
                  <a:cubicBezTo>
                    <a:pt x="5504123" y="1444535"/>
                    <a:pt x="5502091" y="1370367"/>
                    <a:pt x="5474659" y="1270799"/>
                  </a:cubicBezTo>
                  <a:cubicBezTo>
                    <a:pt x="5447227" y="1171231"/>
                    <a:pt x="5399475" y="1064551"/>
                    <a:pt x="5328355" y="959903"/>
                  </a:cubicBezTo>
                  <a:cubicBezTo>
                    <a:pt x="5257235" y="855255"/>
                    <a:pt x="5172907" y="768895"/>
                    <a:pt x="5047939" y="642911"/>
                  </a:cubicBezTo>
                  <a:cubicBezTo>
                    <a:pt x="4922971" y="516927"/>
                    <a:pt x="4787843" y="305599"/>
                    <a:pt x="4578547" y="203999"/>
                  </a:cubicBezTo>
                  <a:cubicBezTo>
                    <a:pt x="4369251" y="102399"/>
                    <a:pt x="4022795" y="66839"/>
                    <a:pt x="3792163" y="33311"/>
                  </a:cubicBezTo>
                  <a:cubicBezTo>
                    <a:pt x="3561531" y="-217"/>
                    <a:pt x="3406083" y="6895"/>
                    <a:pt x="3194755" y="2831"/>
                  </a:cubicBezTo>
                  <a:cubicBezTo>
                    <a:pt x="2983427" y="-1233"/>
                    <a:pt x="2734507" y="-2249"/>
                    <a:pt x="2524195" y="8927"/>
                  </a:cubicBezTo>
                  <a:cubicBezTo>
                    <a:pt x="2313883" y="20103"/>
                    <a:pt x="1932883" y="69887"/>
                    <a:pt x="1932883" y="69887"/>
                  </a:cubicBezTo>
                  <a:cubicBezTo>
                    <a:pt x="1757115" y="89191"/>
                    <a:pt x="1637227" y="95287"/>
                    <a:pt x="1469587" y="124751"/>
                  </a:cubicBezTo>
                  <a:cubicBezTo>
                    <a:pt x="1301947" y="154215"/>
                    <a:pt x="1113987" y="183679"/>
                    <a:pt x="927043" y="246671"/>
                  </a:cubicBezTo>
                  <a:cubicBezTo>
                    <a:pt x="740099" y="309663"/>
                    <a:pt x="494227" y="400087"/>
                    <a:pt x="347923" y="502703"/>
                  </a:cubicBezTo>
                  <a:cubicBezTo>
                    <a:pt x="201619" y="605319"/>
                    <a:pt x="106115" y="740447"/>
                    <a:pt x="49219" y="862367"/>
                  </a:cubicBezTo>
                  <a:cubicBezTo>
                    <a:pt x="-7677" y="984287"/>
                    <a:pt x="-4629" y="1113319"/>
                    <a:pt x="6547" y="1234223"/>
                  </a:cubicBezTo>
                  <a:cubicBezTo>
                    <a:pt x="17723" y="1355127"/>
                    <a:pt x="40075" y="1471967"/>
                    <a:pt x="116275" y="1587791"/>
                  </a:cubicBezTo>
                  <a:cubicBezTo>
                    <a:pt x="192475" y="1703615"/>
                    <a:pt x="348939" y="1833663"/>
                    <a:pt x="463747" y="1929167"/>
                  </a:cubicBezTo>
                  <a:cubicBezTo>
                    <a:pt x="578555" y="2024671"/>
                    <a:pt x="671011" y="2072423"/>
                    <a:pt x="805123" y="2160815"/>
                  </a:cubicBezTo>
                  <a:cubicBezTo>
                    <a:pt x="939235" y="2249207"/>
                    <a:pt x="1268419" y="2459519"/>
                    <a:pt x="1268419" y="2459519"/>
                  </a:cubicBezTo>
                  <a:cubicBezTo>
                    <a:pt x="1406595" y="2548927"/>
                    <a:pt x="1521403" y="2621063"/>
                    <a:pt x="1634179" y="2697263"/>
                  </a:cubicBezTo>
                  <a:cubicBezTo>
                    <a:pt x="1746955" y="2773463"/>
                    <a:pt x="1848555" y="2854743"/>
                    <a:pt x="1945075" y="2916719"/>
                  </a:cubicBezTo>
                  <a:cubicBezTo>
                    <a:pt x="2041595" y="2978695"/>
                    <a:pt x="2108651" y="3030511"/>
                    <a:pt x="2213299" y="3069119"/>
                  </a:cubicBezTo>
                  <a:cubicBezTo>
                    <a:pt x="2317947" y="3107727"/>
                    <a:pt x="2455107" y="3133127"/>
                    <a:pt x="2572963" y="3148367"/>
                  </a:cubicBezTo>
                  <a:cubicBezTo>
                    <a:pt x="2690819" y="3163607"/>
                    <a:pt x="2792419" y="3152431"/>
                    <a:pt x="2908243" y="3148367"/>
                  </a:cubicBezTo>
                  <a:close/>
                </a:path>
              </a:pathLst>
            </a:cu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 name="手繪多邊形 5"/>
            <p:cNvSpPr/>
            <p:nvPr/>
          </p:nvSpPr>
          <p:spPr>
            <a:xfrm>
              <a:off x="1633277" y="2441665"/>
              <a:ext cx="5499313" cy="3156136"/>
            </a:xfrm>
            <a:custGeom>
              <a:avLst/>
              <a:gdLst>
                <a:gd name="connsiteX0" fmla="*/ 2908243 w 5499313"/>
                <a:gd name="connsiteY0" fmla="*/ 3148367 h 3156136"/>
                <a:gd name="connsiteX1" fmla="*/ 3267907 w 5499313"/>
                <a:gd name="connsiteY1" fmla="*/ 3123983 h 3156136"/>
                <a:gd name="connsiteX2" fmla="*/ 3621475 w 5499313"/>
                <a:gd name="connsiteY2" fmla="*/ 3050831 h 3156136"/>
                <a:gd name="connsiteX3" fmla="*/ 4096963 w 5499313"/>
                <a:gd name="connsiteY3" fmla="*/ 2928911 h 3156136"/>
                <a:gd name="connsiteX4" fmla="*/ 4505395 w 5499313"/>
                <a:gd name="connsiteY4" fmla="*/ 2782607 h 3156136"/>
                <a:gd name="connsiteX5" fmla="*/ 4919923 w 5499313"/>
                <a:gd name="connsiteY5" fmla="*/ 2581439 h 3156136"/>
                <a:gd name="connsiteX6" fmla="*/ 5230819 w 5499313"/>
                <a:gd name="connsiteY6" fmla="*/ 2343695 h 3156136"/>
                <a:gd name="connsiteX7" fmla="*/ 5407603 w 5499313"/>
                <a:gd name="connsiteY7" fmla="*/ 1947455 h 3156136"/>
                <a:gd name="connsiteX8" fmla="*/ 5492947 w 5499313"/>
                <a:gd name="connsiteY8" fmla="*/ 1557311 h 3156136"/>
                <a:gd name="connsiteX9" fmla="*/ 5474659 w 5499313"/>
                <a:gd name="connsiteY9" fmla="*/ 1270799 h 3156136"/>
                <a:gd name="connsiteX10" fmla="*/ 5328355 w 5499313"/>
                <a:gd name="connsiteY10" fmla="*/ 959903 h 3156136"/>
                <a:gd name="connsiteX11" fmla="*/ 5047939 w 5499313"/>
                <a:gd name="connsiteY11" fmla="*/ 642911 h 3156136"/>
                <a:gd name="connsiteX12" fmla="*/ 4578547 w 5499313"/>
                <a:gd name="connsiteY12" fmla="*/ 203999 h 3156136"/>
                <a:gd name="connsiteX13" fmla="*/ 3792163 w 5499313"/>
                <a:gd name="connsiteY13" fmla="*/ 33311 h 3156136"/>
                <a:gd name="connsiteX14" fmla="*/ 3194755 w 5499313"/>
                <a:gd name="connsiteY14" fmla="*/ 2831 h 3156136"/>
                <a:gd name="connsiteX15" fmla="*/ 2524195 w 5499313"/>
                <a:gd name="connsiteY15" fmla="*/ 8927 h 3156136"/>
                <a:gd name="connsiteX16" fmla="*/ 1932883 w 5499313"/>
                <a:gd name="connsiteY16" fmla="*/ 69887 h 3156136"/>
                <a:gd name="connsiteX17" fmla="*/ 1469587 w 5499313"/>
                <a:gd name="connsiteY17" fmla="*/ 124751 h 3156136"/>
                <a:gd name="connsiteX18" fmla="*/ 927043 w 5499313"/>
                <a:gd name="connsiteY18" fmla="*/ 246671 h 3156136"/>
                <a:gd name="connsiteX19" fmla="*/ 347923 w 5499313"/>
                <a:gd name="connsiteY19" fmla="*/ 502703 h 3156136"/>
                <a:gd name="connsiteX20" fmla="*/ 49219 w 5499313"/>
                <a:gd name="connsiteY20" fmla="*/ 862367 h 3156136"/>
                <a:gd name="connsiteX21" fmla="*/ 6547 w 5499313"/>
                <a:gd name="connsiteY21" fmla="*/ 1234223 h 3156136"/>
                <a:gd name="connsiteX22" fmla="*/ 116275 w 5499313"/>
                <a:gd name="connsiteY22" fmla="*/ 1587791 h 3156136"/>
                <a:gd name="connsiteX23" fmla="*/ 463747 w 5499313"/>
                <a:gd name="connsiteY23" fmla="*/ 1929167 h 3156136"/>
                <a:gd name="connsiteX24" fmla="*/ 805123 w 5499313"/>
                <a:gd name="connsiteY24" fmla="*/ 2160815 h 3156136"/>
                <a:gd name="connsiteX25" fmla="*/ 1268419 w 5499313"/>
                <a:gd name="connsiteY25" fmla="*/ 2459519 h 3156136"/>
                <a:gd name="connsiteX26" fmla="*/ 1634179 w 5499313"/>
                <a:gd name="connsiteY26" fmla="*/ 2697263 h 3156136"/>
                <a:gd name="connsiteX27" fmla="*/ 1945075 w 5499313"/>
                <a:gd name="connsiteY27" fmla="*/ 2916719 h 3156136"/>
                <a:gd name="connsiteX28" fmla="*/ 2213299 w 5499313"/>
                <a:gd name="connsiteY28" fmla="*/ 3069119 h 3156136"/>
                <a:gd name="connsiteX29" fmla="*/ 2572963 w 5499313"/>
                <a:gd name="connsiteY29" fmla="*/ 3148367 h 3156136"/>
                <a:gd name="connsiteX30" fmla="*/ 2908243 w 5499313"/>
                <a:gd name="connsiteY30" fmla="*/ 3148367 h 315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9313" h="3156136">
                  <a:moveTo>
                    <a:pt x="2908243" y="3148367"/>
                  </a:moveTo>
                  <a:cubicBezTo>
                    <a:pt x="3024067" y="3144303"/>
                    <a:pt x="3149035" y="3140239"/>
                    <a:pt x="3267907" y="3123983"/>
                  </a:cubicBezTo>
                  <a:cubicBezTo>
                    <a:pt x="3386779" y="3107727"/>
                    <a:pt x="3483299" y="3083343"/>
                    <a:pt x="3621475" y="3050831"/>
                  </a:cubicBezTo>
                  <a:cubicBezTo>
                    <a:pt x="3759651" y="3018319"/>
                    <a:pt x="3949643" y="2973615"/>
                    <a:pt x="4096963" y="2928911"/>
                  </a:cubicBezTo>
                  <a:cubicBezTo>
                    <a:pt x="4244283" y="2884207"/>
                    <a:pt x="4368235" y="2840519"/>
                    <a:pt x="4505395" y="2782607"/>
                  </a:cubicBezTo>
                  <a:cubicBezTo>
                    <a:pt x="4642555" y="2724695"/>
                    <a:pt x="4799019" y="2654591"/>
                    <a:pt x="4919923" y="2581439"/>
                  </a:cubicBezTo>
                  <a:cubicBezTo>
                    <a:pt x="5040827" y="2508287"/>
                    <a:pt x="5149539" y="2449359"/>
                    <a:pt x="5230819" y="2343695"/>
                  </a:cubicBezTo>
                  <a:cubicBezTo>
                    <a:pt x="5312099" y="2238031"/>
                    <a:pt x="5363915" y="2078519"/>
                    <a:pt x="5407603" y="1947455"/>
                  </a:cubicBezTo>
                  <a:cubicBezTo>
                    <a:pt x="5451291" y="1816391"/>
                    <a:pt x="5481771" y="1670087"/>
                    <a:pt x="5492947" y="1557311"/>
                  </a:cubicBezTo>
                  <a:cubicBezTo>
                    <a:pt x="5504123" y="1444535"/>
                    <a:pt x="5502091" y="1370367"/>
                    <a:pt x="5474659" y="1270799"/>
                  </a:cubicBezTo>
                  <a:cubicBezTo>
                    <a:pt x="5447227" y="1171231"/>
                    <a:pt x="5399475" y="1064551"/>
                    <a:pt x="5328355" y="959903"/>
                  </a:cubicBezTo>
                  <a:cubicBezTo>
                    <a:pt x="5257235" y="855255"/>
                    <a:pt x="5172907" y="768895"/>
                    <a:pt x="5047939" y="642911"/>
                  </a:cubicBezTo>
                  <a:cubicBezTo>
                    <a:pt x="4922971" y="516927"/>
                    <a:pt x="4787843" y="305599"/>
                    <a:pt x="4578547" y="203999"/>
                  </a:cubicBezTo>
                  <a:cubicBezTo>
                    <a:pt x="4369251" y="102399"/>
                    <a:pt x="4022795" y="66839"/>
                    <a:pt x="3792163" y="33311"/>
                  </a:cubicBezTo>
                  <a:cubicBezTo>
                    <a:pt x="3561531" y="-217"/>
                    <a:pt x="3406083" y="6895"/>
                    <a:pt x="3194755" y="2831"/>
                  </a:cubicBezTo>
                  <a:cubicBezTo>
                    <a:pt x="2983427" y="-1233"/>
                    <a:pt x="2734507" y="-2249"/>
                    <a:pt x="2524195" y="8927"/>
                  </a:cubicBezTo>
                  <a:cubicBezTo>
                    <a:pt x="2313883" y="20103"/>
                    <a:pt x="1932883" y="69887"/>
                    <a:pt x="1932883" y="69887"/>
                  </a:cubicBezTo>
                  <a:cubicBezTo>
                    <a:pt x="1757115" y="89191"/>
                    <a:pt x="1637227" y="95287"/>
                    <a:pt x="1469587" y="124751"/>
                  </a:cubicBezTo>
                  <a:cubicBezTo>
                    <a:pt x="1301947" y="154215"/>
                    <a:pt x="1113987" y="183679"/>
                    <a:pt x="927043" y="246671"/>
                  </a:cubicBezTo>
                  <a:cubicBezTo>
                    <a:pt x="740099" y="309663"/>
                    <a:pt x="494227" y="400087"/>
                    <a:pt x="347923" y="502703"/>
                  </a:cubicBezTo>
                  <a:cubicBezTo>
                    <a:pt x="201619" y="605319"/>
                    <a:pt x="106115" y="740447"/>
                    <a:pt x="49219" y="862367"/>
                  </a:cubicBezTo>
                  <a:cubicBezTo>
                    <a:pt x="-7677" y="984287"/>
                    <a:pt x="-4629" y="1113319"/>
                    <a:pt x="6547" y="1234223"/>
                  </a:cubicBezTo>
                  <a:cubicBezTo>
                    <a:pt x="17723" y="1355127"/>
                    <a:pt x="40075" y="1471967"/>
                    <a:pt x="116275" y="1587791"/>
                  </a:cubicBezTo>
                  <a:cubicBezTo>
                    <a:pt x="192475" y="1703615"/>
                    <a:pt x="348939" y="1833663"/>
                    <a:pt x="463747" y="1929167"/>
                  </a:cubicBezTo>
                  <a:cubicBezTo>
                    <a:pt x="578555" y="2024671"/>
                    <a:pt x="671011" y="2072423"/>
                    <a:pt x="805123" y="2160815"/>
                  </a:cubicBezTo>
                  <a:cubicBezTo>
                    <a:pt x="939235" y="2249207"/>
                    <a:pt x="1268419" y="2459519"/>
                    <a:pt x="1268419" y="2459519"/>
                  </a:cubicBezTo>
                  <a:cubicBezTo>
                    <a:pt x="1406595" y="2548927"/>
                    <a:pt x="1521403" y="2621063"/>
                    <a:pt x="1634179" y="2697263"/>
                  </a:cubicBezTo>
                  <a:cubicBezTo>
                    <a:pt x="1746955" y="2773463"/>
                    <a:pt x="1848555" y="2854743"/>
                    <a:pt x="1945075" y="2916719"/>
                  </a:cubicBezTo>
                  <a:cubicBezTo>
                    <a:pt x="2041595" y="2978695"/>
                    <a:pt x="2108651" y="3030511"/>
                    <a:pt x="2213299" y="3069119"/>
                  </a:cubicBezTo>
                  <a:cubicBezTo>
                    <a:pt x="2317947" y="3107727"/>
                    <a:pt x="2455107" y="3133127"/>
                    <a:pt x="2572963" y="3148367"/>
                  </a:cubicBezTo>
                  <a:cubicBezTo>
                    <a:pt x="2690819" y="3163607"/>
                    <a:pt x="2792419" y="3152431"/>
                    <a:pt x="2908243" y="3148367"/>
                  </a:cubicBezTo>
                  <a:close/>
                </a:path>
              </a:pathLst>
            </a:cu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手繪多邊形 6"/>
            <p:cNvSpPr/>
            <p:nvPr/>
          </p:nvSpPr>
          <p:spPr>
            <a:xfrm>
              <a:off x="1672894" y="2846060"/>
              <a:ext cx="5413145" cy="2712941"/>
            </a:xfrm>
            <a:custGeom>
              <a:avLst/>
              <a:gdLst>
                <a:gd name="connsiteX0" fmla="*/ 1960322 w 5413145"/>
                <a:gd name="connsiteY0" fmla="*/ 2487940 h 2712941"/>
                <a:gd name="connsiteX1" fmla="*/ 2307794 w 5413145"/>
                <a:gd name="connsiteY1" fmla="*/ 2652532 h 2712941"/>
                <a:gd name="connsiteX2" fmla="*/ 2728418 w 5413145"/>
                <a:gd name="connsiteY2" fmla="*/ 2707396 h 2712941"/>
                <a:gd name="connsiteX3" fmla="*/ 3136850 w 5413145"/>
                <a:gd name="connsiteY3" fmla="*/ 2695204 h 2712941"/>
                <a:gd name="connsiteX4" fmla="*/ 3825698 w 5413145"/>
                <a:gd name="connsiteY4" fmla="*/ 2567188 h 2712941"/>
                <a:gd name="connsiteX5" fmla="*/ 4252418 w 5413145"/>
                <a:gd name="connsiteY5" fmla="*/ 2408692 h 2712941"/>
                <a:gd name="connsiteX6" fmla="*/ 4746194 w 5413145"/>
                <a:gd name="connsiteY6" fmla="*/ 2219716 h 2712941"/>
                <a:gd name="connsiteX7" fmla="*/ 5124146 w 5413145"/>
                <a:gd name="connsiteY7" fmla="*/ 1933204 h 2712941"/>
                <a:gd name="connsiteX8" fmla="*/ 5307026 w 5413145"/>
                <a:gd name="connsiteY8" fmla="*/ 1597924 h 2712941"/>
                <a:gd name="connsiteX9" fmla="*/ 5404562 w 5413145"/>
                <a:gd name="connsiteY9" fmla="*/ 1219972 h 2712941"/>
                <a:gd name="connsiteX10" fmla="*/ 5392370 w 5413145"/>
                <a:gd name="connsiteY10" fmla="*/ 915172 h 2712941"/>
                <a:gd name="connsiteX11" fmla="*/ 5264354 w 5413145"/>
                <a:gd name="connsiteY11" fmla="*/ 683524 h 2712941"/>
                <a:gd name="connsiteX12" fmla="*/ 4788866 w 5413145"/>
                <a:gd name="connsiteY12" fmla="*/ 439684 h 2712941"/>
                <a:gd name="connsiteX13" fmla="*/ 4039058 w 5413145"/>
                <a:gd name="connsiteY13" fmla="*/ 470164 h 2712941"/>
                <a:gd name="connsiteX14" fmla="*/ 3344114 w 5413145"/>
                <a:gd name="connsiteY14" fmla="*/ 616468 h 2712941"/>
                <a:gd name="connsiteX15" fmla="*/ 2283410 w 5413145"/>
                <a:gd name="connsiteY15" fmla="*/ 671332 h 2712941"/>
                <a:gd name="connsiteX16" fmla="*/ 1600658 w 5413145"/>
                <a:gd name="connsiteY16" fmla="*/ 445780 h 2712941"/>
                <a:gd name="connsiteX17" fmla="*/ 1308050 w 5413145"/>
                <a:gd name="connsiteY17" fmla="*/ 49540 h 2712941"/>
                <a:gd name="connsiteX18" fmla="*/ 491186 w 5413145"/>
                <a:gd name="connsiteY18" fmla="*/ 61732 h 2712941"/>
                <a:gd name="connsiteX19" fmla="*/ 27890 w 5413145"/>
                <a:gd name="connsiteY19" fmla="*/ 555508 h 2712941"/>
                <a:gd name="connsiteX20" fmla="*/ 94946 w 5413145"/>
                <a:gd name="connsiteY20" fmla="*/ 1116340 h 2712941"/>
                <a:gd name="connsiteX21" fmla="*/ 448514 w 5413145"/>
                <a:gd name="connsiteY21" fmla="*/ 1488196 h 2712941"/>
                <a:gd name="connsiteX22" fmla="*/ 826466 w 5413145"/>
                <a:gd name="connsiteY22" fmla="*/ 1750324 h 2712941"/>
                <a:gd name="connsiteX23" fmla="*/ 1253186 w 5413145"/>
                <a:gd name="connsiteY23" fmla="*/ 2006356 h 2712941"/>
                <a:gd name="connsiteX24" fmla="*/ 1960322 w 5413145"/>
                <a:gd name="connsiteY24" fmla="*/ 2487940 h 271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13145" h="2712941">
                  <a:moveTo>
                    <a:pt x="1960322" y="2487940"/>
                  </a:moveTo>
                  <a:cubicBezTo>
                    <a:pt x="2136090" y="2595636"/>
                    <a:pt x="2179778" y="2615956"/>
                    <a:pt x="2307794" y="2652532"/>
                  </a:cubicBezTo>
                  <a:cubicBezTo>
                    <a:pt x="2435810" y="2689108"/>
                    <a:pt x="2590242" y="2700284"/>
                    <a:pt x="2728418" y="2707396"/>
                  </a:cubicBezTo>
                  <a:cubicBezTo>
                    <a:pt x="2866594" y="2714508"/>
                    <a:pt x="2953970" y="2718572"/>
                    <a:pt x="3136850" y="2695204"/>
                  </a:cubicBezTo>
                  <a:cubicBezTo>
                    <a:pt x="3319730" y="2671836"/>
                    <a:pt x="3639770" y="2614940"/>
                    <a:pt x="3825698" y="2567188"/>
                  </a:cubicBezTo>
                  <a:cubicBezTo>
                    <a:pt x="4011626" y="2519436"/>
                    <a:pt x="4252418" y="2408692"/>
                    <a:pt x="4252418" y="2408692"/>
                  </a:cubicBezTo>
                  <a:cubicBezTo>
                    <a:pt x="4405834" y="2350780"/>
                    <a:pt x="4600906" y="2298964"/>
                    <a:pt x="4746194" y="2219716"/>
                  </a:cubicBezTo>
                  <a:cubicBezTo>
                    <a:pt x="4891482" y="2140468"/>
                    <a:pt x="5030674" y="2036836"/>
                    <a:pt x="5124146" y="1933204"/>
                  </a:cubicBezTo>
                  <a:cubicBezTo>
                    <a:pt x="5217618" y="1829572"/>
                    <a:pt x="5260290" y="1716796"/>
                    <a:pt x="5307026" y="1597924"/>
                  </a:cubicBezTo>
                  <a:cubicBezTo>
                    <a:pt x="5353762" y="1479052"/>
                    <a:pt x="5390338" y="1333764"/>
                    <a:pt x="5404562" y="1219972"/>
                  </a:cubicBezTo>
                  <a:cubicBezTo>
                    <a:pt x="5418786" y="1106180"/>
                    <a:pt x="5415738" y="1004580"/>
                    <a:pt x="5392370" y="915172"/>
                  </a:cubicBezTo>
                  <a:cubicBezTo>
                    <a:pt x="5369002" y="825764"/>
                    <a:pt x="5364938" y="762772"/>
                    <a:pt x="5264354" y="683524"/>
                  </a:cubicBezTo>
                  <a:cubicBezTo>
                    <a:pt x="5163770" y="604276"/>
                    <a:pt x="4993082" y="475244"/>
                    <a:pt x="4788866" y="439684"/>
                  </a:cubicBezTo>
                  <a:cubicBezTo>
                    <a:pt x="4584650" y="404124"/>
                    <a:pt x="4279850" y="440700"/>
                    <a:pt x="4039058" y="470164"/>
                  </a:cubicBezTo>
                  <a:cubicBezTo>
                    <a:pt x="3798266" y="499628"/>
                    <a:pt x="3636722" y="582940"/>
                    <a:pt x="3344114" y="616468"/>
                  </a:cubicBezTo>
                  <a:cubicBezTo>
                    <a:pt x="3051506" y="649996"/>
                    <a:pt x="2573986" y="699780"/>
                    <a:pt x="2283410" y="671332"/>
                  </a:cubicBezTo>
                  <a:cubicBezTo>
                    <a:pt x="1992834" y="642884"/>
                    <a:pt x="1763218" y="549412"/>
                    <a:pt x="1600658" y="445780"/>
                  </a:cubicBezTo>
                  <a:cubicBezTo>
                    <a:pt x="1438098" y="342148"/>
                    <a:pt x="1492962" y="113548"/>
                    <a:pt x="1308050" y="49540"/>
                  </a:cubicBezTo>
                  <a:cubicBezTo>
                    <a:pt x="1123138" y="-14468"/>
                    <a:pt x="704546" y="-22596"/>
                    <a:pt x="491186" y="61732"/>
                  </a:cubicBezTo>
                  <a:cubicBezTo>
                    <a:pt x="277826" y="146060"/>
                    <a:pt x="93930" y="379740"/>
                    <a:pt x="27890" y="555508"/>
                  </a:cubicBezTo>
                  <a:cubicBezTo>
                    <a:pt x="-38150" y="731276"/>
                    <a:pt x="24842" y="960892"/>
                    <a:pt x="94946" y="1116340"/>
                  </a:cubicBezTo>
                  <a:cubicBezTo>
                    <a:pt x="165050" y="1271788"/>
                    <a:pt x="326594" y="1382532"/>
                    <a:pt x="448514" y="1488196"/>
                  </a:cubicBezTo>
                  <a:cubicBezTo>
                    <a:pt x="570434" y="1593860"/>
                    <a:pt x="692354" y="1663964"/>
                    <a:pt x="826466" y="1750324"/>
                  </a:cubicBezTo>
                  <a:cubicBezTo>
                    <a:pt x="960578" y="1836684"/>
                    <a:pt x="1062178" y="1880372"/>
                    <a:pt x="1253186" y="2006356"/>
                  </a:cubicBezTo>
                  <a:cubicBezTo>
                    <a:pt x="1444194" y="2132340"/>
                    <a:pt x="1784554" y="2380244"/>
                    <a:pt x="1960322" y="2487940"/>
                  </a:cubicBezTo>
                  <a:close/>
                </a:path>
              </a:pathLst>
            </a:cu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8" name="手繪多邊形 7"/>
            <p:cNvSpPr/>
            <p:nvPr/>
          </p:nvSpPr>
          <p:spPr>
            <a:xfrm>
              <a:off x="3568017" y="4242776"/>
              <a:ext cx="3074387" cy="1268287"/>
            </a:xfrm>
            <a:custGeom>
              <a:avLst/>
              <a:gdLst>
                <a:gd name="connsiteX0" fmla="*/ 827199 w 3074387"/>
                <a:gd name="connsiteY0" fmla="*/ 1268008 h 1268287"/>
                <a:gd name="connsiteX1" fmla="*/ 1290495 w 3074387"/>
                <a:gd name="connsiteY1" fmla="*/ 1243624 h 1268287"/>
                <a:gd name="connsiteX2" fmla="*/ 1772079 w 3074387"/>
                <a:gd name="connsiteY2" fmla="*/ 1164376 h 1268287"/>
                <a:gd name="connsiteX3" fmla="*/ 2101263 w 3074387"/>
                <a:gd name="connsiteY3" fmla="*/ 1054648 h 1268287"/>
                <a:gd name="connsiteX4" fmla="*/ 2485311 w 3074387"/>
                <a:gd name="connsiteY4" fmla="*/ 920536 h 1268287"/>
                <a:gd name="connsiteX5" fmla="*/ 2899839 w 3074387"/>
                <a:gd name="connsiteY5" fmla="*/ 731560 h 1268287"/>
                <a:gd name="connsiteX6" fmla="*/ 3064431 w 3074387"/>
                <a:gd name="connsiteY6" fmla="*/ 445048 h 1268287"/>
                <a:gd name="connsiteX7" fmla="*/ 3021759 w 3074387"/>
                <a:gd name="connsiteY7" fmla="*/ 195112 h 1268287"/>
                <a:gd name="connsiteX8" fmla="*/ 2741343 w 3074387"/>
                <a:gd name="connsiteY8" fmla="*/ 42712 h 1268287"/>
                <a:gd name="connsiteX9" fmla="*/ 2308527 w 3074387"/>
                <a:gd name="connsiteY9" fmla="*/ 40 h 1268287"/>
                <a:gd name="connsiteX10" fmla="*/ 1863519 w 3074387"/>
                <a:gd name="connsiteY10" fmla="*/ 36616 h 1268287"/>
                <a:gd name="connsiteX11" fmla="*/ 1424607 w 3074387"/>
                <a:gd name="connsiteY11" fmla="*/ 115864 h 1268287"/>
                <a:gd name="connsiteX12" fmla="*/ 918639 w 3074387"/>
                <a:gd name="connsiteY12" fmla="*/ 286552 h 1268287"/>
                <a:gd name="connsiteX13" fmla="*/ 589455 w 3074387"/>
                <a:gd name="connsiteY13" fmla="*/ 402376 h 1268287"/>
                <a:gd name="connsiteX14" fmla="*/ 315135 w 3074387"/>
                <a:gd name="connsiteY14" fmla="*/ 548680 h 1268287"/>
                <a:gd name="connsiteX15" fmla="*/ 59103 w 3074387"/>
                <a:gd name="connsiteY15" fmla="*/ 737656 h 1268287"/>
                <a:gd name="connsiteX16" fmla="*/ 10335 w 3074387"/>
                <a:gd name="connsiteY16" fmla="*/ 963208 h 1268287"/>
                <a:gd name="connsiteX17" fmla="*/ 211503 w 3074387"/>
                <a:gd name="connsiteY17" fmla="*/ 1121704 h 1268287"/>
                <a:gd name="connsiteX18" fmla="*/ 510207 w 3074387"/>
                <a:gd name="connsiteY18" fmla="*/ 1231432 h 1268287"/>
                <a:gd name="connsiteX19" fmla="*/ 827199 w 3074387"/>
                <a:gd name="connsiteY19" fmla="*/ 1268008 h 1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74387" h="1268287">
                  <a:moveTo>
                    <a:pt x="827199" y="1268008"/>
                  </a:moveTo>
                  <a:cubicBezTo>
                    <a:pt x="957247" y="1270040"/>
                    <a:pt x="1133015" y="1260896"/>
                    <a:pt x="1290495" y="1243624"/>
                  </a:cubicBezTo>
                  <a:cubicBezTo>
                    <a:pt x="1447975" y="1226352"/>
                    <a:pt x="1636951" y="1195872"/>
                    <a:pt x="1772079" y="1164376"/>
                  </a:cubicBezTo>
                  <a:cubicBezTo>
                    <a:pt x="1907207" y="1132880"/>
                    <a:pt x="2101263" y="1054648"/>
                    <a:pt x="2101263" y="1054648"/>
                  </a:cubicBezTo>
                  <a:cubicBezTo>
                    <a:pt x="2220135" y="1014008"/>
                    <a:pt x="2352215" y="974384"/>
                    <a:pt x="2485311" y="920536"/>
                  </a:cubicBezTo>
                  <a:cubicBezTo>
                    <a:pt x="2618407" y="866688"/>
                    <a:pt x="2803319" y="810808"/>
                    <a:pt x="2899839" y="731560"/>
                  </a:cubicBezTo>
                  <a:cubicBezTo>
                    <a:pt x="2996359" y="652312"/>
                    <a:pt x="3044111" y="534456"/>
                    <a:pt x="3064431" y="445048"/>
                  </a:cubicBezTo>
                  <a:cubicBezTo>
                    <a:pt x="3084751" y="355640"/>
                    <a:pt x="3075607" y="262168"/>
                    <a:pt x="3021759" y="195112"/>
                  </a:cubicBezTo>
                  <a:cubicBezTo>
                    <a:pt x="2967911" y="128056"/>
                    <a:pt x="2860215" y="75224"/>
                    <a:pt x="2741343" y="42712"/>
                  </a:cubicBezTo>
                  <a:cubicBezTo>
                    <a:pt x="2622471" y="10200"/>
                    <a:pt x="2454831" y="1056"/>
                    <a:pt x="2308527" y="40"/>
                  </a:cubicBezTo>
                  <a:cubicBezTo>
                    <a:pt x="2162223" y="-976"/>
                    <a:pt x="2010839" y="17312"/>
                    <a:pt x="1863519" y="36616"/>
                  </a:cubicBezTo>
                  <a:cubicBezTo>
                    <a:pt x="1716199" y="55920"/>
                    <a:pt x="1582087" y="74208"/>
                    <a:pt x="1424607" y="115864"/>
                  </a:cubicBezTo>
                  <a:cubicBezTo>
                    <a:pt x="1267127" y="157520"/>
                    <a:pt x="918639" y="286552"/>
                    <a:pt x="918639" y="286552"/>
                  </a:cubicBezTo>
                  <a:cubicBezTo>
                    <a:pt x="779447" y="334304"/>
                    <a:pt x="690039" y="358688"/>
                    <a:pt x="589455" y="402376"/>
                  </a:cubicBezTo>
                  <a:cubicBezTo>
                    <a:pt x="488871" y="446064"/>
                    <a:pt x="403527" y="492800"/>
                    <a:pt x="315135" y="548680"/>
                  </a:cubicBezTo>
                  <a:cubicBezTo>
                    <a:pt x="226743" y="604560"/>
                    <a:pt x="109903" y="668568"/>
                    <a:pt x="59103" y="737656"/>
                  </a:cubicBezTo>
                  <a:cubicBezTo>
                    <a:pt x="8303" y="806744"/>
                    <a:pt x="-15065" y="899200"/>
                    <a:pt x="10335" y="963208"/>
                  </a:cubicBezTo>
                  <a:cubicBezTo>
                    <a:pt x="35735" y="1027216"/>
                    <a:pt x="128191" y="1077000"/>
                    <a:pt x="211503" y="1121704"/>
                  </a:cubicBezTo>
                  <a:cubicBezTo>
                    <a:pt x="294815" y="1166408"/>
                    <a:pt x="402511" y="1204000"/>
                    <a:pt x="510207" y="1231432"/>
                  </a:cubicBezTo>
                  <a:cubicBezTo>
                    <a:pt x="617903" y="1258864"/>
                    <a:pt x="697151" y="1265976"/>
                    <a:pt x="827199" y="1268008"/>
                  </a:cubicBezTo>
                  <a:close/>
                </a:path>
              </a:pathLst>
            </a:custGeom>
            <a:solidFill>
              <a:schemeClr val="accent5">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9" name="手繪多邊形 8"/>
            <p:cNvSpPr/>
            <p:nvPr/>
          </p:nvSpPr>
          <p:spPr>
            <a:xfrm>
              <a:off x="3620328" y="4674773"/>
              <a:ext cx="1717736" cy="806954"/>
            </a:xfrm>
            <a:custGeom>
              <a:avLst/>
              <a:gdLst>
                <a:gd name="connsiteX0" fmla="*/ 518856 w 1717736"/>
                <a:gd name="connsiteY0" fmla="*/ 775051 h 806954"/>
                <a:gd name="connsiteX1" fmla="*/ 884616 w 1717736"/>
                <a:gd name="connsiteY1" fmla="*/ 805531 h 806954"/>
                <a:gd name="connsiteX2" fmla="*/ 1305240 w 1717736"/>
                <a:gd name="connsiteY2" fmla="*/ 750667 h 806954"/>
                <a:gd name="connsiteX3" fmla="*/ 1561272 w 1717736"/>
                <a:gd name="connsiteY3" fmla="*/ 616555 h 806954"/>
                <a:gd name="connsiteX4" fmla="*/ 1689288 w 1717736"/>
                <a:gd name="connsiteY4" fmla="*/ 445867 h 806954"/>
                <a:gd name="connsiteX5" fmla="*/ 1707576 w 1717736"/>
                <a:gd name="connsiteY5" fmla="*/ 262987 h 806954"/>
                <a:gd name="connsiteX6" fmla="*/ 1561272 w 1717736"/>
                <a:gd name="connsiteY6" fmla="*/ 122779 h 806954"/>
                <a:gd name="connsiteX7" fmla="*/ 1189416 w 1717736"/>
                <a:gd name="connsiteY7" fmla="*/ 19147 h 806954"/>
                <a:gd name="connsiteX8" fmla="*/ 878520 w 1717736"/>
                <a:gd name="connsiteY8" fmla="*/ 859 h 806954"/>
                <a:gd name="connsiteX9" fmla="*/ 579816 w 1717736"/>
                <a:gd name="connsiteY9" fmla="*/ 31339 h 806954"/>
                <a:gd name="connsiteX10" fmla="*/ 305496 w 1717736"/>
                <a:gd name="connsiteY10" fmla="*/ 128875 h 806954"/>
                <a:gd name="connsiteX11" fmla="*/ 79944 w 1717736"/>
                <a:gd name="connsiteY11" fmla="*/ 293467 h 806954"/>
                <a:gd name="connsiteX12" fmla="*/ 696 w 1717736"/>
                <a:gd name="connsiteY12" fmla="*/ 470251 h 806954"/>
                <a:gd name="connsiteX13" fmla="*/ 116520 w 1717736"/>
                <a:gd name="connsiteY13" fmla="*/ 616555 h 806954"/>
                <a:gd name="connsiteX14" fmla="*/ 518856 w 1717736"/>
                <a:gd name="connsiteY14" fmla="*/ 775051 h 80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7736" h="806954">
                  <a:moveTo>
                    <a:pt x="518856" y="775051"/>
                  </a:moveTo>
                  <a:cubicBezTo>
                    <a:pt x="646872" y="806547"/>
                    <a:pt x="753552" y="809595"/>
                    <a:pt x="884616" y="805531"/>
                  </a:cubicBezTo>
                  <a:cubicBezTo>
                    <a:pt x="1015680" y="801467"/>
                    <a:pt x="1192464" y="782163"/>
                    <a:pt x="1305240" y="750667"/>
                  </a:cubicBezTo>
                  <a:cubicBezTo>
                    <a:pt x="1418016" y="719171"/>
                    <a:pt x="1497264" y="667355"/>
                    <a:pt x="1561272" y="616555"/>
                  </a:cubicBezTo>
                  <a:cubicBezTo>
                    <a:pt x="1625280" y="565755"/>
                    <a:pt x="1664904" y="504795"/>
                    <a:pt x="1689288" y="445867"/>
                  </a:cubicBezTo>
                  <a:cubicBezTo>
                    <a:pt x="1713672" y="386939"/>
                    <a:pt x="1728912" y="316835"/>
                    <a:pt x="1707576" y="262987"/>
                  </a:cubicBezTo>
                  <a:cubicBezTo>
                    <a:pt x="1686240" y="209139"/>
                    <a:pt x="1647632" y="163419"/>
                    <a:pt x="1561272" y="122779"/>
                  </a:cubicBezTo>
                  <a:cubicBezTo>
                    <a:pt x="1474912" y="82139"/>
                    <a:pt x="1303208" y="39467"/>
                    <a:pt x="1189416" y="19147"/>
                  </a:cubicBezTo>
                  <a:cubicBezTo>
                    <a:pt x="1075624" y="-1173"/>
                    <a:pt x="980120" y="-1173"/>
                    <a:pt x="878520" y="859"/>
                  </a:cubicBezTo>
                  <a:cubicBezTo>
                    <a:pt x="776920" y="2891"/>
                    <a:pt x="675320" y="10003"/>
                    <a:pt x="579816" y="31339"/>
                  </a:cubicBezTo>
                  <a:cubicBezTo>
                    <a:pt x="484312" y="52675"/>
                    <a:pt x="388808" y="85187"/>
                    <a:pt x="305496" y="128875"/>
                  </a:cubicBezTo>
                  <a:cubicBezTo>
                    <a:pt x="222184" y="172563"/>
                    <a:pt x="130744" y="236571"/>
                    <a:pt x="79944" y="293467"/>
                  </a:cubicBezTo>
                  <a:cubicBezTo>
                    <a:pt x="29144" y="350363"/>
                    <a:pt x="-5400" y="416403"/>
                    <a:pt x="696" y="470251"/>
                  </a:cubicBezTo>
                  <a:cubicBezTo>
                    <a:pt x="6792" y="524099"/>
                    <a:pt x="29144" y="566771"/>
                    <a:pt x="116520" y="616555"/>
                  </a:cubicBezTo>
                  <a:cubicBezTo>
                    <a:pt x="203896" y="666339"/>
                    <a:pt x="390840" y="743555"/>
                    <a:pt x="518856" y="775051"/>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t="11151" r="11151" b="20600"/>
            <a:stretch/>
          </p:blipFill>
          <p:spPr>
            <a:xfrm>
              <a:off x="1143000" y="764704"/>
              <a:ext cx="6093296" cy="4680520"/>
            </a:xfrm>
            <a:prstGeom prst="rect">
              <a:avLst/>
            </a:prstGeom>
            <a:ln>
              <a:noFill/>
            </a:ln>
            <a:effectLst>
              <a:outerShdw blurRad="50800" dist="38100" dir="5400000" algn="t" rotWithShape="0">
                <a:prstClr val="black">
                  <a:alpha val="40000"/>
                </a:prstClr>
              </a:outerShdw>
            </a:effectLst>
          </p:spPr>
        </p:pic>
      </p:grpSp>
      <p:grpSp>
        <p:nvGrpSpPr>
          <p:cNvPr id="22" name="群組 21"/>
          <p:cNvGrpSpPr/>
          <p:nvPr/>
        </p:nvGrpSpPr>
        <p:grpSpPr>
          <a:xfrm>
            <a:off x="10421" y="3862548"/>
            <a:ext cx="9073008" cy="2736304"/>
            <a:chOff x="35496" y="2636912"/>
            <a:chExt cx="9073008" cy="2736304"/>
          </a:xfrm>
        </p:grpSpPr>
        <p:sp>
          <p:nvSpPr>
            <p:cNvPr id="15" name="手繪多邊形 14"/>
            <p:cNvSpPr/>
            <p:nvPr/>
          </p:nvSpPr>
          <p:spPr>
            <a:xfrm>
              <a:off x="80289" y="2926549"/>
              <a:ext cx="9028215" cy="2381824"/>
            </a:xfrm>
            <a:custGeom>
              <a:avLst/>
              <a:gdLst>
                <a:gd name="connsiteX0" fmla="*/ 1116910 w 9028215"/>
                <a:gd name="connsiteY0" fmla="*/ 1621067 h 2381824"/>
                <a:gd name="connsiteX1" fmla="*/ 1452190 w 9028215"/>
                <a:gd name="connsiteY1" fmla="*/ 1834427 h 2381824"/>
                <a:gd name="connsiteX2" fmla="*/ 1708222 w 9028215"/>
                <a:gd name="connsiteY2" fmla="*/ 2139227 h 2381824"/>
                <a:gd name="connsiteX3" fmla="*/ 2104462 w 9028215"/>
                <a:gd name="connsiteY3" fmla="*/ 2328203 h 2381824"/>
                <a:gd name="connsiteX4" fmla="*/ 2750638 w 9028215"/>
                <a:gd name="connsiteY4" fmla="*/ 2279435 h 2381824"/>
                <a:gd name="connsiteX5" fmla="*/ 3585790 w 9028215"/>
                <a:gd name="connsiteY5" fmla="*/ 2303819 h 2381824"/>
                <a:gd name="connsiteX6" fmla="*/ 4585534 w 9028215"/>
                <a:gd name="connsiteY6" fmla="*/ 2340395 h 2381824"/>
                <a:gd name="connsiteX7" fmla="*/ 6548446 w 9028215"/>
                <a:gd name="connsiteY7" fmla="*/ 2376971 h 2381824"/>
                <a:gd name="connsiteX8" fmla="*/ 7304350 w 9028215"/>
                <a:gd name="connsiteY8" fmla="*/ 2224571 h 2381824"/>
                <a:gd name="connsiteX9" fmla="*/ 7999294 w 9028215"/>
                <a:gd name="connsiteY9" fmla="*/ 1968539 h 2381824"/>
                <a:gd name="connsiteX10" fmla="*/ 8694238 w 9028215"/>
                <a:gd name="connsiteY10" fmla="*/ 1590587 h 2381824"/>
                <a:gd name="connsiteX11" fmla="*/ 9023422 w 9028215"/>
                <a:gd name="connsiteY11" fmla="*/ 1194347 h 2381824"/>
                <a:gd name="connsiteX12" fmla="*/ 8852734 w 9028215"/>
                <a:gd name="connsiteY12" fmla="*/ 340907 h 2381824"/>
                <a:gd name="connsiteX13" fmla="*/ 8358958 w 9028215"/>
                <a:gd name="connsiteY13" fmla="*/ 97067 h 2381824"/>
                <a:gd name="connsiteX14" fmla="*/ 6859342 w 9028215"/>
                <a:gd name="connsiteY14" fmla="*/ 11723 h 2381824"/>
                <a:gd name="connsiteX15" fmla="*/ 4475806 w 9028215"/>
                <a:gd name="connsiteY15" fmla="*/ 48299 h 2381824"/>
                <a:gd name="connsiteX16" fmla="*/ 2378782 w 9028215"/>
                <a:gd name="connsiteY16" fmla="*/ 30011 h 2381824"/>
                <a:gd name="connsiteX17" fmla="*/ 1043758 w 9028215"/>
                <a:gd name="connsiteY17" fmla="*/ 48299 h 2381824"/>
                <a:gd name="connsiteX18" fmla="*/ 257374 w 9028215"/>
                <a:gd name="connsiteY18" fmla="*/ 17819 h 2381824"/>
                <a:gd name="connsiteX19" fmla="*/ 1342 w 9028215"/>
                <a:gd name="connsiteY19" fmla="*/ 365291 h 2381824"/>
                <a:gd name="connsiteX20" fmla="*/ 172030 w 9028215"/>
                <a:gd name="connsiteY20" fmla="*/ 785915 h 2381824"/>
                <a:gd name="connsiteX21" fmla="*/ 501214 w 9028215"/>
                <a:gd name="connsiteY21" fmla="*/ 1109003 h 2381824"/>
                <a:gd name="connsiteX22" fmla="*/ 708478 w 9028215"/>
                <a:gd name="connsiteY22" fmla="*/ 1279691 h 2381824"/>
                <a:gd name="connsiteX23" fmla="*/ 1116910 w 9028215"/>
                <a:gd name="connsiteY23" fmla="*/ 1621067 h 238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28215" h="2381824">
                  <a:moveTo>
                    <a:pt x="1116910" y="1621067"/>
                  </a:moveTo>
                  <a:cubicBezTo>
                    <a:pt x="1235274" y="1684567"/>
                    <a:pt x="1353638" y="1748067"/>
                    <a:pt x="1452190" y="1834427"/>
                  </a:cubicBezTo>
                  <a:cubicBezTo>
                    <a:pt x="1550742" y="1920787"/>
                    <a:pt x="1599510" y="2056931"/>
                    <a:pt x="1708222" y="2139227"/>
                  </a:cubicBezTo>
                  <a:cubicBezTo>
                    <a:pt x="1816934" y="2221523"/>
                    <a:pt x="1930726" y="2304835"/>
                    <a:pt x="2104462" y="2328203"/>
                  </a:cubicBezTo>
                  <a:cubicBezTo>
                    <a:pt x="2278198" y="2351571"/>
                    <a:pt x="2503750" y="2283499"/>
                    <a:pt x="2750638" y="2279435"/>
                  </a:cubicBezTo>
                  <a:cubicBezTo>
                    <a:pt x="2997526" y="2275371"/>
                    <a:pt x="3585790" y="2303819"/>
                    <a:pt x="3585790" y="2303819"/>
                  </a:cubicBezTo>
                  <a:lnTo>
                    <a:pt x="4585534" y="2340395"/>
                  </a:lnTo>
                  <a:cubicBezTo>
                    <a:pt x="5079310" y="2352587"/>
                    <a:pt x="6095310" y="2396275"/>
                    <a:pt x="6548446" y="2376971"/>
                  </a:cubicBezTo>
                  <a:cubicBezTo>
                    <a:pt x="7001582" y="2357667"/>
                    <a:pt x="7062542" y="2292643"/>
                    <a:pt x="7304350" y="2224571"/>
                  </a:cubicBezTo>
                  <a:cubicBezTo>
                    <a:pt x="7546158" y="2156499"/>
                    <a:pt x="7767646" y="2074203"/>
                    <a:pt x="7999294" y="1968539"/>
                  </a:cubicBezTo>
                  <a:cubicBezTo>
                    <a:pt x="8230942" y="1862875"/>
                    <a:pt x="8523550" y="1719619"/>
                    <a:pt x="8694238" y="1590587"/>
                  </a:cubicBezTo>
                  <a:cubicBezTo>
                    <a:pt x="8864926" y="1461555"/>
                    <a:pt x="8997006" y="1402627"/>
                    <a:pt x="9023422" y="1194347"/>
                  </a:cubicBezTo>
                  <a:cubicBezTo>
                    <a:pt x="9049838" y="986067"/>
                    <a:pt x="8963478" y="523787"/>
                    <a:pt x="8852734" y="340907"/>
                  </a:cubicBezTo>
                  <a:cubicBezTo>
                    <a:pt x="8741990" y="158027"/>
                    <a:pt x="8691190" y="151931"/>
                    <a:pt x="8358958" y="97067"/>
                  </a:cubicBezTo>
                  <a:cubicBezTo>
                    <a:pt x="8026726" y="42203"/>
                    <a:pt x="6859342" y="11723"/>
                    <a:pt x="6859342" y="11723"/>
                  </a:cubicBezTo>
                  <a:lnTo>
                    <a:pt x="4475806" y="48299"/>
                  </a:lnTo>
                  <a:lnTo>
                    <a:pt x="2378782" y="30011"/>
                  </a:lnTo>
                  <a:cubicBezTo>
                    <a:pt x="1806774" y="30011"/>
                    <a:pt x="1397326" y="50331"/>
                    <a:pt x="1043758" y="48299"/>
                  </a:cubicBezTo>
                  <a:cubicBezTo>
                    <a:pt x="690190" y="46267"/>
                    <a:pt x="431110" y="-35013"/>
                    <a:pt x="257374" y="17819"/>
                  </a:cubicBezTo>
                  <a:cubicBezTo>
                    <a:pt x="83638" y="70651"/>
                    <a:pt x="15566" y="237275"/>
                    <a:pt x="1342" y="365291"/>
                  </a:cubicBezTo>
                  <a:cubicBezTo>
                    <a:pt x="-12882" y="493307"/>
                    <a:pt x="88718" y="661963"/>
                    <a:pt x="172030" y="785915"/>
                  </a:cubicBezTo>
                  <a:cubicBezTo>
                    <a:pt x="255342" y="909867"/>
                    <a:pt x="411806" y="1026707"/>
                    <a:pt x="501214" y="1109003"/>
                  </a:cubicBezTo>
                  <a:cubicBezTo>
                    <a:pt x="590622" y="1191299"/>
                    <a:pt x="708478" y="1279691"/>
                    <a:pt x="708478" y="1279691"/>
                  </a:cubicBezTo>
                  <a:lnTo>
                    <a:pt x="1116910" y="1621067"/>
                  </a:lnTo>
                  <a:close/>
                </a:path>
              </a:pathLst>
            </a:custGeom>
            <a:solidFill>
              <a:schemeClr val="accent5">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手繪多邊形 15"/>
            <p:cNvSpPr/>
            <p:nvPr/>
          </p:nvSpPr>
          <p:spPr>
            <a:xfrm>
              <a:off x="874871" y="3657593"/>
              <a:ext cx="8171940" cy="1597654"/>
            </a:xfrm>
            <a:custGeom>
              <a:avLst/>
              <a:gdLst>
                <a:gd name="connsiteX0" fmla="*/ 834392 w 8171940"/>
                <a:gd name="connsiteY0" fmla="*/ 1200919 h 1597654"/>
                <a:gd name="connsiteX1" fmla="*/ 1047752 w 8171940"/>
                <a:gd name="connsiteY1" fmla="*/ 1426471 h 1597654"/>
                <a:gd name="connsiteX2" fmla="*/ 1346456 w 8171940"/>
                <a:gd name="connsiteY2" fmla="*/ 1530103 h 1597654"/>
                <a:gd name="connsiteX3" fmla="*/ 2096264 w 8171940"/>
                <a:gd name="connsiteY3" fmla="*/ 1505719 h 1597654"/>
                <a:gd name="connsiteX4" fmla="*/ 3083816 w 8171940"/>
                <a:gd name="connsiteY4" fmla="*/ 1548391 h 1597654"/>
                <a:gd name="connsiteX5" fmla="*/ 4644392 w 8171940"/>
                <a:gd name="connsiteY5" fmla="*/ 1578871 h 1597654"/>
                <a:gd name="connsiteX6" fmla="*/ 6003800 w 8171940"/>
                <a:gd name="connsiteY6" fmla="*/ 1572775 h 1597654"/>
                <a:gd name="connsiteX7" fmla="*/ 6966968 w 8171940"/>
                <a:gd name="connsiteY7" fmla="*/ 1280167 h 1597654"/>
                <a:gd name="connsiteX8" fmla="*/ 7771640 w 8171940"/>
                <a:gd name="connsiteY8" fmla="*/ 883927 h 1597654"/>
                <a:gd name="connsiteX9" fmla="*/ 8149592 w 8171940"/>
                <a:gd name="connsiteY9" fmla="*/ 505975 h 1597654"/>
                <a:gd name="connsiteX10" fmla="*/ 8076440 w 8171940"/>
                <a:gd name="connsiteY10" fmla="*/ 188983 h 1597654"/>
                <a:gd name="connsiteX11" fmla="*/ 7649720 w 8171940"/>
                <a:gd name="connsiteY11" fmla="*/ 7 h 1597654"/>
                <a:gd name="connsiteX12" fmla="*/ 6668264 w 8171940"/>
                <a:gd name="connsiteY12" fmla="*/ 195079 h 1597654"/>
                <a:gd name="connsiteX13" fmla="*/ 5662424 w 8171940"/>
                <a:gd name="connsiteY13" fmla="*/ 188983 h 1597654"/>
                <a:gd name="connsiteX14" fmla="*/ 3534920 w 8171940"/>
                <a:gd name="connsiteY14" fmla="*/ 201175 h 1597654"/>
                <a:gd name="connsiteX15" fmla="*/ 2102360 w 8171940"/>
                <a:gd name="connsiteY15" fmla="*/ 225559 h 1597654"/>
                <a:gd name="connsiteX16" fmla="*/ 980696 w 8171940"/>
                <a:gd name="connsiteY16" fmla="*/ 146311 h 1597654"/>
                <a:gd name="connsiteX17" fmla="*/ 371096 w 8171940"/>
                <a:gd name="connsiteY17" fmla="*/ 128023 h 1597654"/>
                <a:gd name="connsiteX18" fmla="*/ 35816 w 8171940"/>
                <a:gd name="connsiteY18" fmla="*/ 347479 h 1597654"/>
                <a:gd name="connsiteX19" fmla="*/ 48008 w 8171940"/>
                <a:gd name="connsiteY19" fmla="*/ 621799 h 1597654"/>
                <a:gd name="connsiteX20" fmla="*/ 377192 w 8171940"/>
                <a:gd name="connsiteY20" fmla="*/ 877831 h 1597654"/>
                <a:gd name="connsiteX21" fmla="*/ 834392 w 8171940"/>
                <a:gd name="connsiteY21" fmla="*/ 1200919 h 15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71940" h="1597654">
                  <a:moveTo>
                    <a:pt x="834392" y="1200919"/>
                  </a:moveTo>
                  <a:cubicBezTo>
                    <a:pt x="946152" y="1292359"/>
                    <a:pt x="962408" y="1371607"/>
                    <a:pt x="1047752" y="1426471"/>
                  </a:cubicBezTo>
                  <a:cubicBezTo>
                    <a:pt x="1133096" y="1481335"/>
                    <a:pt x="1171704" y="1516895"/>
                    <a:pt x="1346456" y="1530103"/>
                  </a:cubicBezTo>
                  <a:cubicBezTo>
                    <a:pt x="1521208" y="1543311"/>
                    <a:pt x="1806704" y="1502671"/>
                    <a:pt x="2096264" y="1505719"/>
                  </a:cubicBezTo>
                  <a:cubicBezTo>
                    <a:pt x="2385824" y="1508767"/>
                    <a:pt x="3083816" y="1548391"/>
                    <a:pt x="3083816" y="1548391"/>
                  </a:cubicBezTo>
                  <a:lnTo>
                    <a:pt x="4644392" y="1578871"/>
                  </a:lnTo>
                  <a:cubicBezTo>
                    <a:pt x="5131056" y="1582935"/>
                    <a:pt x="5616704" y="1622559"/>
                    <a:pt x="6003800" y="1572775"/>
                  </a:cubicBezTo>
                  <a:cubicBezTo>
                    <a:pt x="6390896" y="1522991"/>
                    <a:pt x="6672328" y="1394975"/>
                    <a:pt x="6966968" y="1280167"/>
                  </a:cubicBezTo>
                  <a:cubicBezTo>
                    <a:pt x="7261608" y="1165359"/>
                    <a:pt x="7574536" y="1012959"/>
                    <a:pt x="7771640" y="883927"/>
                  </a:cubicBezTo>
                  <a:cubicBezTo>
                    <a:pt x="7968744" y="754895"/>
                    <a:pt x="8098792" y="621799"/>
                    <a:pt x="8149592" y="505975"/>
                  </a:cubicBezTo>
                  <a:cubicBezTo>
                    <a:pt x="8200392" y="390151"/>
                    <a:pt x="8159752" y="273311"/>
                    <a:pt x="8076440" y="188983"/>
                  </a:cubicBezTo>
                  <a:cubicBezTo>
                    <a:pt x="7993128" y="104655"/>
                    <a:pt x="7884416" y="-1009"/>
                    <a:pt x="7649720" y="7"/>
                  </a:cubicBezTo>
                  <a:cubicBezTo>
                    <a:pt x="7415024" y="1023"/>
                    <a:pt x="6999480" y="163583"/>
                    <a:pt x="6668264" y="195079"/>
                  </a:cubicBezTo>
                  <a:cubicBezTo>
                    <a:pt x="6337048" y="226575"/>
                    <a:pt x="5662424" y="188983"/>
                    <a:pt x="5662424" y="188983"/>
                  </a:cubicBezTo>
                  <a:lnTo>
                    <a:pt x="3534920" y="201175"/>
                  </a:lnTo>
                  <a:cubicBezTo>
                    <a:pt x="2941576" y="207271"/>
                    <a:pt x="2528064" y="234703"/>
                    <a:pt x="2102360" y="225559"/>
                  </a:cubicBezTo>
                  <a:cubicBezTo>
                    <a:pt x="1676656" y="216415"/>
                    <a:pt x="1269240" y="162567"/>
                    <a:pt x="980696" y="146311"/>
                  </a:cubicBezTo>
                  <a:cubicBezTo>
                    <a:pt x="692152" y="130055"/>
                    <a:pt x="528576" y="94495"/>
                    <a:pt x="371096" y="128023"/>
                  </a:cubicBezTo>
                  <a:cubicBezTo>
                    <a:pt x="213616" y="161551"/>
                    <a:pt x="89664" y="265183"/>
                    <a:pt x="35816" y="347479"/>
                  </a:cubicBezTo>
                  <a:cubicBezTo>
                    <a:pt x="-18032" y="429775"/>
                    <a:pt x="-8888" y="533407"/>
                    <a:pt x="48008" y="621799"/>
                  </a:cubicBezTo>
                  <a:cubicBezTo>
                    <a:pt x="104904" y="710191"/>
                    <a:pt x="250192" y="783343"/>
                    <a:pt x="377192" y="877831"/>
                  </a:cubicBezTo>
                  <a:cubicBezTo>
                    <a:pt x="504192" y="972319"/>
                    <a:pt x="722632" y="1109479"/>
                    <a:pt x="834392" y="1200919"/>
                  </a:cubicBezTo>
                  <a:close/>
                </a:path>
              </a:pathLst>
            </a:custGeom>
            <a:solidFill>
              <a:schemeClr val="accent5">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7" name="手繪多邊形 16"/>
            <p:cNvSpPr/>
            <p:nvPr/>
          </p:nvSpPr>
          <p:spPr>
            <a:xfrm>
              <a:off x="1719741" y="4291430"/>
              <a:ext cx="5605380" cy="910238"/>
            </a:xfrm>
            <a:custGeom>
              <a:avLst/>
              <a:gdLst>
                <a:gd name="connsiteX0" fmla="*/ 1714 w 5605380"/>
                <a:gd name="connsiteY0" fmla="*/ 469546 h 910238"/>
                <a:gd name="connsiteX1" fmla="*/ 62674 w 5605380"/>
                <a:gd name="connsiteY1" fmla="*/ 621946 h 910238"/>
                <a:gd name="connsiteX2" fmla="*/ 251650 w 5605380"/>
                <a:gd name="connsiteY2" fmla="*/ 774346 h 910238"/>
                <a:gd name="connsiteX3" fmla="*/ 568642 w 5605380"/>
                <a:gd name="connsiteY3" fmla="*/ 847498 h 910238"/>
                <a:gd name="connsiteX4" fmla="*/ 995362 w 5605380"/>
                <a:gd name="connsiteY4" fmla="*/ 841402 h 910238"/>
                <a:gd name="connsiteX5" fmla="*/ 1483042 w 5605380"/>
                <a:gd name="connsiteY5" fmla="*/ 847498 h 910238"/>
                <a:gd name="connsiteX6" fmla="*/ 2086546 w 5605380"/>
                <a:gd name="connsiteY6" fmla="*/ 871882 h 910238"/>
                <a:gd name="connsiteX7" fmla="*/ 2488882 w 5605380"/>
                <a:gd name="connsiteY7" fmla="*/ 890170 h 910238"/>
                <a:gd name="connsiteX8" fmla="*/ 3037522 w 5605380"/>
                <a:gd name="connsiteY8" fmla="*/ 884074 h 910238"/>
                <a:gd name="connsiteX9" fmla="*/ 5110162 w 5605380"/>
                <a:gd name="connsiteY9" fmla="*/ 865786 h 910238"/>
                <a:gd name="connsiteX10" fmla="*/ 5512498 w 5605380"/>
                <a:gd name="connsiteY10" fmla="*/ 341530 h 910238"/>
                <a:gd name="connsiteX11" fmla="*/ 3732466 w 5605380"/>
                <a:gd name="connsiteY11" fmla="*/ 109882 h 910238"/>
                <a:gd name="connsiteX12" fmla="*/ 2811970 w 5605380"/>
                <a:gd name="connsiteY12" fmla="*/ 154 h 910238"/>
                <a:gd name="connsiteX13" fmla="*/ 1897570 w 5605380"/>
                <a:gd name="connsiteY13" fmla="*/ 85498 h 910238"/>
                <a:gd name="connsiteX14" fmla="*/ 910018 w 5605380"/>
                <a:gd name="connsiteY14" fmla="*/ 73306 h 910238"/>
                <a:gd name="connsiteX15" fmla="*/ 440626 w 5605380"/>
                <a:gd name="connsiteY15" fmla="*/ 97690 h 910238"/>
                <a:gd name="connsiteX16" fmla="*/ 117538 w 5605380"/>
                <a:gd name="connsiteY16" fmla="*/ 231802 h 910238"/>
                <a:gd name="connsiteX17" fmla="*/ 1714 w 5605380"/>
                <a:gd name="connsiteY17" fmla="*/ 469546 h 91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380" h="910238">
                  <a:moveTo>
                    <a:pt x="1714" y="469546"/>
                  </a:moveTo>
                  <a:cubicBezTo>
                    <a:pt x="-7430" y="534570"/>
                    <a:pt x="21018" y="571146"/>
                    <a:pt x="62674" y="621946"/>
                  </a:cubicBezTo>
                  <a:cubicBezTo>
                    <a:pt x="104330" y="672746"/>
                    <a:pt x="167322" y="736754"/>
                    <a:pt x="251650" y="774346"/>
                  </a:cubicBezTo>
                  <a:cubicBezTo>
                    <a:pt x="335978" y="811938"/>
                    <a:pt x="444690" y="836322"/>
                    <a:pt x="568642" y="847498"/>
                  </a:cubicBezTo>
                  <a:cubicBezTo>
                    <a:pt x="692594" y="858674"/>
                    <a:pt x="842962" y="841402"/>
                    <a:pt x="995362" y="841402"/>
                  </a:cubicBezTo>
                  <a:cubicBezTo>
                    <a:pt x="1147762" y="841402"/>
                    <a:pt x="1301178" y="842418"/>
                    <a:pt x="1483042" y="847498"/>
                  </a:cubicBezTo>
                  <a:cubicBezTo>
                    <a:pt x="1664906" y="852578"/>
                    <a:pt x="2086546" y="871882"/>
                    <a:pt x="2086546" y="871882"/>
                  </a:cubicBezTo>
                  <a:lnTo>
                    <a:pt x="2488882" y="890170"/>
                  </a:lnTo>
                  <a:lnTo>
                    <a:pt x="3037522" y="884074"/>
                  </a:lnTo>
                  <a:cubicBezTo>
                    <a:pt x="3474402" y="880010"/>
                    <a:pt x="4697666" y="956210"/>
                    <a:pt x="5110162" y="865786"/>
                  </a:cubicBezTo>
                  <a:cubicBezTo>
                    <a:pt x="5522658" y="775362"/>
                    <a:pt x="5742114" y="467514"/>
                    <a:pt x="5512498" y="341530"/>
                  </a:cubicBezTo>
                  <a:cubicBezTo>
                    <a:pt x="5282882" y="215546"/>
                    <a:pt x="3732466" y="109882"/>
                    <a:pt x="3732466" y="109882"/>
                  </a:cubicBezTo>
                  <a:cubicBezTo>
                    <a:pt x="3282378" y="52986"/>
                    <a:pt x="3117786" y="4218"/>
                    <a:pt x="2811970" y="154"/>
                  </a:cubicBezTo>
                  <a:cubicBezTo>
                    <a:pt x="2506154" y="-3910"/>
                    <a:pt x="2214562" y="73306"/>
                    <a:pt x="1897570" y="85498"/>
                  </a:cubicBezTo>
                  <a:cubicBezTo>
                    <a:pt x="1580578" y="97690"/>
                    <a:pt x="1152842" y="71274"/>
                    <a:pt x="910018" y="73306"/>
                  </a:cubicBezTo>
                  <a:cubicBezTo>
                    <a:pt x="667194" y="75338"/>
                    <a:pt x="572706" y="71274"/>
                    <a:pt x="440626" y="97690"/>
                  </a:cubicBezTo>
                  <a:cubicBezTo>
                    <a:pt x="308546" y="124106"/>
                    <a:pt x="192722" y="171858"/>
                    <a:pt x="117538" y="231802"/>
                  </a:cubicBezTo>
                  <a:cubicBezTo>
                    <a:pt x="42354" y="291746"/>
                    <a:pt x="10858" y="404522"/>
                    <a:pt x="1714" y="469546"/>
                  </a:cubicBezTo>
                  <a:close/>
                </a:path>
              </a:pathLst>
            </a:custGeom>
            <a:solidFill>
              <a:schemeClr val="accent5">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8" name="手繪多邊形 17"/>
            <p:cNvSpPr/>
            <p:nvPr/>
          </p:nvSpPr>
          <p:spPr>
            <a:xfrm>
              <a:off x="1762369" y="4344524"/>
              <a:ext cx="3263464" cy="790419"/>
            </a:xfrm>
            <a:custGeom>
              <a:avLst/>
              <a:gdLst>
                <a:gd name="connsiteX0" fmla="*/ 20046 w 3263464"/>
                <a:gd name="connsiteY0" fmla="*/ 483508 h 790419"/>
                <a:gd name="connsiteX1" fmla="*/ 129774 w 3263464"/>
                <a:gd name="connsiteY1" fmla="*/ 617620 h 790419"/>
                <a:gd name="connsiteX2" fmla="*/ 282174 w 3263464"/>
                <a:gd name="connsiteY2" fmla="*/ 696868 h 790419"/>
                <a:gd name="connsiteX3" fmla="*/ 489438 w 3263464"/>
                <a:gd name="connsiteY3" fmla="*/ 739540 h 790419"/>
                <a:gd name="connsiteX4" fmla="*/ 794238 w 3263464"/>
                <a:gd name="connsiteY4" fmla="*/ 751732 h 790419"/>
                <a:gd name="connsiteX5" fmla="*/ 1031982 w 3263464"/>
                <a:gd name="connsiteY5" fmla="*/ 745636 h 790419"/>
                <a:gd name="connsiteX6" fmla="*/ 1355070 w 3263464"/>
                <a:gd name="connsiteY6" fmla="*/ 745636 h 790419"/>
                <a:gd name="connsiteX7" fmla="*/ 2879070 w 3263464"/>
                <a:gd name="connsiteY7" fmla="*/ 770020 h 790419"/>
                <a:gd name="connsiteX8" fmla="*/ 3263118 w 3263464"/>
                <a:gd name="connsiteY8" fmla="*/ 410356 h 790419"/>
                <a:gd name="connsiteX9" fmla="*/ 2842494 w 3263464"/>
                <a:gd name="connsiteY9" fmla="*/ 14116 h 790419"/>
                <a:gd name="connsiteX10" fmla="*/ 1580622 w 3263464"/>
                <a:gd name="connsiteY10" fmla="*/ 87268 h 790419"/>
                <a:gd name="connsiteX11" fmla="*/ 586974 w 3263464"/>
                <a:gd name="connsiteY11" fmla="*/ 75076 h 790419"/>
                <a:gd name="connsiteX12" fmla="*/ 166350 w 3263464"/>
                <a:gd name="connsiteY12" fmla="*/ 178708 h 790419"/>
                <a:gd name="connsiteX13" fmla="*/ 13950 w 3263464"/>
                <a:gd name="connsiteY13" fmla="*/ 325012 h 790419"/>
                <a:gd name="connsiteX14" fmla="*/ 20046 w 3263464"/>
                <a:gd name="connsiteY14" fmla="*/ 483508 h 79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3464" h="790419">
                  <a:moveTo>
                    <a:pt x="20046" y="483508"/>
                  </a:moveTo>
                  <a:cubicBezTo>
                    <a:pt x="39350" y="532276"/>
                    <a:pt x="86086" y="582060"/>
                    <a:pt x="129774" y="617620"/>
                  </a:cubicBezTo>
                  <a:cubicBezTo>
                    <a:pt x="173462" y="653180"/>
                    <a:pt x="222230" y="676548"/>
                    <a:pt x="282174" y="696868"/>
                  </a:cubicBezTo>
                  <a:cubicBezTo>
                    <a:pt x="342118" y="717188"/>
                    <a:pt x="404094" y="730396"/>
                    <a:pt x="489438" y="739540"/>
                  </a:cubicBezTo>
                  <a:cubicBezTo>
                    <a:pt x="574782" y="748684"/>
                    <a:pt x="703814" y="750716"/>
                    <a:pt x="794238" y="751732"/>
                  </a:cubicBezTo>
                  <a:cubicBezTo>
                    <a:pt x="884662" y="752748"/>
                    <a:pt x="938510" y="746652"/>
                    <a:pt x="1031982" y="745636"/>
                  </a:cubicBezTo>
                  <a:cubicBezTo>
                    <a:pt x="1125454" y="744620"/>
                    <a:pt x="1355070" y="745636"/>
                    <a:pt x="1355070" y="745636"/>
                  </a:cubicBezTo>
                  <a:cubicBezTo>
                    <a:pt x="1662918" y="749700"/>
                    <a:pt x="2561062" y="825900"/>
                    <a:pt x="2879070" y="770020"/>
                  </a:cubicBezTo>
                  <a:cubicBezTo>
                    <a:pt x="3197078" y="714140"/>
                    <a:pt x="3269214" y="536340"/>
                    <a:pt x="3263118" y="410356"/>
                  </a:cubicBezTo>
                  <a:cubicBezTo>
                    <a:pt x="3257022" y="284372"/>
                    <a:pt x="3122910" y="67964"/>
                    <a:pt x="2842494" y="14116"/>
                  </a:cubicBezTo>
                  <a:cubicBezTo>
                    <a:pt x="2562078" y="-39732"/>
                    <a:pt x="1956542" y="77108"/>
                    <a:pt x="1580622" y="87268"/>
                  </a:cubicBezTo>
                  <a:cubicBezTo>
                    <a:pt x="1204702" y="97428"/>
                    <a:pt x="822686" y="59836"/>
                    <a:pt x="586974" y="75076"/>
                  </a:cubicBezTo>
                  <a:cubicBezTo>
                    <a:pt x="351262" y="90316"/>
                    <a:pt x="261854" y="137052"/>
                    <a:pt x="166350" y="178708"/>
                  </a:cubicBezTo>
                  <a:cubicBezTo>
                    <a:pt x="70846" y="220364"/>
                    <a:pt x="38334" y="272180"/>
                    <a:pt x="13950" y="325012"/>
                  </a:cubicBezTo>
                  <a:cubicBezTo>
                    <a:pt x="-10434" y="377844"/>
                    <a:pt x="742" y="434740"/>
                    <a:pt x="20046" y="483508"/>
                  </a:cubicBezTo>
                  <a:close/>
                </a:path>
              </a:pathLst>
            </a:cu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 name="手繪多邊形 18"/>
            <p:cNvSpPr/>
            <p:nvPr/>
          </p:nvSpPr>
          <p:spPr>
            <a:xfrm>
              <a:off x="1806799" y="4462154"/>
              <a:ext cx="1135041" cy="591845"/>
            </a:xfrm>
            <a:custGeom>
              <a:avLst/>
              <a:gdLst>
                <a:gd name="connsiteX0" fmla="*/ 256032 w 1135041"/>
                <a:gd name="connsiteY0" fmla="*/ 530470 h 591845"/>
                <a:gd name="connsiteX1" fmla="*/ 542544 w 1135041"/>
                <a:gd name="connsiteY1" fmla="*/ 585334 h 591845"/>
                <a:gd name="connsiteX2" fmla="*/ 737616 w 1135041"/>
                <a:gd name="connsiteY2" fmla="*/ 579238 h 591845"/>
                <a:gd name="connsiteX3" fmla="*/ 957072 w 1135041"/>
                <a:gd name="connsiteY3" fmla="*/ 481702 h 591845"/>
                <a:gd name="connsiteX4" fmla="*/ 1103376 w 1135041"/>
                <a:gd name="connsiteY4" fmla="*/ 378070 h 591845"/>
                <a:gd name="connsiteX5" fmla="*/ 1127760 w 1135041"/>
                <a:gd name="connsiteY5" fmla="*/ 189094 h 591845"/>
                <a:gd name="connsiteX6" fmla="*/ 1005840 w 1135041"/>
                <a:gd name="connsiteY6" fmla="*/ 61078 h 591845"/>
                <a:gd name="connsiteX7" fmla="*/ 609600 w 1135041"/>
                <a:gd name="connsiteY7" fmla="*/ 118 h 591845"/>
                <a:gd name="connsiteX8" fmla="*/ 286512 w 1135041"/>
                <a:gd name="connsiteY8" fmla="*/ 48886 h 591845"/>
                <a:gd name="connsiteX9" fmla="*/ 67056 w 1135041"/>
                <a:gd name="connsiteY9" fmla="*/ 158614 h 591845"/>
                <a:gd name="connsiteX10" fmla="*/ 0 w 1135041"/>
                <a:gd name="connsiteY10" fmla="*/ 292726 h 591845"/>
                <a:gd name="connsiteX11" fmla="*/ 67056 w 1135041"/>
                <a:gd name="connsiteY11" fmla="*/ 426838 h 591845"/>
                <a:gd name="connsiteX12" fmla="*/ 256032 w 1135041"/>
                <a:gd name="connsiteY12" fmla="*/ 530470 h 59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5041" h="591845">
                  <a:moveTo>
                    <a:pt x="256032" y="530470"/>
                  </a:moveTo>
                  <a:cubicBezTo>
                    <a:pt x="335280" y="556886"/>
                    <a:pt x="462280" y="577206"/>
                    <a:pt x="542544" y="585334"/>
                  </a:cubicBezTo>
                  <a:cubicBezTo>
                    <a:pt x="622808" y="593462"/>
                    <a:pt x="668528" y="596510"/>
                    <a:pt x="737616" y="579238"/>
                  </a:cubicBezTo>
                  <a:cubicBezTo>
                    <a:pt x="806704" y="561966"/>
                    <a:pt x="896112" y="515230"/>
                    <a:pt x="957072" y="481702"/>
                  </a:cubicBezTo>
                  <a:cubicBezTo>
                    <a:pt x="1018032" y="448174"/>
                    <a:pt x="1074928" y="426838"/>
                    <a:pt x="1103376" y="378070"/>
                  </a:cubicBezTo>
                  <a:cubicBezTo>
                    <a:pt x="1131824" y="329302"/>
                    <a:pt x="1144016" y="241926"/>
                    <a:pt x="1127760" y="189094"/>
                  </a:cubicBezTo>
                  <a:cubicBezTo>
                    <a:pt x="1111504" y="136262"/>
                    <a:pt x="1092200" y="92574"/>
                    <a:pt x="1005840" y="61078"/>
                  </a:cubicBezTo>
                  <a:cubicBezTo>
                    <a:pt x="919480" y="29582"/>
                    <a:pt x="729488" y="2150"/>
                    <a:pt x="609600" y="118"/>
                  </a:cubicBezTo>
                  <a:cubicBezTo>
                    <a:pt x="489712" y="-1914"/>
                    <a:pt x="376936" y="22470"/>
                    <a:pt x="286512" y="48886"/>
                  </a:cubicBezTo>
                  <a:cubicBezTo>
                    <a:pt x="196088" y="75302"/>
                    <a:pt x="114808" y="117974"/>
                    <a:pt x="67056" y="158614"/>
                  </a:cubicBezTo>
                  <a:cubicBezTo>
                    <a:pt x="19304" y="199254"/>
                    <a:pt x="0" y="248022"/>
                    <a:pt x="0" y="292726"/>
                  </a:cubicBezTo>
                  <a:cubicBezTo>
                    <a:pt x="0" y="337430"/>
                    <a:pt x="23368" y="386198"/>
                    <a:pt x="67056" y="426838"/>
                  </a:cubicBezTo>
                  <a:cubicBezTo>
                    <a:pt x="110744" y="467478"/>
                    <a:pt x="176784" y="504054"/>
                    <a:pt x="256032" y="53047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p:cNvPicPr>
              <a:picLocks noChangeAspect="1"/>
            </p:cNvPicPr>
            <p:nvPr/>
          </p:nvPicPr>
          <p:blipFill rotWithShape="1">
            <a:blip r:embed="rId4" cstate="print">
              <a:extLst>
                <a:ext uri="{28A0092B-C50C-407E-A947-70E740481C1C}">
                  <a14:useLocalDpi xmlns:a14="http://schemas.microsoft.com/office/drawing/2010/main" val="0"/>
                </a:ext>
              </a:extLst>
            </a:blip>
            <a:srcRect l="1575" t="32675" b="7475"/>
            <a:stretch/>
          </p:blipFill>
          <p:spPr>
            <a:xfrm>
              <a:off x="35496" y="2636912"/>
              <a:ext cx="8999984" cy="2736304"/>
            </a:xfrm>
            <a:prstGeom prst="rect">
              <a:avLst/>
            </a:prstGeom>
            <a:effectLst>
              <a:outerShdw blurRad="50800" dist="38100" dir="5400000" algn="t" rotWithShape="0">
                <a:prstClr val="black">
                  <a:alpha val="40000"/>
                </a:prstClr>
              </a:outerShdw>
            </a:effectLst>
          </p:spPr>
        </p:pic>
      </p:grpSp>
      <p:grpSp>
        <p:nvGrpSpPr>
          <p:cNvPr id="29" name="群組 28"/>
          <p:cNvGrpSpPr/>
          <p:nvPr/>
        </p:nvGrpSpPr>
        <p:grpSpPr>
          <a:xfrm>
            <a:off x="3504002" y="276190"/>
            <a:ext cx="1315140" cy="2643613"/>
            <a:chOff x="467545" y="312900"/>
            <a:chExt cx="2836781" cy="5892793"/>
          </a:xfrm>
        </p:grpSpPr>
        <p:pic>
          <p:nvPicPr>
            <p:cNvPr id="23" name="Picture 3" descr="C:\Users\Jenny\Dropbox\Figure\mDuck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835" y="411783"/>
              <a:ext cx="2600207" cy="26629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Jenny\Dropbox\Figure\mshowerBottle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2024" y="3284984"/>
              <a:ext cx="1367768" cy="2915414"/>
            </a:xfrm>
            <a:prstGeom prst="rect">
              <a:avLst/>
            </a:prstGeom>
            <a:noFill/>
            <a:extLst>
              <a:ext uri="{909E8E84-426E-40DD-AFC4-6F175D3DCCD1}">
                <a14:hiddenFill xmlns:a14="http://schemas.microsoft.com/office/drawing/2010/main">
                  <a:solidFill>
                    <a:srgbClr val="FFFFFF"/>
                  </a:solidFill>
                </a14:hiddenFill>
              </a:ext>
            </a:extLst>
          </p:spPr>
        </p:pic>
        <p:sp>
          <p:nvSpPr>
            <p:cNvPr id="25" name="圆角矩形 12"/>
            <p:cNvSpPr/>
            <p:nvPr/>
          </p:nvSpPr>
          <p:spPr>
            <a:xfrm>
              <a:off x="467545" y="312900"/>
              <a:ext cx="2836781" cy="2836781"/>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13"/>
            <p:cNvSpPr/>
            <p:nvPr/>
          </p:nvSpPr>
          <p:spPr>
            <a:xfrm>
              <a:off x="467545" y="3359803"/>
              <a:ext cx="2836781" cy="2836782"/>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7" name="文字方塊 140"/>
            <p:cNvSpPr txBox="1"/>
            <p:nvPr/>
          </p:nvSpPr>
          <p:spPr>
            <a:xfrm>
              <a:off x="611559" y="2401132"/>
              <a:ext cx="1659193" cy="757659"/>
            </a:xfrm>
            <a:prstGeom prst="rect">
              <a:avLst/>
            </a:prstGeom>
            <a:noFill/>
          </p:spPr>
          <p:txBody>
            <a:bodyPr wrap="square" rtlCol="0">
              <a:spAutoFit/>
            </a:bodyPr>
            <a:lstStyle/>
            <a:p>
              <a:r>
                <a:rPr lang="en-US" altLang="zh-TW" b="1" dirty="0" smtClean="0">
                  <a:latin typeface="Garamond" panose="02020404030301010803" pitchFamily="18" charset="0"/>
                </a:rPr>
                <a:t>Style</a:t>
              </a:r>
              <a:endParaRPr lang="en-US" altLang="zh-TW" sz="4400" b="1" dirty="0" smtClean="0">
                <a:latin typeface="Garamond" panose="02020404030301010803" pitchFamily="18" charset="0"/>
              </a:endParaRPr>
            </a:p>
          </p:txBody>
        </p:sp>
        <p:sp>
          <p:nvSpPr>
            <p:cNvPr id="28" name="文字方塊 140"/>
            <p:cNvSpPr txBox="1"/>
            <p:nvPr/>
          </p:nvSpPr>
          <p:spPr>
            <a:xfrm>
              <a:off x="621834" y="5448034"/>
              <a:ext cx="1648918" cy="757659"/>
            </a:xfrm>
            <a:prstGeom prst="rect">
              <a:avLst/>
            </a:prstGeom>
            <a:noFill/>
          </p:spPr>
          <p:txBody>
            <a:bodyPr wrap="square" rtlCol="0">
              <a:spAutoFit/>
            </a:bodyPr>
            <a:lstStyle/>
            <a:p>
              <a:r>
                <a:rPr lang="en-US" altLang="zh-TW" b="1" dirty="0" smtClean="0">
                  <a:latin typeface="Garamond" panose="02020404030301010803" pitchFamily="18" charset="0"/>
                </a:rPr>
                <a:t>Base</a:t>
              </a:r>
              <a:endParaRPr lang="en-US" altLang="zh-TW" sz="4400" b="1" dirty="0" smtClean="0">
                <a:latin typeface="Garamond" panose="02020404030301010803" pitchFamily="18" charset="0"/>
              </a:endParaRPr>
            </a:p>
          </p:txBody>
        </p:sp>
      </p:grpSp>
      <p:grpSp>
        <p:nvGrpSpPr>
          <p:cNvPr id="37" name="群組 36"/>
          <p:cNvGrpSpPr/>
          <p:nvPr/>
        </p:nvGrpSpPr>
        <p:grpSpPr>
          <a:xfrm>
            <a:off x="109053" y="2372066"/>
            <a:ext cx="2837257" cy="1457260"/>
            <a:chOff x="-2076952" y="1235617"/>
            <a:chExt cx="2837257" cy="1457260"/>
          </a:xfrm>
        </p:grpSpPr>
        <p:pic>
          <p:nvPicPr>
            <p:cNvPr id="30" name="Picture 4" descr="C:\Users\Jenny\Dropbox\Figure\mRabbi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2512" y="1324208"/>
              <a:ext cx="1241151" cy="1277263"/>
            </a:xfrm>
            <a:prstGeom prst="rect">
              <a:avLst/>
            </a:prstGeom>
            <a:noFill/>
            <a:extLst>
              <a:ext uri="{909E8E84-426E-40DD-AFC4-6F175D3DCCD1}">
                <a14:hiddenFill xmlns:a14="http://schemas.microsoft.com/office/drawing/2010/main">
                  <a:solidFill>
                    <a:srgbClr val="FFFFFF"/>
                  </a:solidFill>
                </a14:hiddenFill>
              </a:ext>
            </a:extLst>
          </p:spPr>
        </p:pic>
        <p:sp>
          <p:nvSpPr>
            <p:cNvPr id="31" name="圆角矩形 5"/>
            <p:cNvSpPr/>
            <p:nvPr/>
          </p:nvSpPr>
          <p:spPr>
            <a:xfrm>
              <a:off x="-2076952" y="1316056"/>
              <a:ext cx="1368632" cy="1368632"/>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32" name="圆角矩形 6"/>
            <p:cNvSpPr/>
            <p:nvPr/>
          </p:nvSpPr>
          <p:spPr>
            <a:xfrm>
              <a:off x="-608327" y="1315986"/>
              <a:ext cx="1368632" cy="1368632"/>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3" name="文字方塊 140"/>
            <p:cNvSpPr txBox="1"/>
            <p:nvPr/>
          </p:nvSpPr>
          <p:spPr>
            <a:xfrm>
              <a:off x="-2007469" y="2323545"/>
              <a:ext cx="1045652" cy="369332"/>
            </a:xfrm>
            <a:prstGeom prst="rect">
              <a:avLst/>
            </a:prstGeom>
            <a:noFill/>
          </p:spPr>
          <p:txBody>
            <a:bodyPr wrap="square" rtlCol="0">
              <a:spAutoFit/>
            </a:bodyPr>
            <a:lstStyle/>
            <a:p>
              <a:r>
                <a:rPr lang="en-US" altLang="zh-TW" b="1" dirty="0" smtClean="0">
                  <a:latin typeface="Garamond" panose="02020404030301010803" pitchFamily="18" charset="0"/>
                </a:rPr>
                <a:t>Style</a:t>
              </a:r>
            </a:p>
          </p:txBody>
        </p:sp>
        <p:sp>
          <p:nvSpPr>
            <p:cNvPr id="34" name="文字方塊 140"/>
            <p:cNvSpPr txBox="1"/>
            <p:nvPr/>
          </p:nvSpPr>
          <p:spPr>
            <a:xfrm>
              <a:off x="-533888" y="2323474"/>
              <a:ext cx="959213" cy="369332"/>
            </a:xfrm>
            <a:prstGeom prst="rect">
              <a:avLst/>
            </a:prstGeom>
            <a:noFill/>
          </p:spPr>
          <p:txBody>
            <a:bodyPr wrap="square" rtlCol="0">
              <a:spAutoFit/>
            </a:bodyPr>
            <a:lstStyle/>
            <a:p>
              <a:r>
                <a:rPr lang="en-US" altLang="zh-TW" b="1" dirty="0" smtClean="0">
                  <a:latin typeface="Garamond" panose="02020404030301010803" pitchFamily="18" charset="0"/>
                </a:rPr>
                <a:t>Base</a:t>
              </a:r>
            </a:p>
          </p:txBody>
        </p:sp>
        <p:pic>
          <p:nvPicPr>
            <p:cNvPr id="35" name="Picture 2" descr="C:\Users\Jenny\Dropbox\Figure\BeanChair.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416" r="11466"/>
            <a:stretch/>
          </p:blipFill>
          <p:spPr bwMode="auto">
            <a:xfrm>
              <a:off x="-608327" y="1235617"/>
              <a:ext cx="1368631" cy="133104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矩形 35"/>
          <p:cNvSpPr/>
          <p:nvPr/>
        </p:nvSpPr>
        <p:spPr>
          <a:xfrm>
            <a:off x="2537842" y="441142"/>
            <a:ext cx="288032" cy="2880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4"/>
          <p:cNvSpPr txBox="1"/>
          <p:nvPr/>
        </p:nvSpPr>
        <p:spPr>
          <a:xfrm>
            <a:off x="2807552" y="385103"/>
            <a:ext cx="505267" cy="400110"/>
          </a:xfrm>
          <a:prstGeom prst="rect">
            <a:avLst/>
          </a:prstGeom>
          <a:noFill/>
        </p:spPr>
        <p:txBody>
          <a:bodyPr wrap="none" rtlCol="0">
            <a:spAutoFit/>
          </a:bodyPr>
          <a:lstStyle/>
          <a:p>
            <a:r>
              <a:rPr lang="en-US" altLang="zh-CN" sz="2000" b="1" dirty="0" smtClean="0">
                <a:latin typeface="Palatino Linotype" pitchFamily="18" charset="0"/>
              </a:rPr>
              <a:t>0.2</a:t>
            </a:r>
            <a:endParaRPr lang="zh-CN" altLang="en-US" sz="2000" b="1" dirty="0">
              <a:latin typeface="Palatino Linotype" pitchFamily="18" charset="0"/>
            </a:endParaRPr>
          </a:p>
        </p:txBody>
      </p:sp>
      <p:sp>
        <p:nvSpPr>
          <p:cNvPr id="39" name="矩形 38"/>
          <p:cNvSpPr/>
          <p:nvPr/>
        </p:nvSpPr>
        <p:spPr>
          <a:xfrm>
            <a:off x="2537842" y="785213"/>
            <a:ext cx="288032"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TextBox 4"/>
          <p:cNvSpPr txBox="1"/>
          <p:nvPr/>
        </p:nvSpPr>
        <p:spPr>
          <a:xfrm>
            <a:off x="2807552" y="734645"/>
            <a:ext cx="505267" cy="400110"/>
          </a:xfrm>
          <a:prstGeom prst="rect">
            <a:avLst/>
          </a:prstGeom>
          <a:noFill/>
        </p:spPr>
        <p:txBody>
          <a:bodyPr wrap="none" rtlCol="0">
            <a:spAutoFit/>
          </a:bodyPr>
          <a:lstStyle/>
          <a:p>
            <a:r>
              <a:rPr lang="en-US" altLang="zh-CN" sz="2000" b="1" dirty="0" smtClean="0">
                <a:latin typeface="Palatino Linotype" pitchFamily="18" charset="0"/>
              </a:rPr>
              <a:t>0.4</a:t>
            </a:r>
            <a:endParaRPr lang="zh-CN" altLang="en-US" sz="2000" b="1" dirty="0">
              <a:latin typeface="Palatino Linotype" pitchFamily="18" charset="0"/>
            </a:endParaRPr>
          </a:p>
        </p:txBody>
      </p:sp>
      <p:sp>
        <p:nvSpPr>
          <p:cNvPr id="41" name="矩形 40"/>
          <p:cNvSpPr/>
          <p:nvPr/>
        </p:nvSpPr>
        <p:spPr>
          <a:xfrm>
            <a:off x="2537842" y="1135347"/>
            <a:ext cx="288032" cy="28803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TextBox 4"/>
          <p:cNvSpPr txBox="1"/>
          <p:nvPr/>
        </p:nvSpPr>
        <p:spPr>
          <a:xfrm>
            <a:off x="2807552" y="1080446"/>
            <a:ext cx="505267" cy="400110"/>
          </a:xfrm>
          <a:prstGeom prst="rect">
            <a:avLst/>
          </a:prstGeom>
          <a:noFill/>
        </p:spPr>
        <p:txBody>
          <a:bodyPr wrap="none" rtlCol="0">
            <a:spAutoFit/>
          </a:bodyPr>
          <a:lstStyle/>
          <a:p>
            <a:r>
              <a:rPr lang="en-US" altLang="zh-CN" sz="2000" b="1" dirty="0" smtClean="0">
                <a:latin typeface="Palatino Linotype" pitchFamily="18" charset="0"/>
              </a:rPr>
              <a:t>0.6</a:t>
            </a:r>
            <a:endParaRPr lang="zh-CN" altLang="en-US" sz="2000" b="1" dirty="0">
              <a:latin typeface="Palatino Linotype" pitchFamily="18" charset="0"/>
            </a:endParaRPr>
          </a:p>
        </p:txBody>
      </p:sp>
      <p:sp>
        <p:nvSpPr>
          <p:cNvPr id="43" name="矩形 42"/>
          <p:cNvSpPr/>
          <p:nvPr/>
        </p:nvSpPr>
        <p:spPr>
          <a:xfrm>
            <a:off x="2537842" y="1485481"/>
            <a:ext cx="288032" cy="2880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TextBox 4"/>
          <p:cNvSpPr txBox="1"/>
          <p:nvPr/>
        </p:nvSpPr>
        <p:spPr>
          <a:xfrm>
            <a:off x="2807552" y="1429442"/>
            <a:ext cx="505267" cy="400110"/>
          </a:xfrm>
          <a:prstGeom prst="rect">
            <a:avLst/>
          </a:prstGeom>
          <a:noFill/>
        </p:spPr>
        <p:txBody>
          <a:bodyPr wrap="none" rtlCol="0">
            <a:spAutoFit/>
          </a:bodyPr>
          <a:lstStyle/>
          <a:p>
            <a:r>
              <a:rPr lang="en-US" altLang="zh-CN" sz="2000" b="1" dirty="0" smtClean="0">
                <a:latin typeface="Palatino Linotype" pitchFamily="18" charset="0"/>
              </a:rPr>
              <a:t>0.8</a:t>
            </a:r>
            <a:endParaRPr lang="zh-CN" altLang="en-US" sz="2000" b="1" dirty="0">
              <a:latin typeface="Palatino Linotype" pitchFamily="18" charset="0"/>
            </a:endParaRPr>
          </a:p>
        </p:txBody>
      </p:sp>
      <p:sp>
        <p:nvSpPr>
          <p:cNvPr id="45" name="矩形 44"/>
          <p:cNvSpPr/>
          <p:nvPr/>
        </p:nvSpPr>
        <p:spPr>
          <a:xfrm>
            <a:off x="2537842" y="1829552"/>
            <a:ext cx="288032" cy="2880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TextBox 4"/>
          <p:cNvSpPr txBox="1"/>
          <p:nvPr/>
        </p:nvSpPr>
        <p:spPr>
          <a:xfrm>
            <a:off x="2807552" y="1773513"/>
            <a:ext cx="505267" cy="400110"/>
          </a:xfrm>
          <a:prstGeom prst="rect">
            <a:avLst/>
          </a:prstGeom>
          <a:noFill/>
        </p:spPr>
        <p:txBody>
          <a:bodyPr wrap="none" rtlCol="0">
            <a:spAutoFit/>
          </a:bodyPr>
          <a:lstStyle/>
          <a:p>
            <a:r>
              <a:rPr lang="en-US" altLang="zh-CN" sz="2000" b="1" dirty="0" smtClean="0">
                <a:latin typeface="Palatino Linotype" pitchFamily="18" charset="0"/>
              </a:rPr>
              <a:t>1.0</a:t>
            </a:r>
            <a:endParaRPr lang="zh-CN" altLang="en-US" sz="2000" b="1" dirty="0">
              <a:latin typeface="Palatino Linotype" pitchFamily="18" charset="0"/>
            </a:endParaRPr>
          </a:p>
        </p:txBody>
      </p:sp>
      <p:sp>
        <p:nvSpPr>
          <p:cNvPr id="47" name="TextBox 4"/>
          <p:cNvSpPr txBox="1"/>
          <p:nvPr/>
        </p:nvSpPr>
        <p:spPr>
          <a:xfrm>
            <a:off x="2393826" y="65133"/>
            <a:ext cx="1172116" cy="369332"/>
          </a:xfrm>
          <a:prstGeom prst="rect">
            <a:avLst/>
          </a:prstGeom>
          <a:noFill/>
        </p:spPr>
        <p:txBody>
          <a:bodyPr wrap="none" rtlCol="0">
            <a:spAutoFit/>
          </a:bodyPr>
          <a:lstStyle/>
          <a:p>
            <a:r>
              <a:rPr lang="en-US" altLang="zh-CN" b="1" dirty="0" smtClean="0">
                <a:latin typeface="Palatino Linotype" pitchFamily="18" charset="0"/>
              </a:rPr>
              <a:t>Diversity</a:t>
            </a:r>
            <a:endParaRPr lang="zh-CN" altLang="en-US" b="1" dirty="0">
              <a:latin typeface="Palatino Linotype" pitchFamily="18" charset="0"/>
            </a:endParaRPr>
          </a:p>
        </p:txBody>
      </p:sp>
    </p:spTree>
    <p:extLst>
      <p:ext uri="{BB962C8B-B14F-4D97-AF65-F5344CB8AC3E}">
        <p14:creationId xmlns:p14="http://schemas.microsoft.com/office/powerpoint/2010/main" val="1091462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Bear + Beanbag</a:t>
            </a:r>
            <a:endParaRPr lang="zh-TW" altLang="en-US" dirty="0"/>
          </a:p>
        </p:txBody>
      </p:sp>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53331"/>
            <a:ext cx="9144000" cy="5143500"/>
          </a:xfrm>
        </p:spPr>
      </p:pic>
      <p:sp>
        <p:nvSpPr>
          <p:cNvPr id="4" name="投影片編號版面配置區 3"/>
          <p:cNvSpPr>
            <a:spLocks noGrp="1"/>
          </p:cNvSpPr>
          <p:nvPr>
            <p:ph type="sldNum" sz="quarter" idx="12"/>
          </p:nvPr>
        </p:nvSpPr>
        <p:spPr/>
        <p:txBody>
          <a:bodyPr/>
          <a:lstStyle/>
          <a:p>
            <a:fld id="{6F12B5DC-1500-4996-8CAD-A261D81F1CD2}" type="slidenum">
              <a:rPr lang="zh-TW" altLang="en-US" smtClean="0"/>
              <a:pPr/>
              <a:t>23</a:t>
            </a:fld>
            <a:endParaRPr lang="zh-TW" altLang="en-US" dirty="0"/>
          </a:p>
        </p:txBody>
      </p:sp>
    </p:spTree>
    <p:extLst>
      <p:ext uri="{BB962C8B-B14F-4D97-AF65-F5344CB8AC3E}">
        <p14:creationId xmlns:p14="http://schemas.microsoft.com/office/powerpoint/2010/main" val="3465675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Elephant + Cup</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24</a:t>
            </a:fld>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4652"/>
            <a:ext cx="9144000" cy="5143500"/>
          </a:xfrm>
          <a:prstGeom prst="rect">
            <a:avLst/>
          </a:prstGeom>
        </p:spPr>
      </p:pic>
    </p:spTree>
    <p:extLst>
      <p:ext uri="{BB962C8B-B14F-4D97-AF65-F5344CB8AC3E}">
        <p14:creationId xmlns:p14="http://schemas.microsoft.com/office/powerpoint/2010/main" val="1505628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Penguin + Phone Case</a:t>
            </a:r>
            <a:endParaRPr lang="zh-TW" altLang="en-US" dirty="0"/>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53332"/>
            <a:ext cx="9144000" cy="5143498"/>
          </a:xfrm>
        </p:spPr>
      </p:pic>
      <p:sp>
        <p:nvSpPr>
          <p:cNvPr id="4" name="投影片編號版面配置區 3"/>
          <p:cNvSpPr>
            <a:spLocks noGrp="1"/>
          </p:cNvSpPr>
          <p:nvPr>
            <p:ph type="sldNum" sz="quarter" idx="12"/>
          </p:nvPr>
        </p:nvSpPr>
        <p:spPr/>
        <p:txBody>
          <a:bodyPr/>
          <a:lstStyle/>
          <a:p>
            <a:fld id="{6F12B5DC-1500-4996-8CAD-A261D81F1CD2}" type="slidenum">
              <a:rPr lang="zh-TW" altLang="en-US" smtClean="0"/>
              <a:pPr/>
              <a:t>25</a:t>
            </a:fld>
            <a:endParaRPr lang="zh-TW" altLang="en-US" dirty="0"/>
          </a:p>
        </p:txBody>
      </p:sp>
    </p:spTree>
    <p:extLst>
      <p:ext uri="{BB962C8B-B14F-4D97-AF65-F5344CB8AC3E}">
        <p14:creationId xmlns:p14="http://schemas.microsoft.com/office/powerpoint/2010/main" val="1657425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26</a:t>
            </a:fld>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02"/>
            <a:ext cx="9144000" cy="5143500"/>
          </a:xfrm>
          <a:prstGeom prst="rect">
            <a:avLst/>
          </a:prstGeom>
        </p:spPr>
      </p:pic>
    </p:spTree>
    <p:extLst>
      <p:ext uri="{BB962C8B-B14F-4D97-AF65-F5344CB8AC3E}">
        <p14:creationId xmlns:p14="http://schemas.microsoft.com/office/powerpoint/2010/main" val="2496766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734" y="249962"/>
            <a:ext cx="8334532" cy="641492"/>
          </a:xfrm>
        </p:spPr>
        <p:txBody>
          <a:bodyPr>
            <a:normAutofit fontScale="90000"/>
          </a:bodyPr>
          <a:lstStyle/>
          <a:p>
            <a:r>
              <a:rPr lang="en-US" altLang="zh-TW" dirty="0" smtClean="0"/>
              <a:t>Comparison with Zoomorphic [1]</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27</a:t>
            </a:fld>
            <a:endParaRPr lang="zh-TW" altLang="en-US" dirty="0"/>
          </a:p>
        </p:txBody>
      </p:sp>
      <p:pic>
        <p:nvPicPr>
          <p:cNvPr id="5" name="圖片 4"/>
          <p:cNvPicPr>
            <a:picLocks noChangeAspect="1"/>
          </p:cNvPicPr>
          <p:nvPr/>
        </p:nvPicPr>
        <p:blipFill>
          <a:blip r:embed="rId3"/>
          <a:stretch>
            <a:fillRect/>
          </a:stretch>
        </p:blipFill>
        <p:spPr>
          <a:xfrm>
            <a:off x="588710" y="3537535"/>
            <a:ext cx="8555289" cy="2575610"/>
          </a:xfrm>
          <a:prstGeom prst="rect">
            <a:avLst/>
          </a:prstGeom>
        </p:spPr>
      </p:pic>
      <p:sp>
        <p:nvSpPr>
          <p:cNvPr id="6" name="矩形 5"/>
          <p:cNvSpPr/>
          <p:nvPr/>
        </p:nvSpPr>
        <p:spPr>
          <a:xfrm>
            <a:off x="27216" y="3912690"/>
            <a:ext cx="766470" cy="461665"/>
          </a:xfrm>
          <a:prstGeom prst="rect">
            <a:avLst/>
          </a:prstGeom>
        </p:spPr>
        <p:txBody>
          <a:bodyPr wrap="square">
            <a:spAutoFit/>
          </a:bodyPr>
          <a:lstStyle/>
          <a:p>
            <a:r>
              <a:rPr lang="en-US" altLang="zh-TW" sz="2400" dirty="0" smtClean="0"/>
              <a:t>Our</a:t>
            </a:r>
            <a:endParaRPr lang="zh-TW" altLang="en-US" sz="2400" dirty="0"/>
          </a:p>
        </p:txBody>
      </p:sp>
      <p:sp>
        <p:nvSpPr>
          <p:cNvPr id="7" name="矩形 6"/>
          <p:cNvSpPr/>
          <p:nvPr/>
        </p:nvSpPr>
        <p:spPr>
          <a:xfrm>
            <a:off x="173089" y="5067024"/>
            <a:ext cx="620597" cy="461665"/>
          </a:xfrm>
          <a:prstGeom prst="rect">
            <a:avLst/>
          </a:prstGeom>
        </p:spPr>
        <p:txBody>
          <a:bodyPr wrap="square">
            <a:spAutoFit/>
          </a:bodyPr>
          <a:lstStyle/>
          <a:p>
            <a:r>
              <a:rPr lang="en-US" altLang="zh-TW" sz="2400" dirty="0" smtClean="0"/>
              <a:t>[1]</a:t>
            </a:r>
            <a:endParaRPr lang="zh-TW" altLang="en-US" sz="2400" dirty="0"/>
          </a:p>
        </p:txBody>
      </p:sp>
      <p:sp>
        <p:nvSpPr>
          <p:cNvPr id="8" name="矩形 7"/>
          <p:cNvSpPr/>
          <p:nvPr/>
        </p:nvSpPr>
        <p:spPr>
          <a:xfrm>
            <a:off x="1402081" y="6046698"/>
            <a:ext cx="6238794" cy="707886"/>
          </a:xfrm>
          <a:prstGeom prst="rect">
            <a:avLst/>
          </a:prstGeom>
        </p:spPr>
        <p:txBody>
          <a:bodyPr wrap="square">
            <a:spAutoFit/>
          </a:bodyPr>
          <a:lstStyle/>
          <a:p>
            <a:r>
              <a:rPr lang="en-US" altLang="zh-TW" sz="2000" dirty="0"/>
              <a:t>[1] N. Duncan, L. Yu, S. K. Yeung, and D. </a:t>
            </a:r>
            <a:r>
              <a:rPr lang="en-US" altLang="zh-TW" sz="2000" dirty="0" err="1"/>
              <a:t>Terzopoulos</a:t>
            </a:r>
            <a:r>
              <a:rPr lang="en-US" altLang="zh-TW" sz="2000" dirty="0"/>
              <a:t>, “Zoomorphic design,” </a:t>
            </a:r>
            <a:r>
              <a:rPr lang="en-US" altLang="zh-TW" sz="2000" dirty="0" smtClean="0"/>
              <a:t>SIGGRAPH, </a:t>
            </a:r>
            <a:r>
              <a:rPr lang="en-US" altLang="zh-TW" sz="2000" dirty="0"/>
              <a:t>2015.</a:t>
            </a:r>
            <a:endParaRPr lang="zh-TW" altLang="en-US" sz="2000" dirty="0"/>
          </a:p>
        </p:txBody>
      </p:sp>
      <p:sp>
        <p:nvSpPr>
          <p:cNvPr id="10" name="內容版面配置區 2"/>
          <p:cNvSpPr>
            <a:spLocks noGrp="1"/>
          </p:cNvSpPr>
          <p:nvPr>
            <p:ph idx="1"/>
          </p:nvPr>
        </p:nvSpPr>
        <p:spPr>
          <a:xfrm>
            <a:off x="243839" y="1231900"/>
            <a:ext cx="8656322" cy="2061288"/>
          </a:xfrm>
        </p:spPr>
        <p:txBody>
          <a:bodyPr>
            <a:normAutofit fontScale="85000" lnSpcReduction="10000"/>
          </a:bodyPr>
          <a:lstStyle/>
          <a:p>
            <a:r>
              <a:rPr lang="en-US" altLang="zh-TW" dirty="0"/>
              <a:t>15 males and 15 females </a:t>
            </a:r>
            <a:r>
              <a:rPr lang="en-US" altLang="zh-TW" dirty="0" smtClean="0"/>
              <a:t>aged between 19 and 30 years old </a:t>
            </a:r>
            <a:r>
              <a:rPr lang="en-US" altLang="zh-TW" dirty="0"/>
              <a:t>were </a:t>
            </a:r>
            <a:r>
              <a:rPr lang="en-US" altLang="zh-TW" dirty="0" smtClean="0"/>
              <a:t>invited</a:t>
            </a:r>
          </a:p>
          <a:p>
            <a:r>
              <a:rPr lang="en-US" altLang="zh-TW" dirty="0"/>
              <a:t>W</a:t>
            </a:r>
            <a:r>
              <a:rPr lang="en-US" altLang="zh-TW" dirty="0" smtClean="0"/>
              <a:t>atched </a:t>
            </a:r>
            <a:r>
              <a:rPr lang="en-US" altLang="zh-TW" dirty="0"/>
              <a:t>eight pairs of </a:t>
            </a:r>
            <a:r>
              <a:rPr lang="en-US" altLang="zh-TW" dirty="0" smtClean="0"/>
              <a:t>blended models </a:t>
            </a:r>
            <a:r>
              <a:rPr lang="en-US" altLang="zh-TW" dirty="0"/>
              <a:t>played in a random </a:t>
            </a:r>
            <a:r>
              <a:rPr lang="en-US" altLang="zh-TW" dirty="0" smtClean="0"/>
              <a:t>order</a:t>
            </a:r>
          </a:p>
          <a:p>
            <a:r>
              <a:rPr lang="en-US" altLang="zh-TW" dirty="0"/>
              <a:t>For fairness, only compared the results of geometric </a:t>
            </a:r>
            <a:r>
              <a:rPr lang="en-US" altLang="zh-TW" dirty="0" smtClean="0"/>
              <a:t>models</a:t>
            </a:r>
          </a:p>
          <a:p>
            <a:r>
              <a:rPr lang="en-US" altLang="zh-TW" dirty="0" smtClean="0"/>
              <a:t>Participants were </a:t>
            </a:r>
            <a:r>
              <a:rPr lang="en-US" altLang="zh-TW" dirty="0"/>
              <a:t>asked to judge the </a:t>
            </a:r>
            <a:r>
              <a:rPr lang="en-US" altLang="zh-TW" dirty="0" smtClean="0"/>
              <a:t>models</a:t>
            </a:r>
            <a:endParaRPr lang="zh-TW" altLang="en-US" dirty="0"/>
          </a:p>
        </p:txBody>
      </p:sp>
    </p:spTree>
    <p:extLst>
      <p:ext uri="{BB962C8B-B14F-4D97-AF65-F5344CB8AC3E}">
        <p14:creationId xmlns:p14="http://schemas.microsoft.com/office/powerpoint/2010/main" val="2900916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28</a:t>
            </a:fld>
            <a:endParaRPr lang="zh-TW" altLang="en-US" dirty="0"/>
          </a:p>
        </p:txBody>
      </p:sp>
      <p:pic>
        <p:nvPicPr>
          <p:cNvPr id="5" name="圖片 4"/>
          <p:cNvPicPr>
            <a:picLocks noChangeAspect="1"/>
          </p:cNvPicPr>
          <p:nvPr/>
        </p:nvPicPr>
        <p:blipFill>
          <a:blip r:embed="rId3"/>
          <a:stretch>
            <a:fillRect/>
          </a:stretch>
        </p:blipFill>
        <p:spPr>
          <a:xfrm>
            <a:off x="588711" y="3610943"/>
            <a:ext cx="8311450" cy="2502201"/>
          </a:xfrm>
          <a:prstGeom prst="rect">
            <a:avLst/>
          </a:prstGeom>
        </p:spPr>
      </p:pic>
      <p:sp>
        <p:nvSpPr>
          <p:cNvPr id="6" name="矩形 5"/>
          <p:cNvSpPr/>
          <p:nvPr/>
        </p:nvSpPr>
        <p:spPr>
          <a:xfrm>
            <a:off x="27216" y="3912690"/>
            <a:ext cx="766470" cy="461665"/>
          </a:xfrm>
          <a:prstGeom prst="rect">
            <a:avLst/>
          </a:prstGeom>
        </p:spPr>
        <p:txBody>
          <a:bodyPr wrap="square">
            <a:spAutoFit/>
          </a:bodyPr>
          <a:lstStyle/>
          <a:p>
            <a:r>
              <a:rPr lang="en-US" altLang="zh-TW" sz="2400" dirty="0" smtClean="0"/>
              <a:t>Our</a:t>
            </a:r>
            <a:endParaRPr lang="zh-TW" altLang="en-US" sz="2400" dirty="0"/>
          </a:p>
        </p:txBody>
      </p:sp>
      <p:sp>
        <p:nvSpPr>
          <p:cNvPr id="7" name="矩形 6"/>
          <p:cNvSpPr/>
          <p:nvPr/>
        </p:nvSpPr>
        <p:spPr>
          <a:xfrm>
            <a:off x="173089" y="5067024"/>
            <a:ext cx="620597" cy="461665"/>
          </a:xfrm>
          <a:prstGeom prst="rect">
            <a:avLst/>
          </a:prstGeom>
        </p:spPr>
        <p:txBody>
          <a:bodyPr wrap="square">
            <a:spAutoFit/>
          </a:bodyPr>
          <a:lstStyle/>
          <a:p>
            <a:r>
              <a:rPr lang="en-US" altLang="zh-TW" sz="2400" dirty="0" smtClean="0"/>
              <a:t>[1]</a:t>
            </a:r>
            <a:endParaRPr lang="zh-TW" altLang="en-US" sz="2400" dirty="0"/>
          </a:p>
        </p:txBody>
      </p:sp>
      <p:sp>
        <p:nvSpPr>
          <p:cNvPr id="8" name="矩形 7"/>
          <p:cNvSpPr/>
          <p:nvPr/>
        </p:nvSpPr>
        <p:spPr>
          <a:xfrm>
            <a:off x="1402081" y="6046698"/>
            <a:ext cx="6238794" cy="707886"/>
          </a:xfrm>
          <a:prstGeom prst="rect">
            <a:avLst/>
          </a:prstGeom>
        </p:spPr>
        <p:txBody>
          <a:bodyPr wrap="square">
            <a:spAutoFit/>
          </a:bodyPr>
          <a:lstStyle/>
          <a:p>
            <a:r>
              <a:rPr lang="en-US" altLang="zh-TW" sz="2000" dirty="0"/>
              <a:t>[1] N. Duncan, L. Yu, S. K. Yeung, and D. </a:t>
            </a:r>
            <a:r>
              <a:rPr lang="en-US" altLang="zh-TW" sz="2000" dirty="0" err="1"/>
              <a:t>Terzopoulos</a:t>
            </a:r>
            <a:r>
              <a:rPr lang="en-US" altLang="zh-TW" sz="2000" dirty="0"/>
              <a:t>, “Zoomorphic design,” </a:t>
            </a:r>
            <a:r>
              <a:rPr lang="en-US" altLang="zh-TW" sz="2000" dirty="0" smtClean="0"/>
              <a:t>SIGGRAPH, </a:t>
            </a:r>
            <a:r>
              <a:rPr lang="en-US" altLang="zh-TW" sz="2000" dirty="0"/>
              <a:t>2015.</a:t>
            </a:r>
            <a:endParaRPr lang="zh-TW" altLang="en-US" sz="2000" dirty="0"/>
          </a:p>
        </p:txBody>
      </p:sp>
      <p:pic>
        <p:nvPicPr>
          <p:cNvPr id="9" name="圖片 8"/>
          <p:cNvPicPr>
            <a:picLocks noChangeAspect="1"/>
          </p:cNvPicPr>
          <p:nvPr/>
        </p:nvPicPr>
        <p:blipFill>
          <a:blip r:embed="rId4"/>
          <a:stretch>
            <a:fillRect/>
          </a:stretch>
        </p:blipFill>
        <p:spPr>
          <a:xfrm>
            <a:off x="1006327" y="761374"/>
            <a:ext cx="7201898" cy="2849569"/>
          </a:xfrm>
          <a:prstGeom prst="rect">
            <a:avLst/>
          </a:prstGeom>
        </p:spPr>
      </p:pic>
      <p:sp>
        <p:nvSpPr>
          <p:cNvPr id="11" name="標題 1"/>
          <p:cNvSpPr txBox="1">
            <a:spLocks/>
          </p:cNvSpPr>
          <p:nvPr/>
        </p:nvSpPr>
        <p:spPr>
          <a:xfrm>
            <a:off x="628650" y="173762"/>
            <a:ext cx="7886700" cy="64149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rgbClr val="0070C0"/>
                </a:solidFill>
                <a:latin typeface="Segoe UI" panose="020B0502040204020203" pitchFamily="34" charset="0"/>
                <a:ea typeface="+mj-ea"/>
                <a:cs typeface="Segoe UI" panose="020B0502040204020203" pitchFamily="34" charset="0"/>
              </a:defRPr>
            </a:lvl1pPr>
          </a:lstStyle>
          <a:p>
            <a:r>
              <a:rPr lang="en-US" altLang="zh-TW" dirty="0" smtClean="0"/>
              <a:t>Comparison Results</a:t>
            </a:r>
            <a:endParaRPr lang="zh-TW" altLang="en-US" dirty="0"/>
          </a:p>
        </p:txBody>
      </p:sp>
      <p:sp>
        <p:nvSpPr>
          <p:cNvPr id="2" name="橢圓 1"/>
          <p:cNvSpPr/>
          <p:nvPr/>
        </p:nvSpPr>
        <p:spPr>
          <a:xfrm>
            <a:off x="5347252" y="1272208"/>
            <a:ext cx="805070" cy="3180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5347252" y="1751954"/>
            <a:ext cx="805070" cy="3180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9120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95313"/>
            <a:ext cx="7886700" cy="869314"/>
          </a:xfrm>
        </p:spPr>
        <p:txBody>
          <a:bodyPr/>
          <a:lstStyle/>
          <a:p>
            <a:r>
              <a:rPr lang="en-US" altLang="zh-TW" dirty="0" smtClean="0"/>
              <a:t>Conclusion</a:t>
            </a:r>
            <a:r>
              <a:rPr lang="zh-TW" altLang="en-US" dirty="0" smtClean="0"/>
              <a:t> </a:t>
            </a:r>
            <a:r>
              <a:rPr lang="en-US" altLang="zh-TW" dirty="0"/>
              <a:t>and Future Work </a:t>
            </a:r>
            <a:endParaRPr lang="zh-TW" altLang="en-US" dirty="0"/>
          </a:p>
        </p:txBody>
      </p:sp>
      <p:sp>
        <p:nvSpPr>
          <p:cNvPr id="3" name="內容版面配置區 2"/>
          <p:cNvSpPr>
            <a:spLocks noGrp="1"/>
          </p:cNvSpPr>
          <p:nvPr>
            <p:ph idx="1"/>
          </p:nvPr>
        </p:nvSpPr>
        <p:spPr>
          <a:xfrm>
            <a:off x="628650" y="1265468"/>
            <a:ext cx="7886700" cy="5273445"/>
          </a:xfrm>
        </p:spPr>
        <p:txBody>
          <a:bodyPr>
            <a:normAutofit lnSpcReduction="10000"/>
          </a:bodyPr>
          <a:lstStyle/>
          <a:p>
            <a:r>
              <a:rPr lang="en-US" altLang="zh-TW" dirty="0"/>
              <a:t>A model stylization framework is established by topologically, geometrically and texturally blending a functional model with a style </a:t>
            </a:r>
            <a:r>
              <a:rPr lang="en-US" altLang="zh-TW" dirty="0" smtClean="0"/>
              <a:t>model</a:t>
            </a:r>
          </a:p>
          <a:p>
            <a:endParaRPr lang="en-US" altLang="zh-TW" dirty="0" smtClean="0"/>
          </a:p>
          <a:p>
            <a:r>
              <a:rPr lang="en-US" altLang="zh-TW" sz="3000" b="1" dirty="0" smtClean="0"/>
              <a:t>Future Work</a:t>
            </a:r>
          </a:p>
          <a:p>
            <a:r>
              <a:rPr lang="en-US" altLang="zh-TW" dirty="0"/>
              <a:t>Other approaches for defining the rules, e.g., learn from examples</a:t>
            </a:r>
          </a:p>
          <a:p>
            <a:r>
              <a:rPr lang="en-US" altLang="zh-TW" dirty="0"/>
              <a:t>More deform methods, e.g., Laplacian surface editing, extract the skeleton of input models and deform models by transforming the skeleton</a:t>
            </a:r>
          </a:p>
          <a:p>
            <a:r>
              <a:rPr lang="en-US" altLang="zh-TW" dirty="0"/>
              <a:t>More design strategies, e.g., model abstraction</a:t>
            </a:r>
          </a:p>
          <a:p>
            <a:r>
              <a:rPr lang="en-US" altLang="zh-TW" dirty="0"/>
              <a:t>Users can modify details</a:t>
            </a:r>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29</a:t>
            </a:fld>
            <a:endParaRPr lang="zh-TW" altLang="en-US" dirty="0"/>
          </a:p>
        </p:txBody>
      </p:sp>
      <p:pic>
        <p:nvPicPr>
          <p:cNvPr id="5" name="內容版面配置區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287" y="5677446"/>
            <a:ext cx="1242168" cy="1044030"/>
          </a:xfrm>
          <a:prstGeom prst="rect">
            <a:avLst/>
          </a:prstGeom>
        </p:spPr>
      </p:pic>
    </p:spTree>
    <p:extLst>
      <p:ext uri="{BB962C8B-B14F-4D97-AF65-F5344CB8AC3E}">
        <p14:creationId xmlns:p14="http://schemas.microsoft.com/office/powerpoint/2010/main" val="832652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5116"/>
            <a:ext cx="7886700" cy="1325563"/>
          </a:xfrm>
        </p:spPr>
        <p:txBody>
          <a:bodyPr/>
          <a:lstStyle/>
          <a:p>
            <a:r>
              <a:rPr lang="en-US" altLang="zh-TW" dirty="0" smtClean="0"/>
              <a:t>Definition of Style</a:t>
            </a:r>
            <a:endParaRPr lang="zh-TW" altLang="en-US" dirty="0"/>
          </a:p>
        </p:txBody>
      </p:sp>
      <p:sp>
        <p:nvSpPr>
          <p:cNvPr id="3" name="內容版面配置區 2"/>
          <p:cNvSpPr>
            <a:spLocks noGrp="1"/>
          </p:cNvSpPr>
          <p:nvPr>
            <p:ph idx="1"/>
          </p:nvPr>
        </p:nvSpPr>
        <p:spPr>
          <a:xfrm>
            <a:off x="628650" y="1856935"/>
            <a:ext cx="7886700" cy="4320028"/>
          </a:xfrm>
        </p:spPr>
        <p:txBody>
          <a:bodyPr>
            <a:normAutofit/>
          </a:bodyPr>
          <a:lstStyle/>
          <a:p>
            <a:r>
              <a:rPr lang="en-US" altLang="zh-TW" dirty="0" smtClean="0"/>
              <a:t>Some </a:t>
            </a:r>
            <a:r>
              <a:rPr lang="en-US" altLang="zh-TW" dirty="0"/>
              <a:t>researches of 3D model stylization </a:t>
            </a:r>
            <a:r>
              <a:rPr lang="en-US" altLang="zh-TW" dirty="0" smtClean="0"/>
              <a:t>define “style</a:t>
            </a:r>
            <a:r>
              <a:rPr lang="en-US" altLang="zh-TW" dirty="0"/>
              <a:t>” </a:t>
            </a:r>
            <a:r>
              <a:rPr lang="en-US" altLang="zh-TW" dirty="0" smtClean="0"/>
              <a:t>as </a:t>
            </a:r>
            <a:r>
              <a:rPr lang="en-US" altLang="zh-TW" dirty="0"/>
              <a:t>defined as concise </a:t>
            </a:r>
            <a:r>
              <a:rPr lang="en-US" altLang="zh-TW" dirty="0" smtClean="0"/>
              <a:t>curves [1][2].</a:t>
            </a:r>
            <a:endParaRPr lang="en-US" altLang="zh-TW" dirty="0"/>
          </a:p>
          <a:p>
            <a:r>
              <a:rPr lang="en-US" altLang="zh-TW" dirty="0" smtClean="0"/>
              <a:t>We define “style” </a:t>
            </a:r>
            <a:r>
              <a:rPr lang="en-US" altLang="zh-TW" dirty="0"/>
              <a:t>as the characteristics of representative </a:t>
            </a:r>
            <a:r>
              <a:rPr lang="en-US" altLang="zh-TW" dirty="0" smtClean="0"/>
              <a:t>objects. </a:t>
            </a:r>
            <a:r>
              <a:rPr lang="en-US" altLang="zh-TW" dirty="0"/>
              <a:t>These characteristics include color </a:t>
            </a:r>
            <a:r>
              <a:rPr lang="en-US" altLang="zh-TW" dirty="0" smtClean="0"/>
              <a:t>appearances (texture</a:t>
            </a:r>
            <a:r>
              <a:rPr lang="en-US" altLang="zh-TW" dirty="0"/>
              <a:t>) and geometric features.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a:t>
            </a:fld>
            <a:endParaRPr lang="zh-TW" altLang="en-US" dirty="0"/>
          </a:p>
        </p:txBody>
      </p:sp>
      <p:sp>
        <p:nvSpPr>
          <p:cNvPr id="5" name="矩形 4"/>
          <p:cNvSpPr/>
          <p:nvPr/>
        </p:nvSpPr>
        <p:spPr>
          <a:xfrm>
            <a:off x="980440" y="5039142"/>
            <a:ext cx="6873240" cy="1200329"/>
          </a:xfrm>
          <a:prstGeom prst="rect">
            <a:avLst/>
          </a:prstGeom>
        </p:spPr>
        <p:txBody>
          <a:bodyPr wrap="square">
            <a:spAutoFit/>
          </a:bodyPr>
          <a:lstStyle/>
          <a:p>
            <a:r>
              <a:rPr lang="zh-TW" altLang="en-US" dirty="0" smtClean="0">
                <a:solidFill>
                  <a:schemeClr val="tx1">
                    <a:lumMod val="50000"/>
                    <a:lumOff val="50000"/>
                  </a:schemeClr>
                </a:solidFill>
              </a:rPr>
              <a:t>[</a:t>
            </a:r>
            <a:r>
              <a:rPr lang="en-US" altLang="zh-TW" dirty="0" smtClean="0">
                <a:solidFill>
                  <a:schemeClr val="tx1">
                    <a:lumMod val="50000"/>
                    <a:lumOff val="50000"/>
                  </a:schemeClr>
                </a:solidFill>
              </a:rPr>
              <a:t>1</a:t>
            </a:r>
            <a:r>
              <a:rPr lang="zh-TW" altLang="en-US" dirty="0" smtClean="0">
                <a:solidFill>
                  <a:schemeClr val="tx1">
                    <a:lumMod val="50000"/>
                    <a:lumOff val="50000"/>
                  </a:schemeClr>
                </a:solidFill>
              </a:rPr>
              <a:t>] </a:t>
            </a:r>
            <a:r>
              <a:rPr lang="zh-TW" altLang="en-US" dirty="0">
                <a:solidFill>
                  <a:schemeClr val="tx1">
                    <a:lumMod val="50000"/>
                    <a:lumOff val="50000"/>
                  </a:schemeClr>
                </a:solidFill>
              </a:rPr>
              <a:t>H. Li, H. Zhang, Y. Wang, J. Cao, A. Shamir, and D. Cohen-Or</a:t>
            </a:r>
            <a:r>
              <a:rPr lang="zh-TW" altLang="en-US" i="1" dirty="0">
                <a:solidFill>
                  <a:schemeClr val="tx1">
                    <a:lumMod val="50000"/>
                    <a:lumOff val="50000"/>
                  </a:schemeClr>
                </a:solidFill>
              </a:rPr>
              <a:t>, "Curve style analysis in a set of shapes,"</a:t>
            </a:r>
            <a:r>
              <a:rPr lang="zh-TW" altLang="en-US" dirty="0">
                <a:solidFill>
                  <a:schemeClr val="tx1">
                    <a:lumMod val="50000"/>
                    <a:lumOff val="50000"/>
                  </a:schemeClr>
                </a:solidFill>
              </a:rPr>
              <a:t> Computer Graphics Forum, 2013.</a:t>
            </a:r>
          </a:p>
          <a:p>
            <a:r>
              <a:rPr lang="zh-TW" altLang="en-US" dirty="0" smtClean="0">
                <a:solidFill>
                  <a:schemeClr val="tx1">
                    <a:lumMod val="50000"/>
                    <a:lumOff val="50000"/>
                  </a:schemeClr>
                </a:solidFill>
              </a:rPr>
              <a:t>[</a:t>
            </a:r>
            <a:r>
              <a:rPr lang="en-US" altLang="zh-TW" dirty="0" smtClean="0">
                <a:solidFill>
                  <a:schemeClr val="tx1">
                    <a:lumMod val="50000"/>
                    <a:lumOff val="50000"/>
                  </a:schemeClr>
                </a:solidFill>
              </a:rPr>
              <a:t>2</a:t>
            </a:r>
            <a:r>
              <a:rPr lang="zh-TW" altLang="en-US" dirty="0" smtClean="0">
                <a:solidFill>
                  <a:schemeClr val="tx1">
                    <a:lumMod val="50000"/>
                    <a:lumOff val="50000"/>
                  </a:schemeClr>
                </a:solidFill>
              </a:rPr>
              <a:t>] </a:t>
            </a:r>
            <a:r>
              <a:rPr lang="zh-TW" altLang="en-US" dirty="0">
                <a:solidFill>
                  <a:schemeClr val="tx1">
                    <a:lumMod val="50000"/>
                    <a:lumOff val="50000"/>
                  </a:schemeClr>
                </a:solidFill>
              </a:rPr>
              <a:t>Z. Han, Z. Liu, J. Han, and S. Bu, </a:t>
            </a:r>
            <a:r>
              <a:rPr lang="en-US" altLang="zh-TW" i="1" dirty="0" smtClean="0">
                <a:solidFill>
                  <a:schemeClr val="tx1">
                    <a:lumMod val="50000"/>
                    <a:lumOff val="50000"/>
                  </a:schemeClr>
                </a:solidFill>
              </a:rPr>
              <a:t>"</a:t>
            </a:r>
            <a:r>
              <a:rPr lang="zh-TW" altLang="en-US" i="1" dirty="0" smtClean="0">
                <a:solidFill>
                  <a:schemeClr val="tx1">
                    <a:lumMod val="50000"/>
                    <a:lumOff val="50000"/>
                  </a:schemeClr>
                </a:solidFill>
              </a:rPr>
              <a:t>3</a:t>
            </a:r>
            <a:r>
              <a:rPr lang="zh-TW" altLang="en-US" i="1" dirty="0">
                <a:solidFill>
                  <a:schemeClr val="tx1">
                    <a:lumMod val="50000"/>
                    <a:lumOff val="50000"/>
                  </a:schemeClr>
                </a:solidFill>
              </a:rPr>
              <a:t>D shape creation by </a:t>
            </a:r>
            <a:r>
              <a:rPr lang="zh-TW" altLang="en-US" i="1" dirty="0" smtClean="0">
                <a:solidFill>
                  <a:schemeClr val="tx1">
                    <a:lumMod val="50000"/>
                    <a:lumOff val="50000"/>
                  </a:schemeClr>
                </a:solidFill>
              </a:rPr>
              <a:t>style transfer,</a:t>
            </a:r>
            <a:r>
              <a:rPr lang="zh-TW" altLang="en-US" i="1" dirty="0">
                <a:solidFill>
                  <a:schemeClr val="tx1">
                    <a:lumMod val="50000"/>
                    <a:lumOff val="50000"/>
                  </a:schemeClr>
                </a:solidFill>
              </a:rPr>
              <a:t>"</a:t>
            </a:r>
            <a:r>
              <a:rPr lang="zh-TW" altLang="en-US" dirty="0">
                <a:solidFill>
                  <a:schemeClr val="tx1">
                    <a:lumMod val="50000"/>
                    <a:lumOff val="50000"/>
                  </a:schemeClr>
                </a:solidFill>
              </a:rPr>
              <a:t> The Visual Computer, 2015.</a:t>
            </a:r>
          </a:p>
        </p:txBody>
      </p:sp>
    </p:spTree>
    <p:extLst>
      <p:ext uri="{BB962C8B-B14F-4D97-AF65-F5344CB8AC3E}">
        <p14:creationId xmlns:p14="http://schemas.microsoft.com/office/powerpoint/2010/main" val="221143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19416"/>
            <a:ext cx="7886700" cy="1325563"/>
          </a:xfrm>
        </p:spPr>
        <p:txBody>
          <a:bodyPr/>
          <a:lstStyle/>
          <a:p>
            <a:pPr algn="ctr"/>
            <a:r>
              <a:rPr lang="en-US" altLang="zh-TW" dirty="0" smtClean="0"/>
              <a:t>Thank you</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30</a:t>
            </a:fld>
            <a:endParaRPr lang="zh-TW" altLang="en-US" dirty="0"/>
          </a:p>
        </p:txBody>
      </p:sp>
    </p:spTree>
    <p:extLst>
      <p:ext uri="{BB962C8B-B14F-4D97-AF65-F5344CB8AC3E}">
        <p14:creationId xmlns:p14="http://schemas.microsoft.com/office/powerpoint/2010/main" val="2495522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31</a:t>
            </a:fld>
            <a:endParaRPr lang="zh-TW" altLang="en-US" dirty="0"/>
          </a:p>
        </p:txBody>
      </p:sp>
    </p:spTree>
    <p:extLst>
      <p:ext uri="{BB962C8B-B14F-4D97-AF65-F5344CB8AC3E}">
        <p14:creationId xmlns:p14="http://schemas.microsoft.com/office/powerpoint/2010/main" val="1636243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32</a:t>
            </a:fld>
            <a:endParaRPr lang="zh-TW" altLang="en-US" dirty="0"/>
          </a:p>
        </p:txBody>
      </p:sp>
    </p:spTree>
    <p:extLst>
      <p:ext uri="{BB962C8B-B14F-4D97-AF65-F5344CB8AC3E}">
        <p14:creationId xmlns:p14="http://schemas.microsoft.com/office/powerpoint/2010/main" val="3218335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33</a:t>
            </a:fld>
            <a:endParaRPr lang="zh-TW" altLang="en-US" dirty="0"/>
          </a:p>
        </p:txBody>
      </p:sp>
    </p:spTree>
    <p:extLst>
      <p:ext uri="{BB962C8B-B14F-4D97-AF65-F5344CB8AC3E}">
        <p14:creationId xmlns:p14="http://schemas.microsoft.com/office/powerpoint/2010/main" val="3348620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08289"/>
            <a:ext cx="7886700" cy="1325563"/>
          </a:xfrm>
        </p:spPr>
        <p:txBody>
          <a:bodyPr/>
          <a:lstStyle/>
          <a:p>
            <a:r>
              <a:rPr lang="en-US" altLang="zh-TW" dirty="0"/>
              <a:t>Motivation</a:t>
            </a:r>
            <a:endParaRPr lang="zh-TW" altLang="en-US" dirty="0"/>
          </a:p>
        </p:txBody>
      </p:sp>
      <p:sp>
        <p:nvSpPr>
          <p:cNvPr id="3" name="內容版面配置區 2"/>
          <p:cNvSpPr>
            <a:spLocks noGrp="1"/>
          </p:cNvSpPr>
          <p:nvPr>
            <p:ph idx="1"/>
          </p:nvPr>
        </p:nvSpPr>
        <p:spPr>
          <a:xfrm>
            <a:off x="628650" y="2869243"/>
            <a:ext cx="7886700" cy="3272065"/>
          </a:xfrm>
        </p:spPr>
        <p:txBody>
          <a:bodyPr/>
          <a:lstStyle/>
          <a:p>
            <a:r>
              <a:rPr lang="en-US" altLang="zh-TW" b="1" dirty="0"/>
              <a:t>Stylized products: </a:t>
            </a:r>
            <a:r>
              <a:rPr lang="en-US" altLang="zh-TW" dirty="0"/>
              <a:t>functional products that possess the form or appearance of an animal or a character</a:t>
            </a:r>
          </a:p>
          <a:p>
            <a:r>
              <a:rPr lang="en-US" altLang="zh-TW" dirty="0"/>
              <a:t>Difficult to create using conventional modeling tools</a:t>
            </a:r>
          </a:p>
          <a:p>
            <a:r>
              <a:rPr lang="en-US" altLang="zh-TW" b="1" dirty="0"/>
              <a:t>Goal: </a:t>
            </a:r>
            <a:r>
              <a:rPr lang="en-US" altLang="zh-TW" dirty="0"/>
              <a:t>enable the users to</a:t>
            </a:r>
            <a:r>
              <a:rPr lang="zh-TW" altLang="en-US" dirty="0"/>
              <a:t> </a:t>
            </a:r>
            <a:r>
              <a:rPr lang="en-US" altLang="zh-TW" dirty="0"/>
              <a:t>create stylized models with simple actions</a:t>
            </a:r>
            <a:endParaRPr lang="en-US" altLang="zh-TW" b="1" dirty="0"/>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34</a:t>
            </a:fld>
            <a:endParaRPr lang="zh-TW" altLang="en-US" dirty="0"/>
          </a:p>
        </p:txBody>
      </p:sp>
      <p:pic>
        <p:nvPicPr>
          <p:cNvPr id="5" name="圖片 4"/>
          <p:cNvPicPr>
            <a:picLocks noChangeAspect="1"/>
          </p:cNvPicPr>
          <p:nvPr/>
        </p:nvPicPr>
        <p:blipFill>
          <a:blip r:embed="rId2"/>
          <a:stretch>
            <a:fillRect/>
          </a:stretch>
        </p:blipFill>
        <p:spPr>
          <a:xfrm>
            <a:off x="1779270" y="1399939"/>
            <a:ext cx="5815012" cy="1292225"/>
          </a:xfrm>
          <a:prstGeom prst="rect">
            <a:avLst/>
          </a:prstGeom>
        </p:spPr>
      </p:pic>
    </p:spTree>
    <p:extLst>
      <p:ext uri="{BB962C8B-B14F-4D97-AF65-F5344CB8AC3E}">
        <p14:creationId xmlns:p14="http://schemas.microsoft.com/office/powerpoint/2010/main" val="783434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6883181" y="930615"/>
            <a:ext cx="2089800" cy="2509000"/>
          </a:xfrm>
          <a:prstGeom prst="rect">
            <a:avLst/>
          </a:prstGeom>
        </p:spPr>
      </p:pic>
      <p:sp>
        <p:nvSpPr>
          <p:cNvPr id="2" name="標題 1"/>
          <p:cNvSpPr>
            <a:spLocks noGrp="1"/>
          </p:cNvSpPr>
          <p:nvPr>
            <p:ph type="title"/>
          </p:nvPr>
        </p:nvSpPr>
        <p:spPr/>
        <p:txBody>
          <a:bodyPr/>
          <a:lstStyle/>
          <a:p>
            <a:r>
              <a:rPr lang="en-US" altLang="zh-TW" dirty="0"/>
              <a:t>Failure </a:t>
            </a:r>
            <a:r>
              <a:rPr lang="en-US" altLang="zh-TW" dirty="0" smtClean="0"/>
              <a:t>Cases</a:t>
            </a:r>
            <a:endParaRPr lang="zh-TW" altLang="en-US" dirty="0"/>
          </a:p>
        </p:txBody>
      </p:sp>
      <p:sp>
        <p:nvSpPr>
          <p:cNvPr id="3" name="內容版面配置區 2"/>
          <p:cNvSpPr>
            <a:spLocks noGrp="1"/>
          </p:cNvSpPr>
          <p:nvPr>
            <p:ph idx="1"/>
          </p:nvPr>
        </p:nvSpPr>
        <p:spPr>
          <a:xfrm>
            <a:off x="300625" y="1488758"/>
            <a:ext cx="6989524" cy="1806703"/>
          </a:xfrm>
        </p:spPr>
        <p:txBody>
          <a:bodyPr/>
          <a:lstStyle/>
          <a:p>
            <a:r>
              <a:rPr lang="en-US" altLang="zh-TW" b="1" dirty="0" smtClean="0"/>
              <a:t>Fail on </a:t>
            </a:r>
            <a:r>
              <a:rPr lang="en-US" altLang="zh-TW" b="1" dirty="0"/>
              <a:t>identifying target point </a:t>
            </a:r>
            <a:r>
              <a:rPr lang="en-US" altLang="zh-TW" b="1" dirty="0" smtClean="0"/>
              <a:t>d :</a:t>
            </a:r>
          </a:p>
          <a:p>
            <a:pPr lvl="1"/>
            <a:r>
              <a:rPr lang="en-US" altLang="zh-TW" sz="2800" dirty="0" smtClean="0"/>
              <a:t>The </a:t>
            </a:r>
            <a:r>
              <a:rPr lang="en-US" altLang="zh-TW" sz="2800" dirty="0"/>
              <a:t>texture pattern of bear hands </a:t>
            </a:r>
            <a:r>
              <a:rPr lang="en-US" altLang="zh-TW" sz="2800" dirty="0" smtClean="0"/>
              <a:t>is not </a:t>
            </a:r>
            <a:r>
              <a:rPr lang="en-US" altLang="zh-TW" sz="2800" dirty="0"/>
              <a:t>preserved well because the </a:t>
            </a:r>
            <a:r>
              <a:rPr lang="en-US" altLang="zh-TW" sz="2800" dirty="0" smtClean="0"/>
              <a:t>inverse matching of the texture pattern</a:t>
            </a:r>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35</a:t>
            </a:fld>
            <a:endParaRPr lang="zh-TW" altLang="en-US" dirty="0"/>
          </a:p>
        </p:txBody>
      </p:sp>
      <p:sp>
        <p:nvSpPr>
          <p:cNvPr id="7" name="內容版面配置區 2"/>
          <p:cNvSpPr txBox="1">
            <a:spLocks/>
          </p:cNvSpPr>
          <p:nvPr/>
        </p:nvSpPr>
        <p:spPr>
          <a:xfrm>
            <a:off x="293674" y="3681197"/>
            <a:ext cx="6342515" cy="2330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b="1" dirty="0" smtClean="0"/>
              <a:t>Fail on mesh warping:</a:t>
            </a:r>
          </a:p>
          <a:p>
            <a:pPr lvl="1"/>
            <a:r>
              <a:rPr lang="en-US" altLang="zh-TW" dirty="0" smtClean="0"/>
              <a:t>to avoid </a:t>
            </a:r>
            <a:r>
              <a:rPr lang="en-US" altLang="zh-TW" dirty="0" err="1" smtClean="0"/>
              <a:t>foldover</a:t>
            </a:r>
            <a:r>
              <a:rPr lang="en-US" altLang="zh-TW" dirty="0" smtClean="0"/>
              <a:t> faces, not all vertices are warped to their desired positions</a:t>
            </a:r>
          </a:p>
        </p:txBody>
      </p:sp>
      <p:pic>
        <p:nvPicPr>
          <p:cNvPr id="8" name="圖片 7"/>
          <p:cNvPicPr>
            <a:picLocks noChangeAspect="1"/>
          </p:cNvPicPr>
          <p:nvPr/>
        </p:nvPicPr>
        <p:blipFill>
          <a:blip r:embed="rId4"/>
          <a:stretch>
            <a:fillRect/>
          </a:stretch>
        </p:blipFill>
        <p:spPr>
          <a:xfrm>
            <a:off x="6372196" y="4001726"/>
            <a:ext cx="2486025" cy="2009775"/>
          </a:xfrm>
          <a:prstGeom prst="rect">
            <a:avLst/>
          </a:prstGeom>
        </p:spPr>
      </p:pic>
    </p:spTree>
    <p:extLst>
      <p:ext uri="{BB962C8B-B14F-4D97-AF65-F5344CB8AC3E}">
        <p14:creationId xmlns:p14="http://schemas.microsoft.com/office/powerpoint/2010/main" val="2015370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Step 2. Uniform </a:t>
            </a:r>
            <a:r>
              <a:rPr lang="en-US" altLang="zh-TW" dirty="0" smtClean="0"/>
              <a:t>Scaling </a:t>
            </a:r>
            <a:br>
              <a:rPr lang="en-US" altLang="zh-TW" dirty="0" smtClean="0"/>
            </a:br>
            <a:r>
              <a:rPr lang="en-US" altLang="zh-TW" dirty="0"/>
              <a:t> </a:t>
            </a:r>
            <a:r>
              <a:rPr lang="en-US" altLang="zh-TW" dirty="0" smtClean="0"/>
              <a:t>                             — Example</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36</a:t>
            </a:fld>
            <a:endParaRPr lang="zh-TW" altLang="en-US" dirty="0"/>
          </a:p>
        </p:txBody>
      </p:sp>
      <p:pic>
        <p:nvPicPr>
          <p:cNvPr id="6" name="Picture 4" descr="C:\Users\Jenny\Dropbox\Figure\BeforeGlobalAlignment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98" y="2492896"/>
            <a:ext cx="777240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140"/>
          <p:cNvSpPr txBox="1"/>
          <p:nvPr/>
        </p:nvSpPr>
        <p:spPr>
          <a:xfrm>
            <a:off x="209550" y="2607297"/>
            <a:ext cx="1489126" cy="461665"/>
          </a:xfrm>
          <a:prstGeom prst="rect">
            <a:avLst/>
          </a:prstGeom>
          <a:noFill/>
        </p:spPr>
        <p:txBody>
          <a:bodyPr wrap="none" rtlCol="0">
            <a:spAutoFit/>
          </a:bodyPr>
          <a:lstStyle/>
          <a:p>
            <a:r>
              <a:rPr lang="en-US" altLang="zh-TW" sz="2400" b="1" dirty="0" smtClean="0">
                <a:latin typeface="Garamond" panose="02020404030301010803" pitchFamily="18" charset="0"/>
              </a:rPr>
              <a:t>(a) Before</a:t>
            </a:r>
          </a:p>
        </p:txBody>
      </p:sp>
      <p:grpSp>
        <p:nvGrpSpPr>
          <p:cNvPr id="3" name="群組 2"/>
          <p:cNvGrpSpPr/>
          <p:nvPr/>
        </p:nvGrpSpPr>
        <p:grpSpPr>
          <a:xfrm>
            <a:off x="209550" y="4509122"/>
            <a:ext cx="8335963" cy="1922138"/>
            <a:chOff x="209550" y="4509122"/>
            <a:chExt cx="8335963" cy="1922138"/>
          </a:xfrm>
        </p:grpSpPr>
        <p:pic>
          <p:nvPicPr>
            <p:cNvPr id="5" name="Picture 2" descr="C:\Users\Jenny\Dropbox\Figure\AfterGlobalAlignment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4869160"/>
              <a:ext cx="7762875" cy="156210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40"/>
            <p:cNvSpPr txBox="1"/>
            <p:nvPr/>
          </p:nvSpPr>
          <p:spPr>
            <a:xfrm>
              <a:off x="209550" y="4509122"/>
              <a:ext cx="1290738" cy="461665"/>
            </a:xfrm>
            <a:prstGeom prst="rect">
              <a:avLst/>
            </a:prstGeom>
            <a:noFill/>
          </p:spPr>
          <p:txBody>
            <a:bodyPr wrap="none" rtlCol="0">
              <a:spAutoFit/>
            </a:bodyPr>
            <a:lstStyle/>
            <a:p>
              <a:r>
                <a:rPr lang="en-US" altLang="zh-TW" sz="2400" b="1" dirty="0" smtClean="0">
                  <a:latin typeface="Garamond" panose="02020404030301010803" pitchFamily="18" charset="0"/>
                </a:rPr>
                <a:t>(b) After</a:t>
              </a:r>
            </a:p>
          </p:txBody>
        </p:sp>
      </p:grpSp>
      <p:sp>
        <p:nvSpPr>
          <p:cNvPr id="9" name="矩形 8"/>
          <p:cNvSpPr/>
          <p:nvPr/>
        </p:nvSpPr>
        <p:spPr>
          <a:xfrm>
            <a:off x="549729" y="1302442"/>
            <a:ext cx="2875082" cy="584775"/>
          </a:xfrm>
          <a:prstGeom prst="rect">
            <a:avLst/>
          </a:prstGeom>
        </p:spPr>
        <p:txBody>
          <a:bodyPr wrap="none">
            <a:spAutoFit/>
          </a:bodyPr>
          <a:lstStyle/>
          <a:p>
            <a:r>
              <a:rPr lang="en-US" altLang="zh-TW" sz="3200" i="1" dirty="0" smtClean="0">
                <a:solidFill>
                  <a:srgbClr val="BC1470"/>
                </a:solidFill>
                <a:latin typeface="Segoe UI" panose="020B0502040204020203" pitchFamily="34" charset="0"/>
                <a:cs typeface="Segoe UI" panose="020B0502040204020203" pitchFamily="34" charset="0"/>
              </a:rPr>
              <a:t>Base part: cone</a:t>
            </a:r>
            <a:endParaRPr lang="zh-TW" altLang="en-US" sz="3200" i="1" dirty="0">
              <a:solidFill>
                <a:srgbClr val="BC1470"/>
              </a:solidFill>
              <a:latin typeface="Segoe UI" panose="020B0502040204020203" pitchFamily="34" charset="0"/>
              <a:cs typeface="Segoe UI" panose="020B0502040204020203" pitchFamily="34" charset="0"/>
            </a:endParaRPr>
          </a:p>
        </p:txBody>
      </p:sp>
      <p:sp>
        <p:nvSpPr>
          <p:cNvPr id="10" name="矩形 9"/>
          <p:cNvSpPr/>
          <p:nvPr/>
        </p:nvSpPr>
        <p:spPr>
          <a:xfrm>
            <a:off x="3796696" y="1299831"/>
            <a:ext cx="2762488" cy="584775"/>
          </a:xfrm>
          <a:prstGeom prst="rect">
            <a:avLst/>
          </a:prstGeom>
        </p:spPr>
        <p:txBody>
          <a:bodyPr wrap="none">
            <a:spAutoFit/>
          </a:bodyPr>
          <a:lstStyle/>
          <a:p>
            <a:r>
              <a:rPr lang="en-US" altLang="zh-TW" sz="3200" i="1" dirty="0" smtClean="0">
                <a:solidFill>
                  <a:srgbClr val="BC1470"/>
                </a:solidFill>
                <a:latin typeface="Segoe UI" panose="020B0502040204020203" pitchFamily="34" charset="0"/>
                <a:cs typeface="Segoe UI" panose="020B0502040204020203" pitchFamily="34" charset="0"/>
              </a:rPr>
              <a:t>Style part: cow</a:t>
            </a:r>
            <a:endParaRPr lang="zh-TW" altLang="en-US" sz="3200" i="1" dirty="0">
              <a:solidFill>
                <a:srgbClr val="BC1470"/>
              </a:solidFill>
              <a:latin typeface="Segoe UI" panose="020B0502040204020203" pitchFamily="34" charset="0"/>
              <a:cs typeface="Segoe UI" panose="020B0502040204020203" pitchFamily="34" charset="0"/>
            </a:endParaRPr>
          </a:p>
        </p:txBody>
      </p:sp>
      <p:sp>
        <p:nvSpPr>
          <p:cNvPr id="11" name="矩形 10"/>
          <p:cNvSpPr/>
          <p:nvPr/>
        </p:nvSpPr>
        <p:spPr>
          <a:xfrm>
            <a:off x="5129713" y="2197481"/>
            <a:ext cx="3720442" cy="584775"/>
          </a:xfrm>
          <a:prstGeom prst="rect">
            <a:avLst/>
          </a:prstGeom>
        </p:spPr>
        <p:txBody>
          <a:bodyPr wrap="none">
            <a:spAutoFit/>
          </a:bodyPr>
          <a:lstStyle/>
          <a:p>
            <a:r>
              <a:rPr lang="en-US" altLang="zh-TW" sz="3200" i="1" dirty="0">
                <a:solidFill>
                  <a:srgbClr val="BC1470"/>
                </a:solidFill>
                <a:latin typeface="Segoe UI" panose="020B0502040204020203" pitchFamily="34" charset="0"/>
                <a:cs typeface="Segoe UI" panose="020B0502040204020203" pitchFamily="34" charset="0"/>
              </a:rPr>
              <a:t>AABB of a base part</a:t>
            </a:r>
            <a:endParaRPr lang="zh-TW" altLang="en-US" sz="3200" i="1" dirty="0">
              <a:solidFill>
                <a:srgbClr val="BC1470"/>
              </a:solidFill>
              <a:latin typeface="Segoe UI" panose="020B0502040204020203" pitchFamily="34" charset="0"/>
              <a:cs typeface="Segoe UI" panose="020B0502040204020203" pitchFamily="34" charset="0"/>
            </a:endParaRPr>
          </a:p>
        </p:txBody>
      </p:sp>
      <p:cxnSp>
        <p:nvCxnSpPr>
          <p:cNvPr id="13" name="弧形接點 12"/>
          <p:cNvCxnSpPr>
            <a:stCxn id="11" idx="3"/>
            <a:endCxn id="6" idx="3"/>
          </p:cNvCxnSpPr>
          <p:nvPr/>
        </p:nvCxnSpPr>
        <p:spPr>
          <a:xfrm flipH="1">
            <a:off x="8565198" y="2489869"/>
            <a:ext cx="284957" cy="1193652"/>
          </a:xfrm>
          <a:prstGeom prst="curvedConnector3">
            <a:avLst>
              <a:gd name="adj1" fmla="val -80223"/>
            </a:avLst>
          </a:prstGeom>
          <a:ln>
            <a:solidFill>
              <a:srgbClr val="BC147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9" idx="2"/>
          </p:cNvCxnSpPr>
          <p:nvPr/>
        </p:nvCxnSpPr>
        <p:spPr>
          <a:xfrm>
            <a:off x="1987270" y="1887217"/>
            <a:ext cx="0" cy="1492591"/>
          </a:xfrm>
          <a:prstGeom prst="straightConnector1">
            <a:avLst/>
          </a:prstGeom>
          <a:ln>
            <a:solidFill>
              <a:srgbClr val="BC147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0" idx="2"/>
          </p:cNvCxnSpPr>
          <p:nvPr/>
        </p:nvCxnSpPr>
        <p:spPr>
          <a:xfrm flipH="1">
            <a:off x="3894990" y="1884606"/>
            <a:ext cx="1282950" cy="897650"/>
          </a:xfrm>
          <a:prstGeom prst="straightConnector1">
            <a:avLst/>
          </a:prstGeom>
          <a:ln>
            <a:solidFill>
              <a:srgbClr val="BC147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1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Computational Time of </a:t>
            </a:r>
            <a:br>
              <a:rPr lang="en-US" altLang="zh-TW" dirty="0" smtClean="0"/>
            </a:br>
            <a:r>
              <a:rPr lang="en-US" altLang="zh-TW" dirty="0" smtClean="0"/>
              <a:t>Topology Blending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37</a:t>
            </a:fld>
            <a:endParaRPr lang="zh-TW" altLang="en-US" dirty="0"/>
          </a:p>
        </p:txBody>
      </p:sp>
      <p:sp>
        <p:nvSpPr>
          <p:cNvPr id="5" name="TextBox 4"/>
          <p:cNvSpPr txBox="1"/>
          <p:nvPr/>
        </p:nvSpPr>
        <p:spPr>
          <a:xfrm>
            <a:off x="611560" y="1486442"/>
            <a:ext cx="3701654" cy="400110"/>
          </a:xfrm>
          <a:prstGeom prst="rect">
            <a:avLst/>
          </a:prstGeom>
          <a:noFill/>
        </p:spPr>
        <p:txBody>
          <a:bodyPr wrap="none" rtlCol="0">
            <a:spAutoFit/>
          </a:bodyPr>
          <a:lstStyle/>
          <a:p>
            <a:r>
              <a:rPr lang="en-US" altLang="zh-CN" sz="2000" b="1" dirty="0" smtClean="0">
                <a:latin typeface="Palatino Linotype" pitchFamily="18" charset="0"/>
              </a:rPr>
              <a:t>Computational time (seconds)</a:t>
            </a:r>
            <a:endParaRPr lang="zh-CN" altLang="en-US" sz="2000" b="1" dirty="0">
              <a:latin typeface="Palatino Linotype" pitchFamily="18" charset="0"/>
            </a:endParaRPr>
          </a:p>
        </p:txBody>
      </p:sp>
      <p:graphicFrame>
        <p:nvGraphicFramePr>
          <p:cNvPr id="6" name="图表 2"/>
          <p:cNvGraphicFramePr>
            <a:graphicFrameLocks/>
          </p:cNvGraphicFramePr>
          <p:nvPr>
            <p:extLst>
              <p:ext uri="{D42A27DB-BD31-4B8C-83A1-F6EECF244321}">
                <p14:modId xmlns:p14="http://schemas.microsoft.com/office/powerpoint/2010/main" val="4093020894"/>
              </p:ext>
            </p:extLst>
          </p:nvPr>
        </p:nvGraphicFramePr>
        <p:xfrm>
          <a:off x="622176" y="1875464"/>
          <a:ext cx="7908224"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303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Computational </a:t>
            </a:r>
            <a:r>
              <a:rPr lang="en-US" altLang="zh-TW" dirty="0" smtClean="0"/>
              <a:t>Time of Surface Blending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38</a:t>
            </a:fld>
            <a:endParaRPr lang="zh-TW" altLang="en-US" dirty="0"/>
          </a:p>
        </p:txBody>
      </p:sp>
      <p:pic>
        <p:nvPicPr>
          <p:cNvPr id="5" name="圖片 4"/>
          <p:cNvPicPr>
            <a:picLocks noChangeAspect="1"/>
          </p:cNvPicPr>
          <p:nvPr/>
        </p:nvPicPr>
        <p:blipFill>
          <a:blip r:embed="rId3"/>
          <a:stretch>
            <a:fillRect/>
          </a:stretch>
        </p:blipFill>
        <p:spPr>
          <a:xfrm>
            <a:off x="706214" y="1481560"/>
            <a:ext cx="7579172" cy="4751408"/>
          </a:xfrm>
          <a:prstGeom prst="rect">
            <a:avLst/>
          </a:prstGeom>
        </p:spPr>
      </p:pic>
    </p:spTree>
    <p:extLst>
      <p:ext uri="{BB962C8B-B14F-4D97-AF65-F5344CB8AC3E}">
        <p14:creationId xmlns:p14="http://schemas.microsoft.com/office/powerpoint/2010/main" val="540270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34"/>
            <a:ext cx="7886700" cy="587488"/>
          </a:xfrm>
        </p:spPr>
        <p:txBody>
          <a:bodyPr>
            <a:normAutofit fontScale="90000"/>
          </a:bodyPr>
          <a:lstStyle/>
          <a:p>
            <a:r>
              <a:rPr lang="en-US" altLang="zh-TW" dirty="0"/>
              <a:t>P</a:t>
            </a:r>
            <a:r>
              <a:rPr lang="en-US" altLang="zh-TW" dirty="0" smtClean="0"/>
              <a:t>arameterization and Warping</a:t>
            </a:r>
            <a:endParaRPr lang="zh-TW" altLang="en-US" dirty="0"/>
          </a:p>
        </p:txBody>
      </p:sp>
      <p:sp>
        <p:nvSpPr>
          <p:cNvPr id="3" name="內容版面配置區 2"/>
          <p:cNvSpPr>
            <a:spLocks noGrp="1"/>
          </p:cNvSpPr>
          <p:nvPr>
            <p:ph idx="1"/>
          </p:nvPr>
        </p:nvSpPr>
        <p:spPr>
          <a:xfrm>
            <a:off x="150125" y="586854"/>
            <a:ext cx="8843750" cy="6134622"/>
          </a:xfrm>
        </p:spPr>
        <p:txBody>
          <a:bodyPr>
            <a:normAutofit/>
          </a:bodyPr>
          <a:lstStyle/>
          <a:p>
            <a:pPr marL="514350" indent="-514350">
              <a:buFont typeface="+mj-lt"/>
              <a:buAutoNum type="arabicPeriod"/>
            </a:pPr>
            <a:r>
              <a:rPr lang="en-US" altLang="zh-TW" dirty="0"/>
              <a:t>B</a:t>
            </a:r>
            <a:r>
              <a:rPr lang="en-US" altLang="zh-TW" dirty="0" smtClean="0"/>
              <a:t>oth </a:t>
            </a:r>
            <a:r>
              <a:rPr lang="en-US" altLang="zh-TW" dirty="0"/>
              <a:t>style and base meshes </a:t>
            </a:r>
            <a:r>
              <a:rPr lang="en-US" altLang="zh-TW" dirty="0" smtClean="0"/>
              <a:t>are </a:t>
            </a:r>
            <a:r>
              <a:rPr lang="en-US" altLang="zh-TW" dirty="0"/>
              <a:t>mapped to a unit sphere </a:t>
            </a:r>
            <a:r>
              <a:rPr lang="en-US" altLang="zh-TW" dirty="0" smtClean="0"/>
              <a:t>[15][16]</a:t>
            </a:r>
            <a:endParaRPr lang="en-US" altLang="zh-TW" dirty="0"/>
          </a:p>
          <a:p>
            <a:pPr marL="514350" indent="-514350">
              <a:buFont typeface="+mj-lt"/>
              <a:buAutoNum type="arabicPeriod"/>
            </a:pPr>
            <a:r>
              <a:rPr lang="en-US" altLang="zh-TW" dirty="0"/>
              <a:t>T</a:t>
            </a:r>
            <a:r>
              <a:rPr lang="en-US" altLang="zh-TW" dirty="0" smtClean="0"/>
              <a:t>he </a:t>
            </a:r>
            <a:r>
              <a:rPr lang="en-US" altLang="zh-TW" dirty="0"/>
              <a:t>two spherical parameterizations </a:t>
            </a:r>
            <a:r>
              <a:rPr lang="en-US" altLang="zh-TW" dirty="0" smtClean="0"/>
              <a:t>are </a:t>
            </a:r>
            <a:r>
              <a:rPr lang="en-US" altLang="zh-TW" dirty="0"/>
              <a:t>aligned with the features by using </a:t>
            </a:r>
            <a:r>
              <a:rPr lang="en-US" altLang="zh-TW" dirty="0" err="1" smtClean="0"/>
              <a:t>foldover</a:t>
            </a:r>
            <a:r>
              <a:rPr lang="en-US" altLang="zh-TW" dirty="0" smtClean="0"/>
              <a:t> free </a:t>
            </a:r>
            <a:r>
              <a:rPr lang="en-US" altLang="zh-TW" dirty="0"/>
              <a:t>warping [35</a:t>
            </a:r>
            <a:r>
              <a:rPr lang="en-US" altLang="zh-TW" dirty="0" smtClean="0"/>
              <a:t>]</a:t>
            </a:r>
          </a:p>
          <a:p>
            <a:pPr lvl="1"/>
            <a:r>
              <a:rPr lang="en-US" altLang="zh-TW" dirty="0" smtClean="0"/>
              <a:t>Two </a:t>
            </a:r>
            <a:r>
              <a:rPr lang="en-US" altLang="zh-TW" dirty="0"/>
              <a:t>meshes </a:t>
            </a:r>
            <a:r>
              <a:rPr lang="en-US" altLang="zh-TW" dirty="0" smtClean="0"/>
              <a:t>are warped </a:t>
            </a:r>
            <a:r>
              <a:rPr lang="en-US" altLang="zh-TW" dirty="0"/>
              <a:t>iteratively until the vertices of one mesh reached </a:t>
            </a:r>
            <a:r>
              <a:rPr lang="en-US" altLang="zh-TW" dirty="0" smtClean="0"/>
              <a:t>the target </a:t>
            </a:r>
            <a:r>
              <a:rPr lang="en-US" altLang="zh-TW" dirty="0"/>
              <a:t>positions. </a:t>
            </a:r>
            <a:r>
              <a:rPr lang="en-US" altLang="zh-TW" dirty="0" smtClean="0"/>
              <a:t>When </a:t>
            </a:r>
            <a:r>
              <a:rPr lang="en-US" altLang="zh-TW" dirty="0"/>
              <a:t>a </a:t>
            </a:r>
            <a:r>
              <a:rPr lang="en-US" altLang="zh-TW" dirty="0" err="1"/>
              <a:t>foldover</a:t>
            </a:r>
            <a:r>
              <a:rPr lang="en-US" altLang="zh-TW" dirty="0"/>
              <a:t> triangle </a:t>
            </a:r>
            <a:r>
              <a:rPr lang="en-US" altLang="zh-TW" dirty="0" smtClean="0"/>
              <a:t>is detected</a:t>
            </a:r>
            <a:r>
              <a:rPr lang="en-US" altLang="zh-TW" dirty="0"/>
              <a:t>, the mesh </a:t>
            </a:r>
            <a:r>
              <a:rPr lang="en-US" altLang="zh-TW" dirty="0" smtClean="0"/>
              <a:t>is recovered </a:t>
            </a:r>
            <a:r>
              <a:rPr lang="en-US" altLang="zh-TW" dirty="0"/>
              <a:t>to the previous </a:t>
            </a:r>
            <a:r>
              <a:rPr lang="en-US" altLang="zh-TW" dirty="0" smtClean="0"/>
              <a:t>iteration, and </a:t>
            </a:r>
            <a:r>
              <a:rPr lang="en-US" altLang="zh-TW" dirty="0"/>
              <a:t>the mesh around the folded triangles </a:t>
            </a:r>
            <a:r>
              <a:rPr lang="en-US" altLang="zh-TW" dirty="0" smtClean="0"/>
              <a:t>is refined</a:t>
            </a:r>
            <a:r>
              <a:rPr lang="en-US" altLang="zh-TW" dirty="0"/>
              <a:t>. </a:t>
            </a:r>
            <a:r>
              <a:rPr lang="en-US" altLang="zh-TW" dirty="0" smtClean="0"/>
              <a:t>When the </a:t>
            </a:r>
            <a:r>
              <a:rPr lang="en-US" altLang="zh-TW" dirty="0"/>
              <a:t>number of folded triangles exceeded 5000, warping </a:t>
            </a:r>
            <a:r>
              <a:rPr lang="en-US" altLang="zh-TW" dirty="0" smtClean="0"/>
              <a:t>is stopped </a:t>
            </a:r>
            <a:r>
              <a:rPr lang="en-US" altLang="zh-TW" dirty="0"/>
              <a:t>and </a:t>
            </a:r>
            <a:r>
              <a:rPr lang="en-US" altLang="zh-TW" dirty="0" err="1"/>
              <a:t>supermeshing</a:t>
            </a:r>
            <a:r>
              <a:rPr lang="en-US" altLang="zh-TW" dirty="0"/>
              <a:t> </a:t>
            </a:r>
            <a:r>
              <a:rPr lang="en-US" altLang="zh-TW" dirty="0" smtClean="0"/>
              <a:t>is carried </a:t>
            </a:r>
            <a:r>
              <a:rPr lang="en-US" altLang="zh-TW" dirty="0"/>
              <a:t>out </a:t>
            </a:r>
            <a:r>
              <a:rPr lang="en-US" altLang="zh-TW" dirty="0" smtClean="0"/>
              <a:t>directly</a:t>
            </a:r>
          </a:p>
          <a:p>
            <a:pPr marL="514350" indent="-514350">
              <a:buFont typeface="+mj-lt"/>
              <a:buAutoNum type="arabicPeriod"/>
            </a:pPr>
            <a:r>
              <a:rPr lang="en-US" altLang="zh-TW" dirty="0"/>
              <a:t>A</a:t>
            </a:r>
            <a:r>
              <a:rPr lang="en-US" altLang="zh-TW" dirty="0" smtClean="0"/>
              <a:t> </a:t>
            </a:r>
            <a:r>
              <a:rPr lang="en-US" altLang="zh-TW" dirty="0" err="1"/>
              <a:t>supermesh</a:t>
            </a:r>
            <a:r>
              <a:rPr lang="en-US" altLang="zh-TW" dirty="0"/>
              <a:t> that contains both style and base meshes information </a:t>
            </a:r>
            <a:r>
              <a:rPr lang="en-US" altLang="zh-TW" dirty="0" smtClean="0"/>
              <a:t>is </a:t>
            </a:r>
            <a:r>
              <a:rPr lang="en-US" altLang="zh-TW" dirty="0"/>
              <a:t>built by adopting a previous approach [34</a:t>
            </a:r>
            <a:r>
              <a:rPr lang="en-US" altLang="zh-TW" dirty="0" smtClean="0"/>
              <a:t>]</a:t>
            </a:r>
            <a:endParaRPr lang="zh-TW" altLang="en-US" dirty="0"/>
          </a:p>
        </p:txBody>
      </p:sp>
      <p:sp>
        <p:nvSpPr>
          <p:cNvPr id="5" name="矩形 4"/>
          <p:cNvSpPr/>
          <p:nvPr/>
        </p:nvSpPr>
        <p:spPr>
          <a:xfrm>
            <a:off x="0" y="5288340"/>
            <a:ext cx="9144000" cy="1569660"/>
          </a:xfrm>
          <a:prstGeom prst="rect">
            <a:avLst/>
          </a:prstGeom>
        </p:spPr>
        <p:txBody>
          <a:bodyPr wrap="square">
            <a:spAutoFit/>
          </a:bodyPr>
          <a:lstStyle/>
          <a:p>
            <a:r>
              <a:rPr lang="zh-TW" altLang="en-US" sz="1600" dirty="0">
                <a:solidFill>
                  <a:schemeClr val="tx1">
                    <a:lumMod val="65000"/>
                    <a:lumOff val="35000"/>
                  </a:schemeClr>
                </a:solidFill>
              </a:rPr>
              <a:t>[15] M. Alexa, “Merging polyhedral shapes with scattered features,”The Visual </a:t>
            </a:r>
            <a:r>
              <a:rPr lang="zh-TW" altLang="en-US" sz="1600" dirty="0" smtClean="0">
                <a:solidFill>
                  <a:schemeClr val="tx1">
                    <a:lumMod val="65000"/>
                    <a:lumOff val="35000"/>
                  </a:schemeClr>
                </a:solidFill>
              </a:rPr>
              <a:t>Computer, </a:t>
            </a:r>
            <a:r>
              <a:rPr lang="zh-TW" altLang="en-US" sz="1600" dirty="0">
                <a:solidFill>
                  <a:schemeClr val="tx1">
                    <a:lumMod val="65000"/>
                    <a:lumOff val="35000"/>
                  </a:schemeClr>
                </a:solidFill>
              </a:rPr>
              <a:t>2000.</a:t>
            </a:r>
          </a:p>
          <a:p>
            <a:r>
              <a:rPr lang="zh-TW" altLang="en-US" sz="1600" dirty="0">
                <a:solidFill>
                  <a:schemeClr val="tx1">
                    <a:lumMod val="65000"/>
                    <a:lumOff val="35000"/>
                  </a:schemeClr>
                </a:solidFill>
              </a:rPr>
              <a:t>[16] L. Shen and F. Makedon, “Spherical mapping for processing of 3D closed surfaces,” Image and Vision </a:t>
            </a:r>
            <a:r>
              <a:rPr lang="zh-TW" altLang="en-US" sz="1600" dirty="0" smtClean="0">
                <a:solidFill>
                  <a:schemeClr val="tx1">
                    <a:lumMod val="65000"/>
                    <a:lumOff val="35000"/>
                  </a:schemeClr>
                </a:solidFill>
              </a:rPr>
              <a:t>Computing, </a:t>
            </a:r>
            <a:r>
              <a:rPr lang="zh-TW" altLang="en-US" sz="1600" dirty="0">
                <a:solidFill>
                  <a:schemeClr val="tx1">
                    <a:lumMod val="65000"/>
                    <a:lumOff val="35000"/>
                  </a:schemeClr>
                </a:solidFill>
              </a:rPr>
              <a:t>2006.</a:t>
            </a:r>
          </a:p>
          <a:p>
            <a:r>
              <a:rPr lang="zh-TW" altLang="en-US" sz="1600" dirty="0">
                <a:solidFill>
                  <a:schemeClr val="tx1">
                    <a:lumMod val="65000"/>
                    <a:lumOff val="35000"/>
                  </a:schemeClr>
                </a:solidFill>
              </a:rPr>
              <a:t>[34] J. Parus, “Morphing of meshes,” Technical Report No. DCSE/TR-2005-</a:t>
            </a:r>
            <a:r>
              <a:rPr lang="zh-TW" altLang="en-US" sz="1600" dirty="0" smtClean="0">
                <a:solidFill>
                  <a:schemeClr val="tx1">
                    <a:lumMod val="65000"/>
                    <a:lumOff val="35000"/>
                  </a:schemeClr>
                </a:solidFill>
              </a:rPr>
              <a:t>02, </a:t>
            </a:r>
            <a:r>
              <a:rPr lang="zh-TW" altLang="en-US" sz="1600" dirty="0">
                <a:solidFill>
                  <a:schemeClr val="tx1">
                    <a:lumMod val="65000"/>
                    <a:lumOff val="35000"/>
                  </a:schemeClr>
                </a:solidFill>
              </a:rPr>
              <a:t>2005.</a:t>
            </a:r>
          </a:p>
          <a:p>
            <a:r>
              <a:rPr lang="zh-TW" altLang="en-US" sz="1600" dirty="0">
                <a:solidFill>
                  <a:schemeClr val="tx1">
                    <a:lumMod val="65000"/>
                    <a:lumOff val="35000"/>
                  </a:schemeClr>
                </a:solidFill>
              </a:rPr>
              <a:t>[35] Y. Ma, J. Zheng, and J. Xie, “Foldover-free mesh warping for constrained </a:t>
            </a:r>
            <a:r>
              <a:rPr lang="zh-TW" altLang="en-US" sz="1600" dirty="0" smtClean="0">
                <a:solidFill>
                  <a:schemeClr val="tx1">
                    <a:lumMod val="65000"/>
                    <a:lumOff val="35000"/>
                  </a:schemeClr>
                </a:solidFill>
              </a:rPr>
              <a:t>texture                             </a:t>
            </a:r>
            <a:r>
              <a:rPr lang="zh-TW" altLang="en-US" sz="1600" dirty="0">
                <a:solidFill>
                  <a:schemeClr val="tx1">
                    <a:lumMod val="65000"/>
                    <a:lumOff val="35000"/>
                  </a:schemeClr>
                </a:solidFill>
              </a:rPr>
              <a:t>mapping,” IEEE </a:t>
            </a:r>
            <a:r>
              <a:rPr lang="zh-TW" altLang="en-US" sz="1600" dirty="0" smtClean="0">
                <a:solidFill>
                  <a:schemeClr val="tx1">
                    <a:lumMod val="65000"/>
                    <a:lumOff val="35000"/>
                  </a:schemeClr>
                </a:solidFill>
              </a:rPr>
              <a:t>T</a:t>
            </a:r>
            <a:r>
              <a:rPr lang="en-US" altLang="zh-TW" sz="1600" dirty="0" smtClean="0">
                <a:solidFill>
                  <a:schemeClr val="tx1">
                    <a:lumMod val="65000"/>
                    <a:lumOff val="35000"/>
                  </a:schemeClr>
                </a:solidFill>
              </a:rPr>
              <a:t>VCG</a:t>
            </a:r>
            <a:r>
              <a:rPr lang="zh-TW" altLang="en-US" sz="1600" dirty="0" smtClean="0">
                <a:solidFill>
                  <a:schemeClr val="tx1">
                    <a:lumMod val="65000"/>
                    <a:lumOff val="35000"/>
                  </a:schemeClr>
                </a:solidFill>
              </a:rPr>
              <a:t>, </a:t>
            </a:r>
            <a:r>
              <a:rPr lang="zh-TW" altLang="en-US" sz="1600" dirty="0">
                <a:solidFill>
                  <a:schemeClr val="tx1">
                    <a:lumMod val="65000"/>
                    <a:lumOff val="35000"/>
                  </a:schemeClr>
                </a:solidFill>
              </a:rPr>
              <a:t>2015.</a:t>
            </a:r>
          </a:p>
        </p:txBody>
      </p:sp>
    </p:spTree>
    <p:extLst>
      <p:ext uri="{BB962C8B-B14F-4D97-AF65-F5344CB8AC3E}">
        <p14:creationId xmlns:p14="http://schemas.microsoft.com/office/powerpoint/2010/main" val="1054241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905919" y="1708431"/>
            <a:ext cx="7181850" cy="4543425"/>
          </a:xfrm>
          <a:prstGeom prst="rect">
            <a:avLst/>
          </a:prstGeom>
        </p:spPr>
      </p:pic>
      <p:sp>
        <p:nvSpPr>
          <p:cNvPr id="2" name="標題 1"/>
          <p:cNvSpPr>
            <a:spLocks noGrp="1"/>
          </p:cNvSpPr>
          <p:nvPr>
            <p:ph type="title"/>
          </p:nvPr>
        </p:nvSpPr>
        <p:spPr>
          <a:xfrm>
            <a:off x="167640" y="-16924"/>
            <a:ext cx="8808720" cy="1325563"/>
          </a:xfrm>
        </p:spPr>
        <p:txBody>
          <a:bodyPr>
            <a:normAutofit fontScale="90000"/>
          </a:bodyPr>
          <a:lstStyle/>
          <a:p>
            <a:r>
              <a:rPr lang="en-US" altLang="zh-TW" dirty="0" smtClean="0"/>
              <a:t>Method</a:t>
            </a:r>
            <a:r>
              <a:rPr lang="zh-TW" altLang="en-US" dirty="0"/>
              <a:t> </a:t>
            </a:r>
            <a:r>
              <a:rPr lang="en-US" altLang="zh-TW" dirty="0"/>
              <a:t>—</a:t>
            </a:r>
            <a:r>
              <a:rPr lang="en-US" altLang="zh-TW" dirty="0" smtClean="0"/>
              <a:t/>
            </a:r>
            <a:br>
              <a:rPr lang="en-US" altLang="zh-TW" dirty="0" smtClean="0"/>
            </a:br>
            <a:r>
              <a:rPr lang="en-US" altLang="zh-TW" dirty="0" smtClean="0"/>
              <a:t>Observation </a:t>
            </a:r>
            <a:r>
              <a:rPr lang="en-US" altLang="zh-TW" dirty="0"/>
              <a:t>of </a:t>
            </a:r>
            <a:r>
              <a:rPr lang="en-US" altLang="zh-TW" dirty="0" smtClean="0"/>
              <a:t>Design Strategies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a:t>
            </a:fld>
            <a:endParaRPr lang="zh-TW" altLang="en-US" dirty="0"/>
          </a:p>
        </p:txBody>
      </p:sp>
      <p:grpSp>
        <p:nvGrpSpPr>
          <p:cNvPr id="9" name="群組 8"/>
          <p:cNvGrpSpPr/>
          <p:nvPr/>
        </p:nvGrpSpPr>
        <p:grpSpPr>
          <a:xfrm>
            <a:off x="770021" y="1210492"/>
            <a:ext cx="2497875" cy="5145044"/>
            <a:chOff x="770021" y="1436825"/>
            <a:chExt cx="2671011" cy="5145044"/>
          </a:xfrm>
        </p:grpSpPr>
        <p:sp>
          <p:nvSpPr>
            <p:cNvPr id="8" name="圓角矩形 7"/>
            <p:cNvSpPr/>
            <p:nvPr/>
          </p:nvSpPr>
          <p:spPr>
            <a:xfrm>
              <a:off x="770021" y="1708484"/>
              <a:ext cx="2671011" cy="4873385"/>
            </a:xfrm>
            <a:prstGeom prst="roundRect">
              <a:avLst>
                <a:gd name="adj" fmla="val 8559"/>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內容版面配置區 2"/>
            <p:cNvSpPr txBox="1">
              <a:spLocks/>
            </p:cNvSpPr>
            <p:nvPr/>
          </p:nvSpPr>
          <p:spPr>
            <a:xfrm>
              <a:off x="1406624" y="1436825"/>
              <a:ext cx="1517050" cy="567888"/>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b="1" dirty="0" smtClean="0">
                  <a:solidFill>
                    <a:srgbClr val="FF0066"/>
                  </a:solidFill>
                </a:rPr>
                <a:t>Deform</a:t>
              </a:r>
              <a:endParaRPr lang="en-US" altLang="zh-TW" sz="3200" b="1" dirty="0">
                <a:solidFill>
                  <a:srgbClr val="FF0066"/>
                </a:solidFill>
              </a:endParaRPr>
            </a:p>
          </p:txBody>
        </p:sp>
      </p:grpSp>
      <p:grpSp>
        <p:nvGrpSpPr>
          <p:cNvPr id="10" name="群組 9"/>
          <p:cNvGrpSpPr/>
          <p:nvPr/>
        </p:nvGrpSpPr>
        <p:grpSpPr>
          <a:xfrm>
            <a:off x="5409571" y="1230381"/>
            <a:ext cx="2671011" cy="5125155"/>
            <a:chOff x="770021" y="1436825"/>
            <a:chExt cx="2671011" cy="5125155"/>
          </a:xfrm>
        </p:grpSpPr>
        <p:sp>
          <p:nvSpPr>
            <p:cNvPr id="11" name="圓角矩形 10"/>
            <p:cNvSpPr/>
            <p:nvPr/>
          </p:nvSpPr>
          <p:spPr>
            <a:xfrm>
              <a:off x="770021" y="1708484"/>
              <a:ext cx="2671011" cy="4853496"/>
            </a:xfrm>
            <a:prstGeom prst="roundRect">
              <a:avLst>
                <a:gd name="adj" fmla="val 8559"/>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內容版面配置區 2"/>
            <p:cNvSpPr txBox="1">
              <a:spLocks/>
            </p:cNvSpPr>
            <p:nvPr/>
          </p:nvSpPr>
          <p:spPr>
            <a:xfrm>
              <a:off x="1406624" y="1436825"/>
              <a:ext cx="1517050" cy="56788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b="1" dirty="0" smtClean="0">
                  <a:solidFill>
                    <a:srgbClr val="FF0066"/>
                  </a:solidFill>
                </a:rPr>
                <a:t>Attach</a:t>
              </a:r>
              <a:endParaRPr lang="en-US" altLang="zh-TW" sz="3200" b="1" dirty="0">
                <a:solidFill>
                  <a:srgbClr val="FF0066"/>
                </a:solidFill>
              </a:endParaRPr>
            </a:p>
          </p:txBody>
        </p:sp>
      </p:grpSp>
      <p:grpSp>
        <p:nvGrpSpPr>
          <p:cNvPr id="13" name="群組 12"/>
          <p:cNvGrpSpPr/>
          <p:nvPr/>
        </p:nvGrpSpPr>
        <p:grpSpPr>
          <a:xfrm>
            <a:off x="3166293" y="1276662"/>
            <a:ext cx="2425868" cy="5078874"/>
            <a:chOff x="688803" y="1483106"/>
            <a:chExt cx="2425868" cy="5078874"/>
          </a:xfrm>
        </p:grpSpPr>
        <p:sp>
          <p:nvSpPr>
            <p:cNvPr id="14" name="圓角矩形 13"/>
            <p:cNvSpPr/>
            <p:nvPr/>
          </p:nvSpPr>
          <p:spPr>
            <a:xfrm>
              <a:off x="770021" y="1708484"/>
              <a:ext cx="2216817" cy="4853496"/>
            </a:xfrm>
            <a:prstGeom prst="roundRect">
              <a:avLst>
                <a:gd name="adj" fmla="val 8559"/>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內容版面配置區 2"/>
            <p:cNvSpPr txBox="1">
              <a:spLocks/>
            </p:cNvSpPr>
            <p:nvPr/>
          </p:nvSpPr>
          <p:spPr>
            <a:xfrm>
              <a:off x="688803" y="1483106"/>
              <a:ext cx="2425868" cy="501717"/>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b="1" dirty="0" smtClean="0">
                  <a:solidFill>
                    <a:srgbClr val="FF0066"/>
                  </a:solidFill>
                </a:rPr>
                <a:t>Change color</a:t>
              </a:r>
            </a:p>
          </p:txBody>
        </p:sp>
      </p:grpSp>
    </p:spTree>
    <p:extLst>
      <p:ext uri="{BB962C8B-B14F-4D97-AF65-F5344CB8AC3E}">
        <p14:creationId xmlns:p14="http://schemas.microsoft.com/office/powerpoint/2010/main" val="288629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Elephant + Pillow</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40</a:t>
            </a:fld>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600"/>
            <a:ext cx="9144000" cy="5143500"/>
          </a:xfrm>
          <a:prstGeom prst="rect">
            <a:avLst/>
          </a:prstGeom>
        </p:spPr>
      </p:pic>
    </p:spTree>
    <p:extLst>
      <p:ext uri="{BB962C8B-B14F-4D97-AF65-F5344CB8AC3E}">
        <p14:creationId xmlns:p14="http://schemas.microsoft.com/office/powerpoint/2010/main" val="570020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Users\Jenny\Dropbox\Figure\CupFeatures.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8643" y="4274252"/>
            <a:ext cx="1566854" cy="1566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C:\Users\Jenny\Dropbox\Figure\C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1258" y="177435"/>
            <a:ext cx="1566854" cy="1566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2"/>
          <p:cNvSpPr txBox="1"/>
          <p:nvPr/>
        </p:nvSpPr>
        <p:spPr>
          <a:xfrm>
            <a:off x="467821" y="1402054"/>
            <a:ext cx="1587294" cy="400110"/>
          </a:xfrm>
          <a:prstGeom prst="rect">
            <a:avLst/>
          </a:prstGeom>
          <a:noFill/>
        </p:spPr>
        <p:txBody>
          <a:bodyPr wrap="none" rtlCol="0">
            <a:spAutoFit/>
          </a:bodyPr>
          <a:lstStyle/>
          <a:p>
            <a:r>
              <a:rPr lang="en-US" altLang="zh-CN" sz="2000" b="1" dirty="0" smtClean="0">
                <a:latin typeface="Palatino Linotype" pitchFamily="18" charset="0"/>
              </a:rPr>
              <a:t>Style model</a:t>
            </a:r>
            <a:endParaRPr lang="zh-CN" altLang="en-US" sz="2000" b="1" dirty="0">
              <a:latin typeface="Palatino Linotype" pitchFamily="18" charset="0"/>
            </a:endParaRPr>
          </a:p>
        </p:txBody>
      </p:sp>
      <p:sp>
        <p:nvSpPr>
          <p:cNvPr id="11" name="TextBox 183"/>
          <p:cNvSpPr txBox="1"/>
          <p:nvPr/>
        </p:nvSpPr>
        <p:spPr>
          <a:xfrm>
            <a:off x="2166637" y="1412391"/>
            <a:ext cx="1529586" cy="400110"/>
          </a:xfrm>
          <a:prstGeom prst="rect">
            <a:avLst/>
          </a:prstGeom>
          <a:noFill/>
        </p:spPr>
        <p:txBody>
          <a:bodyPr wrap="none" rtlCol="0">
            <a:spAutoFit/>
          </a:bodyPr>
          <a:lstStyle/>
          <a:p>
            <a:r>
              <a:rPr lang="en-US" altLang="zh-TW" sz="2000" b="1" dirty="0" smtClean="0">
                <a:latin typeface="Palatino Linotype" pitchFamily="18" charset="0"/>
              </a:rPr>
              <a:t>Base model</a:t>
            </a:r>
            <a:endParaRPr lang="en-US" altLang="zh-CN" sz="2000" b="1" dirty="0" smtClean="0">
              <a:latin typeface="Palatino Linotype" pitchFamily="18" charset="0"/>
            </a:endParaRPr>
          </a:p>
        </p:txBody>
      </p:sp>
      <p:pic>
        <p:nvPicPr>
          <p:cNvPr id="12" name="Picture 2" descr="C:\Users\Jenny\Dropbox\IEEEtran\pics\origin.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8088" y1="9250" x2="25588" y2="24250"/>
                        <a14:foregroundMark x1="46471" y1="7375" x2="43235" y2="34625"/>
                        <a14:foregroundMark x1="12206" y1="58375" x2="45882" y2="64250"/>
                      </a14:backgroundRemoval>
                    </a14:imgEffect>
                  </a14:imgLayer>
                </a14:imgProps>
              </a:ext>
              <a:ext uri="{28A0092B-C50C-407E-A947-70E740481C1C}">
                <a14:useLocalDpi xmlns:a14="http://schemas.microsoft.com/office/drawing/2010/main" val="0"/>
              </a:ext>
            </a:extLst>
          </a:blip>
          <a:srcRect/>
          <a:stretch>
            <a:fillRect/>
          </a:stretch>
        </p:blipFill>
        <p:spPr bwMode="auto">
          <a:xfrm>
            <a:off x="421678" y="-38772"/>
            <a:ext cx="1373870" cy="1616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Jenny\Dropbox\Figure\partsAndGroup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8117" y="2744763"/>
            <a:ext cx="2985365" cy="17561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enny\Dropbox\IEEEtran\pics\cluste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0592" y="2806811"/>
            <a:ext cx="1373870" cy="16163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Jenny\Dropbox\IEEEtran\pics\feature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8643" y="2806811"/>
            <a:ext cx="1373870" cy="1616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Jenny\Dropbox\IEEEtran\pics\segmentati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44462" y="2806811"/>
            <a:ext cx="1373870" cy="16163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42"/>
          <p:cNvSpPr txBox="1"/>
          <p:nvPr/>
        </p:nvSpPr>
        <p:spPr>
          <a:xfrm>
            <a:off x="340554" y="5625082"/>
            <a:ext cx="1249060" cy="400110"/>
          </a:xfrm>
          <a:prstGeom prst="rect">
            <a:avLst/>
          </a:prstGeom>
          <a:noFill/>
        </p:spPr>
        <p:txBody>
          <a:bodyPr wrap="none" rtlCol="0">
            <a:spAutoFit/>
          </a:bodyPr>
          <a:lstStyle/>
          <a:p>
            <a:r>
              <a:rPr lang="en-US" altLang="zh-CN" sz="2000" b="1" dirty="0" smtClean="0">
                <a:latin typeface="Palatino Linotype" pitchFamily="18" charset="0"/>
              </a:rPr>
              <a:t>(1)</a:t>
            </a:r>
            <a:r>
              <a:rPr lang="en-US" altLang="zh-CN" sz="800" b="1" dirty="0" smtClean="0">
                <a:latin typeface="Palatino Linotype" pitchFamily="18" charset="0"/>
              </a:rPr>
              <a:t> </a:t>
            </a:r>
            <a:r>
              <a:rPr lang="en-US" altLang="zh-CN" sz="2000" b="1" dirty="0" smtClean="0">
                <a:latin typeface="Palatino Linotype" pitchFamily="18" charset="0"/>
              </a:rPr>
              <a:t>Points</a:t>
            </a:r>
            <a:endParaRPr lang="zh-CN" altLang="en-US" sz="2000" b="1" dirty="0">
              <a:latin typeface="Palatino Linotype" pitchFamily="18" charset="0"/>
            </a:endParaRPr>
          </a:p>
        </p:txBody>
      </p:sp>
      <p:sp>
        <p:nvSpPr>
          <p:cNvPr id="19" name="TextBox 142"/>
          <p:cNvSpPr txBox="1"/>
          <p:nvPr/>
        </p:nvSpPr>
        <p:spPr>
          <a:xfrm>
            <a:off x="4438091" y="5615790"/>
            <a:ext cx="1796197" cy="400110"/>
          </a:xfrm>
          <a:prstGeom prst="rect">
            <a:avLst/>
          </a:prstGeom>
          <a:noFill/>
        </p:spPr>
        <p:txBody>
          <a:bodyPr wrap="none" rtlCol="0">
            <a:spAutoFit/>
          </a:bodyPr>
          <a:lstStyle/>
          <a:p>
            <a:r>
              <a:rPr lang="en-US" altLang="zh-CN" sz="2000" b="1" dirty="0">
                <a:latin typeface="Palatino Linotype" pitchFamily="18" charset="0"/>
              </a:rPr>
              <a:t>(</a:t>
            </a:r>
            <a:r>
              <a:rPr lang="en-US" altLang="zh-CN" sz="2000" b="1" dirty="0" smtClean="0">
                <a:latin typeface="Palatino Linotype" pitchFamily="18" charset="0"/>
              </a:rPr>
              <a:t>4)</a:t>
            </a:r>
            <a:r>
              <a:rPr lang="en-US" altLang="zh-CN" sz="800" b="1" dirty="0" smtClean="0">
                <a:latin typeface="Palatino Linotype" pitchFamily="18" charset="0"/>
              </a:rPr>
              <a:t> </a:t>
            </a:r>
            <a:r>
              <a:rPr lang="en-US" altLang="zh-CN" sz="2000" b="1" dirty="0" smtClean="0">
                <a:latin typeface="Palatino Linotype" pitchFamily="18" charset="0"/>
              </a:rPr>
              <a:t>Topologies</a:t>
            </a:r>
            <a:endParaRPr lang="zh-CN" altLang="en-US" sz="2000" b="1" dirty="0">
              <a:latin typeface="Palatino Linotype" pitchFamily="18" charset="0"/>
            </a:endParaRPr>
          </a:p>
        </p:txBody>
      </p:sp>
      <p:sp>
        <p:nvSpPr>
          <p:cNvPr id="20" name="TextBox 142"/>
          <p:cNvSpPr txBox="1"/>
          <p:nvPr/>
        </p:nvSpPr>
        <p:spPr>
          <a:xfrm>
            <a:off x="6078618" y="5615790"/>
            <a:ext cx="2475358" cy="400110"/>
          </a:xfrm>
          <a:prstGeom prst="rect">
            <a:avLst/>
          </a:prstGeom>
          <a:noFill/>
        </p:spPr>
        <p:txBody>
          <a:bodyPr wrap="none" rtlCol="0">
            <a:spAutoFit/>
          </a:bodyPr>
          <a:lstStyle/>
          <a:p>
            <a:r>
              <a:rPr lang="en-US" altLang="zh-CN" sz="2000" b="1" dirty="0" smtClean="0">
                <a:latin typeface="Palatino Linotype" pitchFamily="18" charset="0"/>
              </a:rPr>
              <a:t>(5)</a:t>
            </a:r>
            <a:r>
              <a:rPr lang="en-US" altLang="zh-CN" sz="800" b="1" dirty="0" smtClean="0">
                <a:latin typeface="Palatino Linotype" pitchFamily="18" charset="0"/>
              </a:rPr>
              <a:t> </a:t>
            </a:r>
            <a:r>
              <a:rPr lang="en-US" altLang="zh-CN" sz="2000" b="1" dirty="0" smtClean="0">
                <a:latin typeface="Palatino Linotype" pitchFamily="18" charset="0"/>
              </a:rPr>
              <a:t>Parts and groups</a:t>
            </a:r>
            <a:endParaRPr lang="zh-CN" altLang="en-US" sz="2000" b="1" dirty="0">
              <a:latin typeface="Palatino Linotype" pitchFamily="18" charset="0"/>
            </a:endParaRPr>
          </a:p>
        </p:txBody>
      </p:sp>
      <p:pic>
        <p:nvPicPr>
          <p:cNvPr id="21" name="Picture 10" descr="C:\Users\Jenny\Dropbox\Figure\spotTopology.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7019" y="2860830"/>
            <a:ext cx="1147625" cy="15401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Jenny\Dropbox\Figure\cupPartsAndGroup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8117" y="4977012"/>
            <a:ext cx="2985365" cy="380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Jenny\Dropbox\Figure\cupTopolog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33043" y="4472956"/>
            <a:ext cx="1033685" cy="12141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Users\Jenny\Dropbox\Figure\CupSegments.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38196" y="4274252"/>
            <a:ext cx="1566854" cy="15668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C:\Users\Jenny\Dropbox\Figure\CupClusters.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17226" y="4274252"/>
            <a:ext cx="1566854" cy="156685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42"/>
          <p:cNvSpPr txBox="1"/>
          <p:nvPr/>
        </p:nvSpPr>
        <p:spPr>
          <a:xfrm>
            <a:off x="1564691" y="5615790"/>
            <a:ext cx="1476686" cy="400110"/>
          </a:xfrm>
          <a:prstGeom prst="rect">
            <a:avLst/>
          </a:prstGeom>
          <a:noFill/>
        </p:spPr>
        <p:txBody>
          <a:bodyPr wrap="none" rtlCol="0">
            <a:spAutoFit/>
          </a:bodyPr>
          <a:lstStyle/>
          <a:p>
            <a:r>
              <a:rPr lang="en-US" altLang="zh-CN" sz="2000" b="1" dirty="0" smtClean="0">
                <a:latin typeface="Palatino Linotype" pitchFamily="18" charset="0"/>
              </a:rPr>
              <a:t>(2)</a:t>
            </a:r>
            <a:r>
              <a:rPr lang="en-US" altLang="zh-CN" sz="800" b="1" dirty="0" smtClean="0">
                <a:latin typeface="Palatino Linotype" pitchFamily="18" charset="0"/>
              </a:rPr>
              <a:t> </a:t>
            </a:r>
            <a:r>
              <a:rPr lang="en-US" altLang="zh-CN" sz="2000" b="1" dirty="0" smtClean="0">
                <a:latin typeface="Palatino Linotype" pitchFamily="18" charset="0"/>
              </a:rPr>
              <a:t>Clusters</a:t>
            </a:r>
            <a:endParaRPr lang="zh-CN" altLang="en-US" sz="2000" b="1" dirty="0">
              <a:latin typeface="Palatino Linotype" pitchFamily="18" charset="0"/>
            </a:endParaRPr>
          </a:p>
        </p:txBody>
      </p:sp>
      <p:sp>
        <p:nvSpPr>
          <p:cNvPr id="27" name="TextBox 142"/>
          <p:cNvSpPr txBox="1"/>
          <p:nvPr/>
        </p:nvSpPr>
        <p:spPr>
          <a:xfrm>
            <a:off x="2932842" y="5625082"/>
            <a:ext cx="1648208" cy="400110"/>
          </a:xfrm>
          <a:prstGeom prst="rect">
            <a:avLst/>
          </a:prstGeom>
          <a:noFill/>
        </p:spPr>
        <p:txBody>
          <a:bodyPr wrap="none" rtlCol="0">
            <a:spAutoFit/>
          </a:bodyPr>
          <a:lstStyle/>
          <a:p>
            <a:r>
              <a:rPr lang="en-US" altLang="zh-CN" sz="2000" b="1" dirty="0" smtClean="0">
                <a:latin typeface="Palatino Linotype" pitchFamily="18" charset="0"/>
              </a:rPr>
              <a:t>(3)</a:t>
            </a:r>
            <a:r>
              <a:rPr lang="en-US" altLang="zh-CN" sz="800" b="1" dirty="0" smtClean="0">
                <a:latin typeface="Palatino Linotype" pitchFamily="18" charset="0"/>
              </a:rPr>
              <a:t> </a:t>
            </a:r>
            <a:r>
              <a:rPr lang="en-US" altLang="zh-CN" sz="2000" b="1" dirty="0" smtClean="0">
                <a:latin typeface="Palatino Linotype" pitchFamily="18" charset="0"/>
              </a:rPr>
              <a:t>Segments</a:t>
            </a:r>
            <a:endParaRPr lang="zh-CN" altLang="en-US" sz="2000" b="1" dirty="0">
              <a:latin typeface="Palatino Linotype" pitchFamily="18" charset="0"/>
            </a:endParaRPr>
          </a:p>
        </p:txBody>
      </p:sp>
    </p:spTree>
    <p:extLst>
      <p:ext uri="{BB962C8B-B14F-4D97-AF65-F5344CB8AC3E}">
        <p14:creationId xmlns:p14="http://schemas.microsoft.com/office/powerpoint/2010/main" val="41466403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0" y="1494031"/>
            <a:ext cx="9144000" cy="3430898"/>
          </a:xfrm>
          <a:prstGeom prst="rect">
            <a:avLst/>
          </a:prstGeom>
        </p:spPr>
      </p:pic>
      <p:sp>
        <p:nvSpPr>
          <p:cNvPr id="2" name="標題 1"/>
          <p:cNvSpPr>
            <a:spLocks noGrp="1"/>
          </p:cNvSpPr>
          <p:nvPr>
            <p:ph type="title"/>
          </p:nvPr>
        </p:nvSpPr>
        <p:spPr>
          <a:xfrm>
            <a:off x="628650" y="-634"/>
            <a:ext cx="7886700" cy="1325563"/>
          </a:xfrm>
        </p:spPr>
        <p:txBody>
          <a:bodyPr>
            <a:normAutofit/>
          </a:bodyPr>
          <a:lstStyle/>
          <a:p>
            <a:r>
              <a:rPr lang="en-US" altLang="zh-TW" dirty="0" smtClean="0"/>
              <a:t>Finding </a:t>
            </a:r>
            <a:r>
              <a:rPr lang="en-US" altLang="zh-TW" dirty="0"/>
              <a:t>rest </a:t>
            </a:r>
            <a:r>
              <a:rPr lang="en-US" altLang="zh-TW" dirty="0" smtClean="0"/>
              <a:t>correspondence</a:t>
            </a:r>
            <a:endParaRPr lang="en-US" altLang="zh-TW"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42</a:t>
            </a:fld>
            <a:endParaRPr lang="zh-TW" altLang="en-US" dirty="0"/>
          </a:p>
        </p:txBody>
      </p:sp>
      <p:sp>
        <p:nvSpPr>
          <p:cNvPr id="6" name="矩形 5"/>
          <p:cNvSpPr/>
          <p:nvPr/>
        </p:nvSpPr>
        <p:spPr>
          <a:xfrm>
            <a:off x="107788" y="3088338"/>
            <a:ext cx="6570804" cy="1886676"/>
          </a:xfrm>
          <a:prstGeom prst="rect">
            <a:avLst/>
          </a:prstGeom>
          <a:noFill/>
          <a:ln w="38100">
            <a:solidFill>
              <a:srgbClr val="BC1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7" name="矩形 6"/>
          <p:cNvSpPr/>
          <p:nvPr/>
        </p:nvSpPr>
        <p:spPr>
          <a:xfrm>
            <a:off x="488382" y="5356818"/>
            <a:ext cx="8167236" cy="461665"/>
          </a:xfrm>
          <a:prstGeom prst="rect">
            <a:avLst/>
          </a:prstGeom>
        </p:spPr>
        <p:txBody>
          <a:bodyPr wrap="none">
            <a:spAutoFit/>
          </a:bodyPr>
          <a:lstStyle/>
          <a:p>
            <a:r>
              <a:rPr lang="en-US" altLang="zh-TW" sz="2400" b="1" i="1" dirty="0" smtClean="0">
                <a:solidFill>
                  <a:srgbClr val="BC1470"/>
                </a:solidFill>
                <a:latin typeface="Segoe UI" panose="020B0502040204020203" pitchFamily="34" charset="0"/>
                <a:cs typeface="Segoe UI" panose="020B0502040204020203" pitchFamily="34" charset="0"/>
              </a:rPr>
              <a:t>Spherical parameterization + Warping + </a:t>
            </a:r>
            <a:r>
              <a:rPr lang="en-US" altLang="zh-TW" sz="2400" b="1" i="1" dirty="0" err="1" smtClean="0">
                <a:solidFill>
                  <a:srgbClr val="BC1470"/>
                </a:solidFill>
                <a:latin typeface="Segoe UI" panose="020B0502040204020203" pitchFamily="34" charset="0"/>
                <a:cs typeface="Segoe UI" panose="020B0502040204020203" pitchFamily="34" charset="0"/>
              </a:rPr>
              <a:t>Supermeshing</a:t>
            </a:r>
            <a:endParaRPr lang="zh-TW" altLang="en-US" sz="2400" b="1" i="1" dirty="0">
              <a:solidFill>
                <a:srgbClr val="BC1470"/>
              </a:solidFill>
            </a:endParaRPr>
          </a:p>
        </p:txBody>
      </p:sp>
    </p:spTree>
    <p:extLst>
      <p:ext uri="{BB962C8B-B14F-4D97-AF65-F5344CB8AC3E}">
        <p14:creationId xmlns:p14="http://schemas.microsoft.com/office/powerpoint/2010/main" val="1469192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92838" y="-634"/>
            <a:ext cx="5222512" cy="971667"/>
          </a:xfrm>
        </p:spPr>
        <p:txBody>
          <a:bodyPr/>
          <a:lstStyle/>
          <a:p>
            <a:r>
              <a:rPr lang="en-US" altLang="zh-TW" dirty="0"/>
              <a:t>Other A</a:t>
            </a:r>
            <a:r>
              <a:rPr lang="en-US" altLang="zh-TW" dirty="0" smtClean="0"/>
              <a:t>ttempt</a:t>
            </a:r>
            <a:endParaRPr lang="zh-TW" altLang="en-US" dirty="0"/>
          </a:p>
        </p:txBody>
      </p:sp>
      <p:pic>
        <p:nvPicPr>
          <p:cNvPr id="5" name="圖片 4"/>
          <p:cNvPicPr>
            <a:picLocks noChangeAspect="1"/>
          </p:cNvPicPr>
          <p:nvPr/>
        </p:nvPicPr>
        <p:blipFill>
          <a:blip r:embed="rId3"/>
          <a:stretch>
            <a:fillRect/>
          </a:stretch>
        </p:blipFill>
        <p:spPr>
          <a:xfrm>
            <a:off x="265141" y="2982419"/>
            <a:ext cx="3031264" cy="2704363"/>
          </a:xfrm>
          <a:prstGeom prst="rect">
            <a:avLst/>
          </a:prstGeom>
        </p:spPr>
      </p:pic>
      <p:pic>
        <p:nvPicPr>
          <p:cNvPr id="6" name="圖片 5"/>
          <p:cNvPicPr>
            <a:picLocks noChangeAspect="1"/>
          </p:cNvPicPr>
          <p:nvPr/>
        </p:nvPicPr>
        <p:blipFill>
          <a:blip r:embed="rId4"/>
          <a:stretch>
            <a:fillRect/>
          </a:stretch>
        </p:blipFill>
        <p:spPr>
          <a:xfrm>
            <a:off x="4412760" y="3496038"/>
            <a:ext cx="3238250" cy="2704363"/>
          </a:xfrm>
          <a:prstGeom prst="rect">
            <a:avLst/>
          </a:prstGeom>
        </p:spPr>
      </p:pic>
      <p:pic>
        <p:nvPicPr>
          <p:cNvPr id="7" name="圖片 6"/>
          <p:cNvPicPr>
            <a:picLocks noChangeAspect="1"/>
          </p:cNvPicPr>
          <p:nvPr/>
        </p:nvPicPr>
        <p:blipFill rotWithShape="1">
          <a:blip r:embed="rId5"/>
          <a:srcRect t="3668"/>
          <a:stretch/>
        </p:blipFill>
        <p:spPr>
          <a:xfrm>
            <a:off x="161821" y="36214"/>
            <a:ext cx="2891516" cy="2605184"/>
          </a:xfrm>
          <a:prstGeom prst="rect">
            <a:avLst/>
          </a:prstGeom>
        </p:spPr>
      </p:pic>
      <p:sp>
        <p:nvSpPr>
          <p:cNvPr id="8" name="文字方塊 7"/>
          <p:cNvSpPr txBox="1"/>
          <p:nvPr/>
        </p:nvSpPr>
        <p:spPr>
          <a:xfrm>
            <a:off x="661149" y="2487497"/>
            <a:ext cx="1859099" cy="400110"/>
          </a:xfrm>
          <a:prstGeom prst="rect">
            <a:avLst/>
          </a:prstGeom>
          <a:noFill/>
        </p:spPr>
        <p:txBody>
          <a:bodyPr wrap="none" rtlCol="0">
            <a:spAutoFit/>
          </a:bodyPr>
          <a:lstStyle/>
          <a:p>
            <a:r>
              <a:rPr lang="en-US" altLang="zh-TW" sz="2000" dirty="0" smtClean="0"/>
              <a:t>Current method</a:t>
            </a:r>
            <a:endParaRPr lang="zh-TW" altLang="en-US" sz="2000" dirty="0"/>
          </a:p>
        </p:txBody>
      </p:sp>
      <p:sp>
        <p:nvSpPr>
          <p:cNvPr id="9" name="文字方塊 8"/>
          <p:cNvSpPr txBox="1"/>
          <p:nvPr/>
        </p:nvSpPr>
        <p:spPr>
          <a:xfrm>
            <a:off x="1" y="5667302"/>
            <a:ext cx="4264182" cy="1200329"/>
          </a:xfrm>
          <a:prstGeom prst="rect">
            <a:avLst/>
          </a:prstGeom>
          <a:noFill/>
        </p:spPr>
        <p:txBody>
          <a:bodyPr wrap="square" rtlCol="0">
            <a:spAutoFit/>
          </a:bodyPr>
          <a:lstStyle/>
          <a:p>
            <a:r>
              <a:rPr lang="en-US" altLang="zh-TW" dirty="0" smtClean="0"/>
              <a:t>[1] I-Cheng </a:t>
            </a:r>
            <a:r>
              <a:rPr lang="en-US" altLang="zh-TW" dirty="0" err="1"/>
              <a:t>Yeh</a:t>
            </a:r>
            <a:r>
              <a:rPr lang="en-US" altLang="zh-TW" dirty="0"/>
              <a:t>, Chao-Hung Lin, Olga </a:t>
            </a:r>
            <a:r>
              <a:rPr lang="en-US" altLang="zh-TW" dirty="0" err="1"/>
              <a:t>Sorkine</a:t>
            </a:r>
            <a:r>
              <a:rPr lang="en-US" altLang="zh-TW" dirty="0"/>
              <a:t>, Tong-Yee Lee, </a:t>
            </a:r>
            <a:r>
              <a:rPr lang="en-US" altLang="zh-TW" dirty="0" smtClean="0"/>
              <a:t>"</a:t>
            </a:r>
            <a:r>
              <a:rPr lang="en-US" altLang="zh-TW" dirty="0"/>
              <a:t>Template-based 3D Model Fitting Using Dual-domain Relaxation," IEEE </a:t>
            </a:r>
            <a:r>
              <a:rPr lang="en-US" altLang="zh-TW" dirty="0" smtClean="0"/>
              <a:t>TVCG, 2011</a:t>
            </a:r>
            <a:endParaRPr lang="zh-TW" altLang="en-US" dirty="0"/>
          </a:p>
        </p:txBody>
      </p:sp>
      <p:sp>
        <p:nvSpPr>
          <p:cNvPr id="10" name="矩形 9"/>
          <p:cNvSpPr/>
          <p:nvPr/>
        </p:nvSpPr>
        <p:spPr>
          <a:xfrm>
            <a:off x="5122732" y="6226239"/>
            <a:ext cx="2455993" cy="400110"/>
          </a:xfrm>
          <a:prstGeom prst="rect">
            <a:avLst/>
          </a:prstGeom>
        </p:spPr>
        <p:txBody>
          <a:bodyPr wrap="none">
            <a:spAutoFit/>
          </a:bodyPr>
          <a:lstStyle/>
          <a:p>
            <a:pPr algn="ctr"/>
            <a:r>
              <a:rPr lang="en-US" altLang="zh-TW" sz="2000" dirty="0" smtClean="0"/>
              <a:t>[1]</a:t>
            </a:r>
            <a:r>
              <a:rPr lang="en-US" altLang="zh-TW" sz="2000" dirty="0"/>
              <a:t> </a:t>
            </a:r>
            <a:r>
              <a:rPr lang="en-US" altLang="zh-TW" sz="2000" dirty="0" smtClean="0"/>
              <a:t>(fix feature points)</a:t>
            </a:r>
            <a:endParaRPr lang="zh-TW" altLang="en-US" sz="2000" dirty="0"/>
          </a:p>
        </p:txBody>
      </p:sp>
      <p:pic>
        <p:nvPicPr>
          <p:cNvPr id="11" name="圖片 10"/>
          <p:cNvPicPr>
            <a:picLocks noChangeAspect="1"/>
          </p:cNvPicPr>
          <p:nvPr/>
        </p:nvPicPr>
        <p:blipFill>
          <a:blip r:embed="rId6"/>
          <a:stretch>
            <a:fillRect/>
          </a:stretch>
        </p:blipFill>
        <p:spPr>
          <a:xfrm>
            <a:off x="5894320" y="971033"/>
            <a:ext cx="3238250" cy="2353794"/>
          </a:xfrm>
          <a:prstGeom prst="rect">
            <a:avLst/>
          </a:prstGeom>
        </p:spPr>
      </p:pic>
      <p:sp>
        <p:nvSpPr>
          <p:cNvPr id="12" name="橢圓 11"/>
          <p:cNvSpPr/>
          <p:nvPr/>
        </p:nvSpPr>
        <p:spPr>
          <a:xfrm>
            <a:off x="6799967" y="2763700"/>
            <a:ext cx="713478" cy="7134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pic>
        <p:nvPicPr>
          <p:cNvPr id="13" name="圖片 12"/>
          <p:cNvPicPr>
            <a:picLocks noChangeAspect="1"/>
          </p:cNvPicPr>
          <p:nvPr/>
        </p:nvPicPr>
        <p:blipFill>
          <a:blip r:embed="rId7"/>
          <a:stretch>
            <a:fillRect/>
          </a:stretch>
        </p:blipFill>
        <p:spPr>
          <a:xfrm>
            <a:off x="3397013" y="1429655"/>
            <a:ext cx="2293294" cy="1840490"/>
          </a:xfrm>
          <a:prstGeom prst="rect">
            <a:avLst/>
          </a:prstGeom>
        </p:spPr>
      </p:pic>
      <p:sp>
        <p:nvSpPr>
          <p:cNvPr id="14" name="橢圓 13"/>
          <p:cNvSpPr/>
          <p:nvPr/>
        </p:nvSpPr>
        <p:spPr>
          <a:xfrm>
            <a:off x="3803457" y="1792162"/>
            <a:ext cx="713478" cy="7134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89986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633"/>
            <a:ext cx="9144000" cy="8972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74320" y="9868"/>
            <a:ext cx="8595360" cy="886770"/>
          </a:xfrm>
        </p:spPr>
        <p:txBody>
          <a:bodyPr>
            <a:normAutofit/>
          </a:bodyPr>
          <a:lstStyle/>
          <a:p>
            <a:r>
              <a:rPr lang="en-US" altLang="zh-TW" sz="5400" dirty="0" smtClean="0">
                <a:solidFill>
                  <a:schemeClr val="bg1"/>
                </a:solidFill>
              </a:rPr>
              <a:t>Conclusion</a:t>
            </a:r>
            <a:endParaRPr lang="zh-TW" altLang="en-US" sz="5400" dirty="0">
              <a:solidFill>
                <a:schemeClr val="bg1"/>
              </a:solidFill>
            </a:endParaRPr>
          </a:p>
        </p:txBody>
      </p:sp>
      <p:sp>
        <p:nvSpPr>
          <p:cNvPr id="3" name="內容版面配置區 2"/>
          <p:cNvSpPr>
            <a:spLocks noGrp="1"/>
          </p:cNvSpPr>
          <p:nvPr>
            <p:ph idx="1"/>
          </p:nvPr>
        </p:nvSpPr>
        <p:spPr>
          <a:xfrm>
            <a:off x="137160" y="1158239"/>
            <a:ext cx="8839200" cy="5043269"/>
          </a:xfrm>
        </p:spPr>
        <p:txBody>
          <a:bodyPr>
            <a:normAutofit/>
          </a:bodyPr>
          <a:lstStyle/>
          <a:p>
            <a:r>
              <a:rPr lang="en-US" altLang="zh-TW" dirty="0"/>
              <a:t>We propose approaches for styling and transforming 3D models</a:t>
            </a:r>
          </a:p>
          <a:p>
            <a:r>
              <a:rPr lang="en-US" altLang="zh-TW" b="1" dirty="0"/>
              <a:t>Styling: </a:t>
            </a:r>
            <a:r>
              <a:rPr lang="en-US" altLang="zh-TW" dirty="0"/>
              <a:t>an approach that can automatically generate stylized models was developed. The results showed that the proposed system can blend two models in various topologies and geometries while preserving the texture patterns and geometric features of the style model.</a:t>
            </a:r>
          </a:p>
          <a:p>
            <a:r>
              <a:rPr lang="en-US" altLang="zh-TW" b="1" dirty="0"/>
              <a:t>Transforming: </a:t>
            </a:r>
            <a:r>
              <a:rPr lang="en-US" altLang="zh-TW" dirty="0"/>
              <a:t>the approach for making and animating a transformable model is proposed. Users only need to provide a source model and a target skeleton, and our system can segment the source model and generate a transformation animation</a:t>
            </a:r>
          </a:p>
          <a:p>
            <a:endParaRPr lang="zh-TW" altLang="en-US" dirty="0"/>
          </a:p>
        </p:txBody>
      </p:sp>
    </p:spTree>
    <p:extLst>
      <p:ext uri="{BB962C8B-B14F-4D97-AF65-F5344CB8AC3E}">
        <p14:creationId xmlns:p14="http://schemas.microsoft.com/office/powerpoint/2010/main" val="1834762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Limitations</a:t>
            </a:r>
            <a:endParaRPr lang="zh-TW" altLang="en-US" dirty="0"/>
          </a:p>
        </p:txBody>
      </p:sp>
      <p:sp>
        <p:nvSpPr>
          <p:cNvPr id="3" name="內容版面配置區 2"/>
          <p:cNvSpPr>
            <a:spLocks noGrp="1"/>
          </p:cNvSpPr>
          <p:nvPr>
            <p:ph idx="1"/>
          </p:nvPr>
        </p:nvSpPr>
        <p:spPr>
          <a:xfrm>
            <a:off x="628650" y="1473200"/>
            <a:ext cx="7886700" cy="4699000"/>
          </a:xfrm>
        </p:spPr>
        <p:txBody>
          <a:bodyPr/>
          <a:lstStyle/>
          <a:p>
            <a:r>
              <a:rPr lang="en-US" altLang="zh-TW" dirty="0" smtClean="0"/>
              <a:t>The </a:t>
            </a:r>
            <a:r>
              <a:rPr lang="en-US" altLang="zh-TW" dirty="0"/>
              <a:t>current </a:t>
            </a:r>
            <a:r>
              <a:rPr lang="en-US" altLang="zh-TW" dirty="0" smtClean="0"/>
              <a:t>method only </a:t>
            </a:r>
            <a:r>
              <a:rPr lang="en-US" altLang="zh-TW" dirty="0"/>
              <a:t>optimizes the </a:t>
            </a:r>
            <a:r>
              <a:rPr lang="en-US" altLang="zh-TW" dirty="0" smtClean="0"/>
              <a:t>skeleton</a:t>
            </a:r>
          </a:p>
          <a:p>
            <a:pPr lvl="1"/>
            <a:r>
              <a:rPr lang="en-US" altLang="zh-TW" dirty="0"/>
              <a:t>A two-level optimization, which first optimizes the skeleton then the segmentation, may </a:t>
            </a:r>
            <a:r>
              <a:rPr lang="en-US" altLang="zh-TW" dirty="0" smtClean="0"/>
              <a:t>generate better results</a:t>
            </a:r>
            <a:endParaRPr lang="en-US" altLang="zh-TW" dirty="0"/>
          </a:p>
          <a:p>
            <a:r>
              <a:rPr lang="en-US" altLang="zh-TW" dirty="0"/>
              <a:t>O</a:t>
            </a:r>
            <a:r>
              <a:rPr lang="en-US" altLang="zh-TW" dirty="0" smtClean="0"/>
              <a:t>ur </a:t>
            </a:r>
            <a:r>
              <a:rPr lang="en-US" altLang="zh-TW" dirty="0"/>
              <a:t>current transformable models can only be used in animation, and cannot be </a:t>
            </a:r>
            <a:r>
              <a:rPr lang="en-US" altLang="zh-TW" dirty="0" smtClean="0"/>
              <a:t>3D printed </a:t>
            </a:r>
            <a:r>
              <a:rPr lang="en-US" altLang="zh-TW" dirty="0"/>
              <a:t>as physical </a:t>
            </a:r>
            <a:r>
              <a:rPr lang="en-US" altLang="zh-TW" dirty="0" smtClean="0"/>
              <a:t>objects</a:t>
            </a:r>
          </a:p>
          <a:p>
            <a:pPr lvl="1"/>
            <a:r>
              <a:rPr lang="en-US" altLang="zh-TW" dirty="0" smtClean="0"/>
              <a:t>Consider the </a:t>
            </a:r>
            <a:r>
              <a:rPr lang="en-US" altLang="zh-TW" dirty="0"/>
              <a:t>connection positions between </a:t>
            </a:r>
            <a:r>
              <a:rPr lang="en-US" altLang="zh-TW" dirty="0" smtClean="0"/>
              <a:t>parts</a:t>
            </a:r>
          </a:p>
          <a:p>
            <a:pPr lvl="1"/>
            <a:r>
              <a:rPr lang="en-US" altLang="zh-TW" dirty="0" smtClean="0"/>
              <a:t>Consider the </a:t>
            </a:r>
            <a:r>
              <a:rPr lang="en-US" altLang="zh-TW" dirty="0"/>
              <a:t>geometry of connection </a:t>
            </a:r>
            <a:r>
              <a:rPr lang="en-US" altLang="zh-TW" dirty="0" smtClean="0"/>
              <a:t>joints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45</a:t>
            </a:fld>
            <a:endParaRPr lang="zh-TW" altLang="en-US" dirty="0"/>
          </a:p>
        </p:txBody>
      </p:sp>
    </p:spTree>
    <p:extLst>
      <p:ext uri="{BB962C8B-B14F-4D97-AF65-F5344CB8AC3E}">
        <p14:creationId xmlns:p14="http://schemas.microsoft.com/office/powerpoint/2010/main" val="34036739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34"/>
            <a:ext cx="6261722" cy="1325563"/>
          </a:xfrm>
        </p:spPr>
        <p:txBody>
          <a:bodyPr/>
          <a:lstStyle/>
          <a:p>
            <a:r>
              <a:rPr lang="en-US" altLang="zh-TW" dirty="0"/>
              <a:t>Step 3: Rigid </a:t>
            </a:r>
            <a:r>
              <a:rPr lang="en-US" altLang="zh-TW" dirty="0" smtClean="0"/>
              <a:t>Matching</a:t>
            </a:r>
            <a:endParaRPr lang="zh-TW" altLang="en-US" dirty="0"/>
          </a:p>
        </p:txBody>
      </p:sp>
      <p:sp>
        <p:nvSpPr>
          <p:cNvPr id="3" name="內容版面配置區 2"/>
          <p:cNvSpPr>
            <a:spLocks noGrp="1"/>
          </p:cNvSpPr>
          <p:nvPr>
            <p:ph idx="1"/>
          </p:nvPr>
        </p:nvSpPr>
        <p:spPr>
          <a:xfrm>
            <a:off x="847024" y="1014355"/>
            <a:ext cx="7668326" cy="4195321"/>
          </a:xfrm>
        </p:spPr>
        <p:txBody>
          <a:bodyPr>
            <a:normAutofit/>
          </a:bodyPr>
          <a:lstStyle/>
          <a:p>
            <a:r>
              <a:rPr lang="en-US" altLang="zh-TW" b="1" dirty="0" smtClean="0"/>
              <a:t>Objective</a:t>
            </a:r>
            <a:r>
              <a:rPr lang="en-US" altLang="zh-TW" dirty="0"/>
              <a:t>:</a:t>
            </a:r>
          </a:p>
          <a:p>
            <a:pPr marL="914400" lvl="1" indent="-457200">
              <a:buFont typeface="+mj-lt"/>
              <a:buAutoNum type="arabicPeriod"/>
            </a:pPr>
            <a:r>
              <a:rPr lang="en-US" altLang="zh-TW" dirty="0"/>
              <a:t>Let features close to the surface of base </a:t>
            </a:r>
            <a:r>
              <a:rPr lang="en-US" altLang="zh-TW" dirty="0" smtClean="0"/>
              <a:t>part</a:t>
            </a:r>
            <a:endParaRPr lang="en-US" altLang="zh-TW" dirty="0"/>
          </a:p>
          <a:p>
            <a:pPr marL="914400" lvl="1" indent="-457200">
              <a:buFont typeface="+mj-lt"/>
              <a:buAutoNum type="arabicPeriod"/>
            </a:pPr>
            <a:r>
              <a:rPr lang="en-US" altLang="zh-TW" dirty="0"/>
              <a:t>Preserve the relative position between </a:t>
            </a:r>
            <a:r>
              <a:rPr lang="en-US" altLang="zh-TW" dirty="0" smtClean="0"/>
              <a:t>features</a:t>
            </a:r>
          </a:p>
          <a:p>
            <a:r>
              <a:rPr lang="en-US" altLang="zh-TW" dirty="0"/>
              <a:t>For each feature, calculate a transformation </a:t>
            </a:r>
            <a:r>
              <a:rPr lang="en-US" altLang="zh-TW" dirty="0" smtClean="0"/>
              <a:t>matrix</a:t>
            </a:r>
          </a:p>
          <a:p>
            <a:r>
              <a:rPr lang="en-US" altLang="zh-TW" dirty="0" smtClean="0"/>
              <a:t>To preserve </a:t>
            </a:r>
            <a:r>
              <a:rPr lang="en-US" altLang="zh-TW" dirty="0"/>
              <a:t>the relative position between </a:t>
            </a:r>
            <a:r>
              <a:rPr lang="en-US" altLang="zh-TW" dirty="0" smtClean="0"/>
              <a:t>features,  represent </a:t>
            </a:r>
            <a:r>
              <a:rPr lang="en-US" altLang="zh-TW" dirty="0"/>
              <a:t>the relative position between </a:t>
            </a:r>
            <a:r>
              <a:rPr lang="en-US" altLang="zh-TW" dirty="0" smtClean="0"/>
              <a:t>features as links</a:t>
            </a:r>
            <a:r>
              <a:rPr lang="zh-TW" altLang="en-US" dirty="0" smtClean="0"/>
              <a:t> </a:t>
            </a:r>
            <a:r>
              <a:rPr lang="en-US" altLang="zh-TW" dirty="0"/>
              <a:t>whose lengths are maintained</a:t>
            </a:r>
          </a:p>
          <a:p>
            <a:endParaRPr lang="zh-TW" altLang="en-US" dirty="0"/>
          </a:p>
          <a:p>
            <a:endParaRPr lang="en-US" altLang="zh-TW" dirty="0" smtClean="0"/>
          </a:p>
          <a:p>
            <a:pPr marL="457200" indent="-457200">
              <a:buFont typeface="+mj-lt"/>
              <a:buAutoNum type="arabicPeriod"/>
            </a:pP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46</a:t>
            </a:fld>
            <a:endParaRPr lang="zh-TW" altLang="en-US" dirty="0"/>
          </a:p>
        </p:txBody>
      </p:sp>
      <p:grpSp>
        <p:nvGrpSpPr>
          <p:cNvPr id="25" name="群組 24"/>
          <p:cNvGrpSpPr/>
          <p:nvPr/>
        </p:nvGrpSpPr>
        <p:grpSpPr>
          <a:xfrm>
            <a:off x="6788358" y="43748"/>
            <a:ext cx="2238174" cy="1524494"/>
            <a:chOff x="5904438" y="321682"/>
            <a:chExt cx="2238174" cy="1524494"/>
          </a:xfrm>
        </p:grpSpPr>
        <p:sp>
          <p:nvSpPr>
            <p:cNvPr id="9" name="手繪多邊形 8"/>
            <p:cNvSpPr/>
            <p:nvPr/>
          </p:nvSpPr>
          <p:spPr>
            <a:xfrm>
              <a:off x="5904438" y="321682"/>
              <a:ext cx="2238174" cy="1524494"/>
            </a:xfrm>
            <a:custGeom>
              <a:avLst/>
              <a:gdLst>
                <a:gd name="connsiteX0" fmla="*/ 441402 w 2238174"/>
                <a:gd name="connsiteY0" fmla="*/ 623216 h 1524494"/>
                <a:gd name="connsiteX1" fmla="*/ 795363 w 2238174"/>
                <a:gd name="connsiteY1" fmla="*/ 682210 h 1524494"/>
                <a:gd name="connsiteX2" fmla="*/ 1208318 w 2238174"/>
                <a:gd name="connsiteY2" fmla="*/ 475732 h 1524494"/>
                <a:gd name="connsiteX3" fmla="*/ 1282060 w 2238174"/>
                <a:gd name="connsiteY3" fmla="*/ 62777 h 1524494"/>
                <a:gd name="connsiteX4" fmla="*/ 1842499 w 2238174"/>
                <a:gd name="connsiteY4" fmla="*/ 33281 h 1524494"/>
                <a:gd name="connsiteX5" fmla="*/ 2152215 w 2238174"/>
                <a:gd name="connsiteY5" fmla="*/ 372493 h 1524494"/>
                <a:gd name="connsiteX6" fmla="*/ 2181712 w 2238174"/>
                <a:gd name="connsiteY6" fmla="*/ 1080416 h 1524494"/>
                <a:gd name="connsiteX7" fmla="*/ 1459041 w 2238174"/>
                <a:gd name="connsiteY7" fmla="*/ 1375384 h 1524494"/>
                <a:gd name="connsiteX8" fmla="*/ 706873 w 2238174"/>
                <a:gd name="connsiteY8" fmla="*/ 1522868 h 1524494"/>
                <a:gd name="connsiteX9" fmla="*/ 426653 w 2238174"/>
                <a:gd name="connsiteY9" fmla="*/ 1286893 h 1524494"/>
                <a:gd name="connsiteX10" fmla="*/ 13699 w 2238174"/>
                <a:gd name="connsiteY10" fmla="*/ 1065668 h 1524494"/>
                <a:gd name="connsiteX11" fmla="*/ 131686 w 2238174"/>
                <a:gd name="connsiteY11" fmla="*/ 549474 h 1524494"/>
                <a:gd name="connsiteX12" fmla="*/ 441402 w 2238174"/>
                <a:gd name="connsiteY12" fmla="*/ 623216 h 15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8174" h="1524494">
                  <a:moveTo>
                    <a:pt x="441402" y="623216"/>
                  </a:moveTo>
                  <a:cubicBezTo>
                    <a:pt x="552015" y="645339"/>
                    <a:pt x="667544" y="706791"/>
                    <a:pt x="795363" y="682210"/>
                  </a:cubicBezTo>
                  <a:cubicBezTo>
                    <a:pt x="923182" y="657629"/>
                    <a:pt x="1127202" y="578971"/>
                    <a:pt x="1208318" y="475732"/>
                  </a:cubicBezTo>
                  <a:cubicBezTo>
                    <a:pt x="1289434" y="372493"/>
                    <a:pt x="1176363" y="136519"/>
                    <a:pt x="1282060" y="62777"/>
                  </a:cubicBezTo>
                  <a:cubicBezTo>
                    <a:pt x="1387757" y="-10965"/>
                    <a:pt x="1697473" y="-18338"/>
                    <a:pt x="1842499" y="33281"/>
                  </a:cubicBezTo>
                  <a:cubicBezTo>
                    <a:pt x="1987525" y="84900"/>
                    <a:pt x="2095680" y="197970"/>
                    <a:pt x="2152215" y="372493"/>
                  </a:cubicBezTo>
                  <a:cubicBezTo>
                    <a:pt x="2208751" y="547015"/>
                    <a:pt x="2297241" y="913268"/>
                    <a:pt x="2181712" y="1080416"/>
                  </a:cubicBezTo>
                  <a:cubicBezTo>
                    <a:pt x="2066183" y="1247564"/>
                    <a:pt x="1704848" y="1301642"/>
                    <a:pt x="1459041" y="1375384"/>
                  </a:cubicBezTo>
                  <a:cubicBezTo>
                    <a:pt x="1213234" y="1449126"/>
                    <a:pt x="878938" y="1537617"/>
                    <a:pt x="706873" y="1522868"/>
                  </a:cubicBezTo>
                  <a:cubicBezTo>
                    <a:pt x="534808" y="1508120"/>
                    <a:pt x="542182" y="1363093"/>
                    <a:pt x="426653" y="1286893"/>
                  </a:cubicBezTo>
                  <a:cubicBezTo>
                    <a:pt x="311124" y="1210693"/>
                    <a:pt x="62860" y="1188571"/>
                    <a:pt x="13699" y="1065668"/>
                  </a:cubicBezTo>
                  <a:cubicBezTo>
                    <a:pt x="-35462" y="942765"/>
                    <a:pt x="57944" y="630590"/>
                    <a:pt x="131686" y="549474"/>
                  </a:cubicBezTo>
                  <a:cubicBezTo>
                    <a:pt x="205428" y="468358"/>
                    <a:pt x="330789" y="601093"/>
                    <a:pt x="441402" y="623216"/>
                  </a:cubicBezTo>
                  <a:close/>
                </a:path>
              </a:pathLst>
            </a:custGeom>
            <a:noFill/>
            <a:ln w="762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V="1">
              <a:off x="7019888" y="517531"/>
              <a:ext cx="0" cy="752167"/>
            </a:xfrm>
            <a:prstGeom prst="straightConnector1">
              <a:avLst/>
            </a:prstGeom>
            <a:ln>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7019888" y="1269698"/>
              <a:ext cx="766916" cy="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a:off x="6617994" y="1269698"/>
              <a:ext cx="401894" cy="401894"/>
            </a:xfrm>
            <a:prstGeom prst="straightConnector1">
              <a:avLst/>
            </a:prstGeom>
            <a:ln>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2613542" y="5141419"/>
            <a:ext cx="3744793" cy="1524494"/>
            <a:chOff x="2613542" y="5014419"/>
            <a:chExt cx="3744793" cy="1524494"/>
          </a:xfrm>
        </p:grpSpPr>
        <p:sp>
          <p:nvSpPr>
            <p:cNvPr id="14" name="手繪多邊形 13"/>
            <p:cNvSpPr/>
            <p:nvPr/>
          </p:nvSpPr>
          <p:spPr>
            <a:xfrm>
              <a:off x="2613542" y="5014419"/>
              <a:ext cx="2238174" cy="1524494"/>
            </a:xfrm>
            <a:custGeom>
              <a:avLst/>
              <a:gdLst>
                <a:gd name="connsiteX0" fmla="*/ 441402 w 2238174"/>
                <a:gd name="connsiteY0" fmla="*/ 623216 h 1524494"/>
                <a:gd name="connsiteX1" fmla="*/ 795363 w 2238174"/>
                <a:gd name="connsiteY1" fmla="*/ 682210 h 1524494"/>
                <a:gd name="connsiteX2" fmla="*/ 1208318 w 2238174"/>
                <a:gd name="connsiteY2" fmla="*/ 475732 h 1524494"/>
                <a:gd name="connsiteX3" fmla="*/ 1282060 w 2238174"/>
                <a:gd name="connsiteY3" fmla="*/ 62777 h 1524494"/>
                <a:gd name="connsiteX4" fmla="*/ 1842499 w 2238174"/>
                <a:gd name="connsiteY4" fmla="*/ 33281 h 1524494"/>
                <a:gd name="connsiteX5" fmla="*/ 2152215 w 2238174"/>
                <a:gd name="connsiteY5" fmla="*/ 372493 h 1524494"/>
                <a:gd name="connsiteX6" fmla="*/ 2181712 w 2238174"/>
                <a:gd name="connsiteY6" fmla="*/ 1080416 h 1524494"/>
                <a:gd name="connsiteX7" fmla="*/ 1459041 w 2238174"/>
                <a:gd name="connsiteY7" fmla="*/ 1375384 h 1524494"/>
                <a:gd name="connsiteX8" fmla="*/ 706873 w 2238174"/>
                <a:gd name="connsiteY8" fmla="*/ 1522868 h 1524494"/>
                <a:gd name="connsiteX9" fmla="*/ 426653 w 2238174"/>
                <a:gd name="connsiteY9" fmla="*/ 1286893 h 1524494"/>
                <a:gd name="connsiteX10" fmla="*/ 13699 w 2238174"/>
                <a:gd name="connsiteY10" fmla="*/ 1065668 h 1524494"/>
                <a:gd name="connsiteX11" fmla="*/ 131686 w 2238174"/>
                <a:gd name="connsiteY11" fmla="*/ 549474 h 1524494"/>
                <a:gd name="connsiteX12" fmla="*/ 441402 w 2238174"/>
                <a:gd name="connsiteY12" fmla="*/ 623216 h 15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8174" h="1524494">
                  <a:moveTo>
                    <a:pt x="441402" y="623216"/>
                  </a:moveTo>
                  <a:cubicBezTo>
                    <a:pt x="552015" y="645339"/>
                    <a:pt x="667544" y="706791"/>
                    <a:pt x="795363" y="682210"/>
                  </a:cubicBezTo>
                  <a:cubicBezTo>
                    <a:pt x="923182" y="657629"/>
                    <a:pt x="1127202" y="578971"/>
                    <a:pt x="1208318" y="475732"/>
                  </a:cubicBezTo>
                  <a:cubicBezTo>
                    <a:pt x="1289434" y="372493"/>
                    <a:pt x="1176363" y="136519"/>
                    <a:pt x="1282060" y="62777"/>
                  </a:cubicBezTo>
                  <a:cubicBezTo>
                    <a:pt x="1387757" y="-10965"/>
                    <a:pt x="1697473" y="-18338"/>
                    <a:pt x="1842499" y="33281"/>
                  </a:cubicBezTo>
                  <a:cubicBezTo>
                    <a:pt x="1987525" y="84900"/>
                    <a:pt x="2095680" y="197970"/>
                    <a:pt x="2152215" y="372493"/>
                  </a:cubicBezTo>
                  <a:cubicBezTo>
                    <a:pt x="2208751" y="547015"/>
                    <a:pt x="2297241" y="913268"/>
                    <a:pt x="2181712" y="1080416"/>
                  </a:cubicBezTo>
                  <a:cubicBezTo>
                    <a:pt x="2066183" y="1247564"/>
                    <a:pt x="1704848" y="1301642"/>
                    <a:pt x="1459041" y="1375384"/>
                  </a:cubicBezTo>
                  <a:cubicBezTo>
                    <a:pt x="1213234" y="1449126"/>
                    <a:pt x="878938" y="1537617"/>
                    <a:pt x="706873" y="1522868"/>
                  </a:cubicBezTo>
                  <a:cubicBezTo>
                    <a:pt x="534808" y="1508120"/>
                    <a:pt x="542182" y="1363093"/>
                    <a:pt x="426653" y="1286893"/>
                  </a:cubicBezTo>
                  <a:cubicBezTo>
                    <a:pt x="311124" y="1210693"/>
                    <a:pt x="62860" y="1188571"/>
                    <a:pt x="13699" y="1065668"/>
                  </a:cubicBezTo>
                  <a:cubicBezTo>
                    <a:pt x="-35462" y="942765"/>
                    <a:pt x="57944" y="630590"/>
                    <a:pt x="131686" y="549474"/>
                  </a:cubicBezTo>
                  <a:cubicBezTo>
                    <a:pt x="205428" y="468358"/>
                    <a:pt x="330789" y="601093"/>
                    <a:pt x="441402" y="623216"/>
                  </a:cubicBezTo>
                  <a:close/>
                </a:path>
              </a:pathLst>
            </a:custGeom>
            <a:noFill/>
            <a:ln w="762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14"/>
            <p:cNvSpPr/>
            <p:nvPr/>
          </p:nvSpPr>
          <p:spPr>
            <a:xfrm>
              <a:off x="5450541" y="5362076"/>
              <a:ext cx="907794" cy="994275"/>
            </a:xfrm>
            <a:custGeom>
              <a:avLst/>
              <a:gdLst>
                <a:gd name="connsiteX0" fmla="*/ 14593 w 907794"/>
                <a:gd name="connsiteY0" fmla="*/ 405795 h 994275"/>
                <a:gd name="connsiteX1" fmla="*/ 227244 w 907794"/>
                <a:gd name="connsiteY1" fmla="*/ 12390 h 994275"/>
                <a:gd name="connsiteX2" fmla="*/ 790770 w 907794"/>
                <a:gd name="connsiteY2" fmla="*/ 129348 h 994275"/>
                <a:gd name="connsiteX3" fmla="*/ 907728 w 907794"/>
                <a:gd name="connsiteY3" fmla="*/ 437692 h 994275"/>
                <a:gd name="connsiteX4" fmla="*/ 801403 w 907794"/>
                <a:gd name="connsiteY4" fmla="*/ 916157 h 994275"/>
                <a:gd name="connsiteX5" fmla="*/ 461161 w 907794"/>
                <a:gd name="connsiteY5" fmla="*/ 990585 h 994275"/>
                <a:gd name="connsiteX6" fmla="*/ 67756 w 907794"/>
                <a:gd name="connsiteY6" fmla="*/ 884260 h 994275"/>
                <a:gd name="connsiteX7" fmla="*/ 14593 w 907794"/>
                <a:gd name="connsiteY7" fmla="*/ 405795 h 9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794" h="994275">
                  <a:moveTo>
                    <a:pt x="14593" y="405795"/>
                  </a:moveTo>
                  <a:cubicBezTo>
                    <a:pt x="41174" y="260483"/>
                    <a:pt x="97881" y="58464"/>
                    <a:pt x="227244" y="12390"/>
                  </a:cubicBezTo>
                  <a:cubicBezTo>
                    <a:pt x="356607" y="-33685"/>
                    <a:pt x="677356" y="58464"/>
                    <a:pt x="790770" y="129348"/>
                  </a:cubicBezTo>
                  <a:cubicBezTo>
                    <a:pt x="904184" y="200232"/>
                    <a:pt x="905956" y="306557"/>
                    <a:pt x="907728" y="437692"/>
                  </a:cubicBezTo>
                  <a:cubicBezTo>
                    <a:pt x="909500" y="568827"/>
                    <a:pt x="875831" y="824008"/>
                    <a:pt x="801403" y="916157"/>
                  </a:cubicBezTo>
                  <a:cubicBezTo>
                    <a:pt x="726975" y="1008306"/>
                    <a:pt x="583435" y="995901"/>
                    <a:pt x="461161" y="990585"/>
                  </a:cubicBezTo>
                  <a:cubicBezTo>
                    <a:pt x="338887" y="985269"/>
                    <a:pt x="142184" y="981725"/>
                    <a:pt x="67756" y="884260"/>
                  </a:cubicBezTo>
                  <a:cubicBezTo>
                    <a:pt x="-6672" y="786795"/>
                    <a:pt x="-11988" y="551107"/>
                    <a:pt x="14593" y="405795"/>
                  </a:cubicBezTo>
                  <a:close/>
                </a:path>
              </a:pathLst>
            </a:custGeom>
            <a:noFill/>
            <a:ln w="762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接點 16"/>
            <p:cNvCxnSpPr>
              <a:endCxn id="15" idx="0"/>
            </p:cNvCxnSpPr>
            <p:nvPr/>
          </p:nvCxnSpPr>
          <p:spPr>
            <a:xfrm flipV="1">
              <a:off x="4851716" y="5767871"/>
              <a:ext cx="613418" cy="879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79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6366" y="446726"/>
            <a:ext cx="5162550" cy="1325563"/>
          </a:xfrm>
        </p:spPr>
        <p:txBody>
          <a:bodyPr/>
          <a:lstStyle/>
          <a:p>
            <a:r>
              <a:rPr lang="en-US" altLang="zh-TW" dirty="0"/>
              <a:t>Step 3: </a:t>
            </a:r>
            <a:r>
              <a:rPr lang="en-US" altLang="zh-TW" dirty="0" smtClean="0"/>
              <a:t/>
            </a:r>
            <a:br>
              <a:rPr lang="en-US" altLang="zh-TW" dirty="0" smtClean="0"/>
            </a:br>
            <a:r>
              <a:rPr lang="en-US" altLang="zh-TW" dirty="0" smtClean="0"/>
              <a:t>Rigid </a:t>
            </a:r>
            <a:r>
              <a:rPr lang="en-US" altLang="zh-TW" dirty="0"/>
              <a:t>Matching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47</a:t>
            </a:fld>
            <a:endParaRPr lang="zh-TW" altLang="en-US" dirty="0"/>
          </a:p>
        </p:txBody>
      </p:sp>
      <p:pic>
        <p:nvPicPr>
          <p:cNvPr id="5" name="圖片 4"/>
          <p:cNvPicPr>
            <a:picLocks noChangeAspect="1"/>
          </p:cNvPicPr>
          <p:nvPr/>
        </p:nvPicPr>
        <p:blipFill>
          <a:blip r:embed="rId3"/>
          <a:stretch>
            <a:fillRect/>
          </a:stretch>
        </p:blipFill>
        <p:spPr>
          <a:xfrm>
            <a:off x="75581" y="3149474"/>
            <a:ext cx="8933665" cy="1051019"/>
          </a:xfrm>
          <a:prstGeom prst="rect">
            <a:avLst/>
          </a:prstGeom>
        </p:spPr>
      </p:pic>
      <p:sp>
        <p:nvSpPr>
          <p:cNvPr id="6" name="文字方塊 5"/>
          <p:cNvSpPr txBox="1"/>
          <p:nvPr/>
        </p:nvSpPr>
        <p:spPr>
          <a:xfrm>
            <a:off x="2273787" y="5531085"/>
            <a:ext cx="2933432" cy="923330"/>
          </a:xfrm>
          <a:prstGeom prst="rect">
            <a:avLst/>
          </a:prstGeom>
          <a:noFill/>
        </p:spPr>
        <p:txBody>
          <a:bodyPr wrap="none" rtlCol="0">
            <a:spAutoFit/>
          </a:bodyPr>
          <a:lstStyle/>
          <a:p>
            <a:r>
              <a:rPr lang="en-US" altLang="zh-TW" b="1" dirty="0" smtClean="0">
                <a:latin typeface="Cambria Math" panose="02040503050406030204" pitchFamily="18" charset="0"/>
                <a:ea typeface="Cambria Math" panose="02040503050406030204" pitchFamily="18" charset="0"/>
              </a:rPr>
              <a:t>M</a:t>
            </a:r>
            <a:r>
              <a:rPr lang="en-US" altLang="zh-TW" dirty="0" smtClean="0">
                <a:latin typeface="Cambria Math" panose="02040503050406030204" pitchFamily="18" charset="0"/>
                <a:ea typeface="Cambria Math" panose="02040503050406030204" pitchFamily="18" charset="0"/>
              </a:rPr>
              <a:t> : transformation matrices</a:t>
            </a:r>
          </a:p>
          <a:p>
            <a:r>
              <a:rPr lang="en-US" altLang="zh-TW" b="1" dirty="0">
                <a:latin typeface="Cambria Math" panose="02040503050406030204" pitchFamily="18" charset="0"/>
                <a:ea typeface="Cambria Math" panose="02040503050406030204" pitchFamily="18" charset="0"/>
              </a:rPr>
              <a:t>p</a:t>
            </a:r>
            <a:r>
              <a:rPr lang="en-US" altLang="zh-TW" dirty="0" smtClean="0">
                <a:latin typeface="Cambria Math" panose="02040503050406030204" pitchFamily="18" charset="0"/>
                <a:ea typeface="Cambria Math" panose="02040503050406030204" pitchFamily="18" charset="0"/>
              </a:rPr>
              <a:t> : point</a:t>
            </a:r>
          </a:p>
          <a:p>
            <a:r>
              <a:rPr lang="en-US" altLang="zh-TW" b="1" dirty="0" smtClean="0">
                <a:latin typeface="Cambria Math" panose="02040503050406030204" pitchFamily="18" charset="0"/>
                <a:ea typeface="Cambria Math" panose="02040503050406030204" pitchFamily="18" charset="0"/>
              </a:rPr>
              <a:t>d</a:t>
            </a:r>
            <a:r>
              <a:rPr lang="en-US" altLang="zh-TW" dirty="0" smtClean="0">
                <a:latin typeface="Cambria Math" panose="02040503050406030204" pitchFamily="18" charset="0"/>
                <a:ea typeface="Cambria Math" panose="02040503050406030204" pitchFamily="18" charset="0"/>
              </a:rPr>
              <a:t> : desired point</a:t>
            </a:r>
          </a:p>
        </p:txBody>
      </p:sp>
      <p:sp>
        <p:nvSpPr>
          <p:cNvPr id="8" name="矩形 7"/>
          <p:cNvSpPr/>
          <p:nvPr/>
        </p:nvSpPr>
        <p:spPr>
          <a:xfrm>
            <a:off x="5207219" y="5246826"/>
            <a:ext cx="2547731" cy="1477328"/>
          </a:xfrm>
          <a:prstGeom prst="rect">
            <a:avLst/>
          </a:prstGeom>
        </p:spPr>
        <p:txBody>
          <a:bodyPr wrap="square">
            <a:spAutoFit/>
          </a:bodyPr>
          <a:lstStyle/>
          <a:p>
            <a:r>
              <a:rPr lang="en-US" altLang="zh-TW" b="1" dirty="0" smtClean="0">
                <a:latin typeface="Cambria Math" panose="02040503050406030204" pitchFamily="18" charset="0"/>
                <a:ea typeface="Cambria Math" panose="02040503050406030204" pitchFamily="18" charset="0"/>
              </a:rPr>
              <a:t>e</a:t>
            </a:r>
            <a:r>
              <a:rPr lang="en-US" altLang="zh-TW"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 </a:t>
            </a:r>
            <a:r>
              <a:rPr lang="en-US" altLang="zh-TW" b="1" dirty="0" err="1">
                <a:latin typeface="Cambria Math" panose="02040503050406030204" pitchFamily="18" charset="0"/>
                <a:ea typeface="Cambria Math" panose="02040503050406030204" pitchFamily="18" charset="0"/>
              </a:rPr>
              <a:t>e</a:t>
            </a:r>
            <a:r>
              <a:rPr lang="en-US" altLang="zh-TW" b="1" baseline="-25000" dirty="0" err="1">
                <a:latin typeface="Cambria Math" panose="02040503050406030204" pitchFamily="18" charset="0"/>
                <a:ea typeface="Cambria Math" panose="02040503050406030204" pitchFamily="18" charset="0"/>
              </a:rPr>
              <a:t>ij</a:t>
            </a:r>
            <a:r>
              <a:rPr lang="en-US" altLang="zh-TW" b="1"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p</a:t>
            </a:r>
            <a:r>
              <a:rPr lang="en-US" altLang="zh-TW" b="1" baseline="-25000" dirty="0">
                <a:latin typeface="Cambria Math" panose="02040503050406030204" pitchFamily="18" charset="0"/>
                <a:ea typeface="Cambria Math" panose="02040503050406030204" pitchFamily="18" charset="0"/>
              </a:rPr>
              <a:t>i</a:t>
            </a:r>
            <a:r>
              <a:rPr lang="en-US" altLang="zh-TW" b="1" dirty="0">
                <a:latin typeface="Cambria Math" panose="02040503050406030204" pitchFamily="18" charset="0"/>
                <a:ea typeface="Cambria Math" panose="02040503050406030204" pitchFamily="18" charset="0"/>
              </a:rPr>
              <a:t> </a:t>
            </a:r>
            <a:r>
              <a:rPr lang="en-US" altLang="zh-TW" dirty="0" smtClean="0">
                <a:latin typeface="Cambria Math" panose="02040503050406030204" pitchFamily="18" charset="0"/>
                <a:ea typeface="Cambria Math" panose="02040503050406030204" pitchFamily="18" charset="0"/>
              </a:rPr>
              <a:t>–</a:t>
            </a:r>
            <a:r>
              <a:rPr lang="en-US" altLang="zh-TW" b="1" dirty="0" smtClean="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j</a:t>
            </a:r>
            <a:endParaRPr lang="en-US" altLang="zh-TW" b="1" baseline="-25000" dirty="0" smtClean="0">
              <a:latin typeface="Cambria Math" panose="02040503050406030204" pitchFamily="18" charset="0"/>
              <a:ea typeface="Cambria Math" panose="02040503050406030204" pitchFamily="18" charset="0"/>
            </a:endParaRPr>
          </a:p>
          <a:p>
            <a:r>
              <a:rPr lang="en-US" altLang="zh-TW" b="1" dirty="0" smtClean="0">
                <a:latin typeface="Cambria Math" panose="02040503050406030204" pitchFamily="18" charset="0"/>
                <a:ea typeface="Cambria Math" panose="02040503050406030204" pitchFamily="18" charset="0"/>
              </a:rPr>
              <a:t>e'</a:t>
            </a:r>
            <a:r>
              <a:rPr lang="en-US" altLang="zh-TW"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e’</a:t>
            </a:r>
            <a:r>
              <a:rPr lang="en-US" altLang="zh-TW" b="1" baseline="-25000" dirty="0" err="1" smtClean="0">
                <a:latin typeface="Cambria Math" panose="02040503050406030204" pitchFamily="18" charset="0"/>
                <a:ea typeface="Cambria Math" panose="02040503050406030204" pitchFamily="18" charset="0"/>
              </a:rPr>
              <a:t>ij</a:t>
            </a:r>
            <a:r>
              <a:rPr lang="en-US" altLang="zh-TW" b="1"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M</a:t>
            </a:r>
            <a:r>
              <a:rPr lang="en-US" altLang="zh-TW" b="1" baseline="-25000" dirty="0" err="1">
                <a:latin typeface="Cambria Math" panose="02040503050406030204" pitchFamily="18" charset="0"/>
                <a:ea typeface="Cambria Math" panose="02040503050406030204" pitchFamily="18" charset="0"/>
              </a:rPr>
              <a:t>i</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i</a:t>
            </a:r>
            <a:r>
              <a:rPr lang="en-US" altLang="zh-TW" b="1" dirty="0" smtClean="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a:t>
            </a:r>
            <a:r>
              <a:rPr lang="en-US" altLang="zh-TW" b="1" dirty="0">
                <a:latin typeface="Cambria Math" panose="02040503050406030204" pitchFamily="18" charset="0"/>
                <a:ea typeface="Cambria Math" panose="02040503050406030204" pitchFamily="18" charset="0"/>
              </a:rPr>
              <a:t> </a:t>
            </a:r>
            <a:r>
              <a:rPr lang="en-US" altLang="zh-TW" b="1" dirty="0" err="1" smtClean="0">
                <a:latin typeface="Cambria Math" panose="02040503050406030204" pitchFamily="18" charset="0"/>
                <a:ea typeface="Cambria Math" panose="02040503050406030204" pitchFamily="18" charset="0"/>
              </a:rPr>
              <a:t>M</a:t>
            </a:r>
            <a:r>
              <a:rPr lang="en-US" altLang="zh-TW" b="1" baseline="-25000" dirty="0" err="1">
                <a:latin typeface="Cambria Math" panose="02040503050406030204" pitchFamily="18" charset="0"/>
                <a:ea typeface="Cambria Math" panose="02040503050406030204" pitchFamily="18" charset="0"/>
              </a:rPr>
              <a:t>j</a:t>
            </a:r>
            <a:r>
              <a:rPr lang="en-US" altLang="zh-TW" b="1" dirty="0" err="1" smtClean="0">
                <a:latin typeface="Cambria Math" panose="02040503050406030204" pitchFamily="18" charset="0"/>
                <a:ea typeface="Cambria Math" panose="02040503050406030204" pitchFamily="18" charset="0"/>
              </a:rPr>
              <a:t>p</a:t>
            </a:r>
            <a:r>
              <a:rPr lang="en-US" altLang="zh-TW" b="1" baseline="-25000" dirty="0" err="1" smtClean="0">
                <a:latin typeface="Cambria Math" panose="02040503050406030204" pitchFamily="18" charset="0"/>
                <a:ea typeface="Cambria Math" panose="02040503050406030204" pitchFamily="18" charset="0"/>
              </a:rPr>
              <a:t>j</a:t>
            </a:r>
            <a:endParaRPr lang="en-US" altLang="zh-TW" b="1" baseline="-25000" dirty="0">
              <a:latin typeface="Cambria Math" panose="02040503050406030204" pitchFamily="18" charset="0"/>
              <a:ea typeface="Cambria Math" panose="02040503050406030204" pitchFamily="18" charset="0"/>
            </a:endParaRPr>
          </a:p>
          <a:p>
            <a:r>
              <a:rPr lang="en-US" altLang="zh-TW" b="1" dirty="0">
                <a:latin typeface="Cambria Math" panose="02040503050406030204" pitchFamily="18" charset="0"/>
                <a:ea typeface="Cambria Math" panose="02040503050406030204" pitchFamily="18" charset="0"/>
              </a:rPr>
              <a:t>F</a:t>
            </a:r>
            <a:r>
              <a:rPr lang="en-US" altLang="zh-TW" dirty="0">
                <a:latin typeface="Cambria Math" panose="02040503050406030204" pitchFamily="18" charset="0"/>
                <a:ea typeface="Cambria Math" panose="02040503050406030204" pitchFamily="18" charset="0"/>
              </a:rPr>
              <a:t> : feature </a:t>
            </a:r>
          </a:p>
          <a:p>
            <a:r>
              <a:rPr lang="zh-TW" altLang="en-US" dirty="0">
                <a:latin typeface="Cambria Math" panose="02040503050406030204" pitchFamily="18" charset="0"/>
                <a:ea typeface="Cambria Math" panose="02040503050406030204" pitchFamily="18" charset="0"/>
              </a:rPr>
              <a:t>𝕋 </a:t>
            </a:r>
            <a:r>
              <a:rPr lang="en-US" altLang="zh-TW" dirty="0">
                <a:latin typeface="Cambria Math" panose="02040503050406030204" pitchFamily="18" charset="0"/>
                <a:ea typeface="Cambria Math" panose="02040503050406030204" pitchFamily="18" charset="0"/>
              </a:rPr>
              <a:t>: </a:t>
            </a:r>
            <a:r>
              <a:rPr lang="zh-TW" altLang="en-US" dirty="0">
                <a:latin typeface="Cambria Math" panose="02040503050406030204" pitchFamily="18" charset="0"/>
                <a:ea typeface="Cambria Math" panose="02040503050406030204" pitchFamily="18" charset="0"/>
              </a:rPr>
              <a:t>𝕋</a:t>
            </a:r>
            <a:r>
              <a:rPr lang="en-US" altLang="zh-TW" dirty="0">
                <a:latin typeface="Cambria Math" panose="02040503050406030204" pitchFamily="18" charset="0"/>
                <a:ea typeface="Cambria Math" panose="02040503050406030204" pitchFamily="18" charset="0"/>
              </a:rPr>
              <a:t> = {</a:t>
            </a:r>
            <a:r>
              <a:rPr lang="en-US" altLang="zh-TW" b="1" dirty="0">
                <a:latin typeface="Cambria Math" panose="02040503050406030204" pitchFamily="18" charset="0"/>
                <a:ea typeface="Cambria Math" panose="02040503050406030204" pitchFamily="18" charset="0"/>
              </a:rPr>
              <a:t>M</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M</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 </a:t>
            </a:r>
            <a:r>
              <a:rPr lang="en-US" altLang="zh-TW" b="1" dirty="0" err="1">
                <a:latin typeface="Cambria Math" panose="02040503050406030204" pitchFamily="18" charset="0"/>
                <a:ea typeface="Cambria Math" panose="02040503050406030204" pitchFamily="18" charset="0"/>
              </a:rPr>
              <a:t>M</a:t>
            </a:r>
            <a:r>
              <a:rPr lang="en-US" altLang="zh-TW" baseline="-25000" dirty="0" err="1">
                <a:latin typeface="Cambria Math" panose="02040503050406030204" pitchFamily="18" charset="0"/>
                <a:ea typeface="Cambria Math" panose="02040503050406030204" pitchFamily="18" charset="0"/>
              </a:rPr>
              <a:t>n</a:t>
            </a:r>
            <a:r>
              <a:rPr lang="en-US" altLang="zh-TW" dirty="0">
                <a:latin typeface="Cambria Math" panose="02040503050406030204" pitchFamily="18" charset="0"/>
                <a:ea typeface="Cambria Math" panose="02040503050406030204" pitchFamily="18" charset="0"/>
              </a:rPr>
              <a:t>}</a:t>
            </a:r>
          </a:p>
          <a:p>
            <a:r>
              <a:rPr lang="zh-TW" altLang="en-US" dirty="0">
                <a:latin typeface="Cambria Math" panose="02040503050406030204" pitchFamily="18" charset="0"/>
                <a:ea typeface="Cambria Math" panose="02040503050406030204" pitchFamily="18" charset="0"/>
              </a:rPr>
              <a:t>𝔽</a:t>
            </a:r>
            <a:r>
              <a:rPr lang="en-US" altLang="zh-TW" dirty="0">
                <a:latin typeface="Cambria Math" panose="02040503050406030204" pitchFamily="18" charset="0"/>
                <a:ea typeface="Cambria Math" panose="02040503050406030204" pitchFamily="18" charset="0"/>
              </a:rPr>
              <a:t> : </a:t>
            </a:r>
            <a:r>
              <a:rPr lang="zh-TW" altLang="en-US" dirty="0">
                <a:latin typeface="Cambria Math" panose="02040503050406030204" pitchFamily="18" charset="0"/>
                <a:ea typeface="Cambria Math" panose="02040503050406030204" pitchFamily="18" charset="0"/>
              </a:rPr>
              <a:t>𝔽 </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F</a:t>
            </a:r>
            <a:r>
              <a:rPr lang="en-US" altLang="zh-TW" baseline="-25000" dirty="0">
                <a:latin typeface="Cambria Math" panose="02040503050406030204" pitchFamily="18" charset="0"/>
                <a:ea typeface="Cambria Math" panose="02040503050406030204" pitchFamily="18" charset="0"/>
              </a:rPr>
              <a:t>1</a:t>
            </a:r>
            <a:r>
              <a:rPr lang="en-US" altLang="zh-TW" dirty="0">
                <a:latin typeface="Cambria Math" panose="02040503050406030204" pitchFamily="18" charset="0"/>
                <a:ea typeface="Cambria Math" panose="02040503050406030204" pitchFamily="18" charset="0"/>
              </a:rPr>
              <a:t>, </a:t>
            </a:r>
            <a:r>
              <a:rPr lang="en-US" altLang="zh-TW" b="1" dirty="0">
                <a:latin typeface="Cambria Math" panose="02040503050406030204" pitchFamily="18" charset="0"/>
                <a:ea typeface="Cambria Math" panose="02040503050406030204" pitchFamily="18" charset="0"/>
              </a:rPr>
              <a:t>F</a:t>
            </a:r>
            <a:r>
              <a:rPr lang="en-US" altLang="zh-TW" baseline="-25000" dirty="0">
                <a:latin typeface="Cambria Math" panose="02040503050406030204" pitchFamily="18" charset="0"/>
                <a:ea typeface="Cambria Math" panose="02040503050406030204" pitchFamily="18" charset="0"/>
              </a:rPr>
              <a:t>2</a:t>
            </a:r>
            <a:r>
              <a:rPr lang="en-US" altLang="zh-TW" dirty="0">
                <a:latin typeface="Cambria Math" panose="02040503050406030204" pitchFamily="18" charset="0"/>
                <a:ea typeface="Cambria Math" panose="02040503050406030204" pitchFamily="18" charset="0"/>
              </a:rPr>
              <a:t>, …, </a:t>
            </a:r>
            <a:r>
              <a:rPr lang="en-US" altLang="zh-TW" b="1" dirty="0" err="1">
                <a:latin typeface="Cambria Math" panose="02040503050406030204" pitchFamily="18" charset="0"/>
                <a:ea typeface="Cambria Math" panose="02040503050406030204" pitchFamily="18" charset="0"/>
              </a:rPr>
              <a:t>F</a:t>
            </a:r>
            <a:r>
              <a:rPr lang="en-US" altLang="zh-TW" baseline="-25000" dirty="0" err="1">
                <a:latin typeface="Cambria Math" panose="02040503050406030204" pitchFamily="18" charset="0"/>
                <a:ea typeface="Cambria Math" panose="02040503050406030204" pitchFamily="18" charset="0"/>
              </a:rPr>
              <a:t>n</a:t>
            </a:r>
            <a:r>
              <a:rPr lang="en-US" altLang="zh-TW" dirty="0">
                <a:latin typeface="Cambria Math" panose="02040503050406030204" pitchFamily="18" charset="0"/>
                <a:ea typeface="Cambria Math" panose="02040503050406030204" pitchFamily="18" charset="0"/>
              </a:rPr>
              <a:t>}</a:t>
            </a:r>
            <a:endParaRPr lang="zh-TW" altLang="en-US" dirty="0">
              <a:latin typeface="Cambria Math" panose="02040503050406030204" pitchFamily="18" charset="0"/>
            </a:endParaRPr>
          </a:p>
        </p:txBody>
      </p:sp>
      <p:pic>
        <p:nvPicPr>
          <p:cNvPr id="17" name="Picture 15" descr="C:\Users\Jenny\Dropbox\Figure\surface203RigidAlign-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02" t="10116" r="8141" b="10248"/>
          <a:stretch/>
        </p:blipFill>
        <p:spPr bwMode="auto">
          <a:xfrm>
            <a:off x="5916710" y="123825"/>
            <a:ext cx="3095362" cy="292011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群組 20"/>
          <p:cNvGrpSpPr/>
          <p:nvPr/>
        </p:nvGrpSpPr>
        <p:grpSpPr>
          <a:xfrm>
            <a:off x="75581" y="3368505"/>
            <a:ext cx="7554579" cy="3075530"/>
            <a:chOff x="75581" y="3368505"/>
            <a:chExt cx="7554579" cy="3075530"/>
          </a:xfrm>
        </p:grpSpPr>
        <p:sp>
          <p:nvSpPr>
            <p:cNvPr id="19" name="橢圓 18"/>
            <p:cNvSpPr/>
            <p:nvPr/>
          </p:nvSpPr>
          <p:spPr>
            <a:xfrm>
              <a:off x="75581" y="3368505"/>
              <a:ext cx="722671" cy="722671"/>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5120640" y="6085841"/>
              <a:ext cx="2509520" cy="358194"/>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p:cNvGrpSpPr/>
          <p:nvPr/>
        </p:nvGrpSpPr>
        <p:grpSpPr>
          <a:xfrm>
            <a:off x="901031" y="2193856"/>
            <a:ext cx="4219609" cy="3036638"/>
            <a:chOff x="901031" y="2193856"/>
            <a:chExt cx="4219609" cy="3036638"/>
          </a:xfrm>
        </p:grpSpPr>
        <p:sp>
          <p:nvSpPr>
            <p:cNvPr id="7" name="文字方塊 6"/>
            <p:cNvSpPr txBox="1"/>
            <p:nvPr/>
          </p:nvSpPr>
          <p:spPr>
            <a:xfrm>
              <a:off x="901031" y="4399497"/>
              <a:ext cx="3574718" cy="830997"/>
            </a:xfrm>
            <a:prstGeom prst="rect">
              <a:avLst/>
            </a:prstGeom>
            <a:noFill/>
          </p:spPr>
          <p:txBody>
            <a:bodyPr wrap="square" rtlCol="0">
              <a:spAutoFit/>
            </a:bodyPr>
            <a:lstStyle/>
            <a:p>
              <a:r>
                <a:rPr lang="en-US" altLang="zh-TW" sz="2400" dirty="0" smtClean="0">
                  <a:solidFill>
                    <a:srgbClr val="00B050"/>
                  </a:solidFill>
                </a:rPr>
                <a:t>Let points close to the surface of base part</a:t>
              </a:r>
              <a:endParaRPr lang="zh-TW" altLang="en-US" sz="2400" dirty="0">
                <a:solidFill>
                  <a:srgbClr val="00B050"/>
                </a:solidFill>
              </a:endParaRPr>
            </a:p>
          </p:txBody>
        </p:sp>
        <p:cxnSp>
          <p:nvCxnSpPr>
            <p:cNvPr id="9" name="直線單箭頭接點 8"/>
            <p:cNvCxnSpPr/>
            <p:nvPr/>
          </p:nvCxnSpPr>
          <p:spPr>
            <a:xfrm flipV="1">
              <a:off x="2688390" y="3973860"/>
              <a:ext cx="305067" cy="5301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2882231" y="2193856"/>
              <a:ext cx="2238409" cy="461665"/>
            </a:xfrm>
            <a:prstGeom prst="rect">
              <a:avLst/>
            </a:prstGeom>
            <a:noFill/>
          </p:spPr>
          <p:txBody>
            <a:bodyPr wrap="square" rtlCol="0">
              <a:spAutoFit/>
            </a:bodyPr>
            <a:lstStyle/>
            <a:p>
              <a:r>
                <a:rPr lang="en-US" altLang="zh-TW" sz="2400" dirty="0" smtClean="0">
                  <a:solidFill>
                    <a:srgbClr val="FF0000"/>
                  </a:solidFill>
                </a:rPr>
                <a:t>On base surface</a:t>
              </a:r>
              <a:endParaRPr lang="zh-TW" altLang="en-US" sz="2400" dirty="0">
                <a:solidFill>
                  <a:srgbClr val="FF0000"/>
                </a:solidFill>
              </a:endParaRPr>
            </a:p>
          </p:txBody>
        </p:sp>
        <p:cxnSp>
          <p:nvCxnSpPr>
            <p:cNvPr id="23" name="直線單箭頭接點 22"/>
            <p:cNvCxnSpPr>
              <a:stCxn id="22" idx="2"/>
            </p:cNvCxnSpPr>
            <p:nvPr/>
          </p:nvCxnSpPr>
          <p:spPr>
            <a:xfrm>
              <a:off x="4001436" y="2655521"/>
              <a:ext cx="214964" cy="618119"/>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H="1" flipV="1">
              <a:off x="1763485" y="3828792"/>
              <a:ext cx="3187338" cy="1168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2" name="群組 31"/>
          <p:cNvGrpSpPr/>
          <p:nvPr/>
        </p:nvGrpSpPr>
        <p:grpSpPr>
          <a:xfrm>
            <a:off x="5573026" y="3792216"/>
            <a:ext cx="3489960" cy="1438278"/>
            <a:chOff x="5573026" y="3792216"/>
            <a:chExt cx="3489960" cy="1438278"/>
          </a:xfrm>
        </p:grpSpPr>
        <p:sp>
          <p:nvSpPr>
            <p:cNvPr id="10" name="文字方塊 9"/>
            <p:cNvSpPr txBox="1"/>
            <p:nvPr/>
          </p:nvSpPr>
          <p:spPr>
            <a:xfrm>
              <a:off x="5573026" y="4399497"/>
              <a:ext cx="3489960" cy="830997"/>
            </a:xfrm>
            <a:prstGeom prst="rect">
              <a:avLst/>
            </a:prstGeom>
            <a:noFill/>
          </p:spPr>
          <p:txBody>
            <a:bodyPr wrap="square" rtlCol="0">
              <a:spAutoFit/>
            </a:bodyPr>
            <a:lstStyle/>
            <a:p>
              <a:r>
                <a:rPr lang="en-US" altLang="zh-TW" sz="2400" dirty="0" smtClean="0">
                  <a:solidFill>
                    <a:srgbClr val="00B050"/>
                  </a:solidFill>
                </a:rPr>
                <a:t>Preserve the relative position between features</a:t>
              </a:r>
              <a:endParaRPr lang="zh-TW" altLang="en-US" sz="2400" dirty="0">
                <a:solidFill>
                  <a:srgbClr val="00B050"/>
                </a:solidFill>
              </a:endParaRPr>
            </a:p>
          </p:txBody>
        </p:sp>
        <p:cxnSp>
          <p:nvCxnSpPr>
            <p:cNvPr id="11" name="直線單箭頭接點 10"/>
            <p:cNvCxnSpPr>
              <a:stCxn id="10" idx="0"/>
            </p:cNvCxnSpPr>
            <p:nvPr/>
          </p:nvCxnSpPr>
          <p:spPr>
            <a:xfrm flipH="1" flipV="1">
              <a:off x="7161196" y="3946358"/>
              <a:ext cx="156810" cy="4531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H="1">
              <a:off x="6026727" y="3792216"/>
              <a:ext cx="2841567"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86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p:cNvPicPr>
            <a:picLocks noChangeAspect="1"/>
          </p:cNvPicPr>
          <p:nvPr/>
        </p:nvPicPr>
        <p:blipFill>
          <a:blip r:embed="rId3"/>
          <a:stretch>
            <a:fillRect/>
          </a:stretch>
        </p:blipFill>
        <p:spPr>
          <a:xfrm>
            <a:off x="4276577" y="10812"/>
            <a:ext cx="1722087" cy="2025985"/>
          </a:xfrm>
          <a:prstGeom prst="rect">
            <a:avLst/>
          </a:prstGeom>
        </p:spPr>
      </p:pic>
      <p:pic>
        <p:nvPicPr>
          <p:cNvPr id="10" name="圖片 9"/>
          <p:cNvPicPr>
            <a:picLocks noChangeAspect="1"/>
          </p:cNvPicPr>
          <p:nvPr/>
        </p:nvPicPr>
        <p:blipFill>
          <a:blip r:embed="rId4">
            <a:duotone>
              <a:schemeClr val="accent3">
                <a:shade val="45000"/>
                <a:satMod val="135000"/>
              </a:schemeClr>
              <a:prstClr val="white"/>
            </a:duotone>
          </a:blip>
          <a:stretch>
            <a:fillRect/>
          </a:stretch>
        </p:blipFill>
        <p:spPr>
          <a:xfrm>
            <a:off x="75581" y="5534828"/>
            <a:ext cx="8933665" cy="1051019"/>
          </a:xfrm>
          <a:prstGeom prst="rect">
            <a:avLst/>
          </a:prstGeom>
        </p:spPr>
      </p:pic>
      <p:sp>
        <p:nvSpPr>
          <p:cNvPr id="2" name="標題 1"/>
          <p:cNvSpPr>
            <a:spLocks noGrp="1"/>
          </p:cNvSpPr>
          <p:nvPr>
            <p:ph type="title"/>
          </p:nvPr>
        </p:nvSpPr>
        <p:spPr>
          <a:xfrm>
            <a:off x="628650" y="408172"/>
            <a:ext cx="7886700" cy="1039814"/>
          </a:xfrm>
        </p:spPr>
        <p:txBody>
          <a:bodyPr/>
          <a:lstStyle/>
          <a:p>
            <a:r>
              <a:rPr lang="en-US" altLang="zh-TW" dirty="0" smtClean="0"/>
              <a:t>Desired </a:t>
            </a:r>
            <a:r>
              <a:rPr lang="en-US" altLang="zh-TW" dirty="0"/>
              <a:t>P</a:t>
            </a:r>
            <a:r>
              <a:rPr lang="en-US" altLang="zh-TW" dirty="0" smtClean="0"/>
              <a:t>oint</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48</a:t>
            </a:fld>
            <a:endParaRPr lang="zh-TW" altLang="en-US" dirty="0"/>
          </a:p>
        </p:txBody>
      </p:sp>
      <p:sp>
        <p:nvSpPr>
          <p:cNvPr id="7" name="矩形 6"/>
          <p:cNvSpPr/>
          <p:nvPr/>
        </p:nvSpPr>
        <p:spPr>
          <a:xfrm>
            <a:off x="6439148" y="785142"/>
            <a:ext cx="2549288" cy="400110"/>
          </a:xfrm>
          <a:prstGeom prst="rect">
            <a:avLst/>
          </a:prstGeom>
        </p:spPr>
        <p:txBody>
          <a:bodyPr wrap="none">
            <a:spAutoFit/>
          </a:bodyPr>
          <a:lstStyle/>
          <a:p>
            <a:pPr marL="342900" indent="-342900">
              <a:buFont typeface="Arial" panose="020B0604020202020204" pitchFamily="34" charset="0"/>
              <a:buChar char="•"/>
            </a:pPr>
            <a:r>
              <a:rPr lang="en-US" altLang="zh-TW" sz="2000" i="1" dirty="0">
                <a:solidFill>
                  <a:srgbClr val="00FF00"/>
                </a:solidFill>
                <a:effectLst>
                  <a:outerShdw blurRad="38100" dist="38100" dir="2700000" algn="tl">
                    <a:srgbClr val="000000">
                      <a:alpha val="43137"/>
                    </a:srgbClr>
                  </a:outerShdw>
                </a:effectLst>
              </a:rPr>
              <a:t>T</a:t>
            </a:r>
            <a:r>
              <a:rPr lang="zh-TW" altLang="en-US" sz="2000" i="1" dirty="0">
                <a:solidFill>
                  <a:srgbClr val="00FF00"/>
                </a:solidFill>
                <a:effectLst>
                  <a:outerShdw blurRad="38100" dist="38100" dir="2700000" algn="tl">
                    <a:srgbClr val="000000">
                      <a:alpha val="43137"/>
                    </a:srgbClr>
                  </a:outerShdw>
                </a:effectLst>
              </a:rPr>
              <a:t>exture edge </a:t>
            </a:r>
            <a:r>
              <a:rPr lang="zh-TW" altLang="en-US" sz="2000" i="1" dirty="0" smtClean="0">
                <a:solidFill>
                  <a:srgbClr val="00FF00"/>
                </a:solidFill>
                <a:effectLst>
                  <a:outerShdw blurRad="38100" dist="38100" dir="2700000" algn="tl">
                    <a:srgbClr val="000000">
                      <a:alpha val="43137"/>
                    </a:srgbClr>
                  </a:outerShdw>
                </a:effectLst>
              </a:rPr>
              <a:t>points</a:t>
            </a:r>
            <a:endParaRPr lang="en-US" altLang="zh-TW" sz="2000" i="1" dirty="0" smtClean="0">
              <a:solidFill>
                <a:srgbClr val="00FF00"/>
              </a:solidFill>
              <a:effectLst>
                <a:outerShdw blurRad="38100" dist="38100" dir="2700000" algn="tl">
                  <a:srgbClr val="000000">
                    <a:alpha val="43137"/>
                  </a:srgbClr>
                </a:outerShdw>
              </a:effectLst>
            </a:endParaRPr>
          </a:p>
        </p:txBody>
      </p:sp>
      <p:graphicFrame>
        <p:nvGraphicFramePr>
          <p:cNvPr id="9" name="內容版面配置區 8"/>
          <p:cNvGraphicFramePr>
            <a:graphicFrameLocks noGrp="1"/>
          </p:cNvGraphicFramePr>
          <p:nvPr>
            <p:ph idx="1"/>
            <p:extLst/>
          </p:nvPr>
        </p:nvGraphicFramePr>
        <p:xfrm>
          <a:off x="161290" y="1981200"/>
          <a:ext cx="6798310" cy="2987040"/>
        </p:xfrm>
        <a:graphic>
          <a:graphicData uri="http://schemas.openxmlformats.org/drawingml/2006/table">
            <a:tbl>
              <a:tblPr firstRow="1" bandRow="1">
                <a:tableStyleId>{5940675A-B579-460E-94D1-54222C63F5DA}</a:tableStyleId>
              </a:tblPr>
              <a:tblGrid>
                <a:gridCol w="268351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altLang="zh-TW" sz="2800" b="1" i="1" dirty="0" smtClean="0">
                          <a:latin typeface="Cambria Math" panose="02040503050406030204" pitchFamily="18" charset="0"/>
                          <a:ea typeface="Cambria Math" panose="02040503050406030204" pitchFamily="18" charset="0"/>
                        </a:rPr>
                        <a:t>p</a:t>
                      </a:r>
                      <a:endParaRPr lang="zh-TW" altLang="en-US" sz="2800" i="1" dirty="0"/>
                    </a:p>
                  </a:txBody>
                  <a:tcPr>
                    <a:solidFill>
                      <a:schemeClr val="accent4">
                        <a:lumMod val="40000"/>
                        <a:lumOff val="60000"/>
                      </a:schemeClr>
                    </a:solidFill>
                  </a:tcPr>
                </a:tc>
                <a:tc>
                  <a:txBody>
                    <a:bodyPr/>
                    <a:lstStyle/>
                    <a:p>
                      <a:r>
                        <a:rPr lang="en-US" altLang="zh-TW" sz="2800" b="1" i="1" dirty="0" smtClean="0">
                          <a:latin typeface="Cambria Math" panose="02040503050406030204" pitchFamily="18" charset="0"/>
                          <a:ea typeface="Cambria Math" panose="02040503050406030204" pitchFamily="18" charset="0"/>
                        </a:rPr>
                        <a:t>d (desired point)</a:t>
                      </a:r>
                      <a:endParaRPr lang="zh-TW" altLang="en-US" sz="2800" i="1" dirty="0"/>
                    </a:p>
                  </a:txBody>
                  <a:tcPr>
                    <a:solidFill>
                      <a:schemeClr val="accent4">
                        <a:lumMod val="40000"/>
                        <a:lumOff val="60000"/>
                      </a:schemeClr>
                    </a:solidFill>
                  </a:tcPr>
                </a:tc>
                <a:extLst>
                  <a:ext uri="{0D108BD9-81ED-4DB2-BD59-A6C34878D82A}">
                    <a16:rowId xmlns:a16="http://schemas.microsoft.com/office/drawing/2014/main" val="10000"/>
                  </a:ext>
                </a:extLst>
              </a:tr>
              <a:tr h="370840">
                <a:tc>
                  <a:txBody>
                    <a:bodyPr/>
                    <a:lstStyle/>
                    <a:p>
                      <a:r>
                        <a:rPr lang="en-US" altLang="zh-TW" sz="2400" dirty="0" smtClean="0"/>
                        <a:t>Texture edge points</a:t>
                      </a:r>
                      <a:endParaRPr lang="zh-TW" alt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t>A point</a:t>
                      </a:r>
                      <a:r>
                        <a:rPr lang="en-US" altLang="zh-TW" sz="2400" b="1" dirty="0" smtClean="0"/>
                        <a:t> on the surface </a:t>
                      </a:r>
                      <a:r>
                        <a:rPr lang="en-US" altLang="zh-TW" sz="2400" dirty="0" smtClean="0"/>
                        <a:t>of the base part that is</a:t>
                      </a:r>
                      <a:r>
                        <a:rPr lang="en-US" altLang="zh-TW" sz="2400" baseline="0" dirty="0" smtClean="0"/>
                        <a:t> </a:t>
                      </a:r>
                      <a:r>
                        <a:rPr lang="en-US" altLang="zh-TW" sz="2400" dirty="0" smtClean="0"/>
                        <a:t>closest to </a:t>
                      </a:r>
                      <a:r>
                        <a:rPr lang="en-US" altLang="zh-TW" sz="2400" b="1" dirty="0" smtClean="0">
                          <a:latin typeface="Cambria Math" panose="02040503050406030204" pitchFamily="18" charset="0"/>
                          <a:ea typeface="Cambria Math" panose="02040503050406030204" pitchFamily="18" charset="0"/>
                        </a:rPr>
                        <a:t>p</a:t>
                      </a:r>
                      <a:endParaRPr lang="zh-TW" altLang="en-US" sz="2400" dirty="0" smtClean="0"/>
                    </a:p>
                  </a:txBody>
                  <a:tcPr/>
                </a:tc>
                <a:extLst>
                  <a:ext uri="{0D108BD9-81ED-4DB2-BD59-A6C34878D82A}">
                    <a16:rowId xmlns:a16="http://schemas.microsoft.com/office/drawing/2014/main" val="10001"/>
                  </a:ext>
                </a:extLst>
              </a:tr>
              <a:tr h="370840">
                <a:tc>
                  <a:txBody>
                    <a:bodyPr/>
                    <a:lstStyle/>
                    <a:p>
                      <a:r>
                        <a:rPr lang="en-US" altLang="zh-TW" sz="2400" dirty="0" smtClean="0"/>
                        <a:t>Curvature points</a:t>
                      </a:r>
                    </a:p>
                  </a:txBody>
                  <a:tcPr/>
                </a:tc>
                <a:tc>
                  <a:txBody>
                    <a:bodyPr/>
                    <a:lstStyle/>
                    <a:p>
                      <a:pPr marL="0" indent="0">
                        <a:buFont typeface="Arial" panose="020B0604020202020204" pitchFamily="34" charset="0"/>
                        <a:buNone/>
                      </a:pPr>
                      <a:r>
                        <a:rPr lang="en-US" altLang="zh-TW" sz="2400" dirty="0" smtClean="0"/>
                        <a:t>The </a:t>
                      </a:r>
                      <a:r>
                        <a:rPr lang="en-US" altLang="zh-TW" sz="2400" b="1" dirty="0" smtClean="0"/>
                        <a:t>closest curvature point</a:t>
                      </a:r>
                      <a:r>
                        <a:rPr lang="en-US" altLang="zh-TW" sz="2400" dirty="0" smtClean="0"/>
                        <a:t> on the surface of base part</a:t>
                      </a:r>
                    </a:p>
                  </a:txBody>
                  <a:tcPr/>
                </a:tc>
                <a:extLst>
                  <a:ext uri="{0D108BD9-81ED-4DB2-BD59-A6C34878D82A}">
                    <a16:rowId xmlns:a16="http://schemas.microsoft.com/office/drawing/2014/main" val="10002"/>
                  </a:ext>
                </a:extLst>
              </a:tr>
              <a:tr h="370840">
                <a:tc>
                  <a:txBody>
                    <a:bodyPr/>
                    <a:lstStyle/>
                    <a:p>
                      <a:r>
                        <a:rPr lang="en-US" altLang="zh-TW" sz="2400" dirty="0" smtClean="0"/>
                        <a:t>Ridge points</a:t>
                      </a:r>
                      <a:endParaRPr lang="zh-TW" alt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400" dirty="0" smtClean="0"/>
                        <a:t>The </a:t>
                      </a:r>
                      <a:r>
                        <a:rPr lang="en-US" altLang="zh-TW" sz="2400" b="1" dirty="0" smtClean="0"/>
                        <a:t>closest ridge point </a:t>
                      </a:r>
                      <a:r>
                        <a:rPr lang="en-US" altLang="zh-TW" sz="2400" dirty="0" smtClean="0"/>
                        <a:t>on the surface of base part</a:t>
                      </a:r>
                    </a:p>
                  </a:txBody>
                  <a:tcPr/>
                </a:tc>
                <a:extLst>
                  <a:ext uri="{0D108BD9-81ED-4DB2-BD59-A6C34878D82A}">
                    <a16:rowId xmlns:a16="http://schemas.microsoft.com/office/drawing/2014/main" val="10003"/>
                  </a:ext>
                </a:extLst>
              </a:tr>
            </a:tbl>
          </a:graphicData>
        </a:graphic>
      </p:graphicFrame>
      <p:sp>
        <p:nvSpPr>
          <p:cNvPr id="3" name="矩形 2"/>
          <p:cNvSpPr/>
          <p:nvPr/>
        </p:nvSpPr>
        <p:spPr>
          <a:xfrm>
            <a:off x="6855505" y="1080216"/>
            <a:ext cx="2255617" cy="400110"/>
          </a:xfrm>
          <a:prstGeom prst="rect">
            <a:avLst/>
          </a:prstGeom>
        </p:spPr>
        <p:txBody>
          <a:bodyPr wrap="none">
            <a:spAutoFit/>
          </a:bodyPr>
          <a:lstStyle/>
          <a:p>
            <a:pPr marL="342900" indent="-342900">
              <a:buFont typeface="Arial" panose="020B0604020202020204" pitchFamily="34" charset="0"/>
              <a:buChar char="•"/>
            </a:pPr>
            <a:r>
              <a:rPr lang="en-US" altLang="zh-TW" sz="2000" i="1" dirty="0">
                <a:solidFill>
                  <a:srgbClr val="0000FF"/>
                </a:solidFill>
                <a:effectLst>
                  <a:outerShdw blurRad="38100" dist="38100" dir="2700000" algn="tl">
                    <a:srgbClr val="000000">
                      <a:alpha val="43137"/>
                    </a:srgbClr>
                  </a:outerShdw>
                </a:effectLst>
              </a:rPr>
              <a:t>C</a:t>
            </a:r>
            <a:r>
              <a:rPr lang="zh-TW" altLang="en-US" sz="2000" i="1" dirty="0">
                <a:solidFill>
                  <a:srgbClr val="0000FF"/>
                </a:solidFill>
                <a:effectLst>
                  <a:outerShdw blurRad="38100" dist="38100" dir="2700000" algn="tl">
                    <a:srgbClr val="000000">
                      <a:alpha val="43137"/>
                    </a:srgbClr>
                  </a:outerShdw>
                </a:effectLst>
              </a:rPr>
              <a:t>urvature points</a:t>
            </a:r>
            <a:endParaRPr lang="en-US" altLang="zh-TW" sz="2000" i="1" dirty="0">
              <a:solidFill>
                <a:srgbClr val="0000FF"/>
              </a:solidFill>
              <a:effectLst>
                <a:outerShdw blurRad="38100" dist="38100" dir="2700000" algn="tl">
                  <a:srgbClr val="000000">
                    <a:alpha val="43137"/>
                  </a:srgbClr>
                </a:outerShdw>
              </a:effectLst>
            </a:endParaRPr>
          </a:p>
        </p:txBody>
      </p:sp>
      <p:sp>
        <p:nvSpPr>
          <p:cNvPr id="5" name="矩形 4"/>
          <p:cNvSpPr/>
          <p:nvPr/>
        </p:nvSpPr>
        <p:spPr>
          <a:xfrm>
            <a:off x="7334787" y="1382818"/>
            <a:ext cx="1809213" cy="400110"/>
          </a:xfrm>
          <a:prstGeom prst="rect">
            <a:avLst/>
          </a:prstGeom>
        </p:spPr>
        <p:txBody>
          <a:bodyPr wrap="none">
            <a:spAutoFit/>
          </a:bodyPr>
          <a:lstStyle/>
          <a:p>
            <a:pPr marL="342900" indent="-342900">
              <a:buFont typeface="Arial" panose="020B0604020202020204" pitchFamily="34" charset="0"/>
              <a:buChar char="•"/>
            </a:pPr>
            <a:r>
              <a:rPr lang="en-US" altLang="zh-TW" sz="2000" i="1" dirty="0">
                <a:solidFill>
                  <a:srgbClr val="FF0000"/>
                </a:solidFill>
                <a:effectLst>
                  <a:outerShdw blurRad="38100" dist="38100" dir="2700000" algn="tl">
                    <a:srgbClr val="000000">
                      <a:alpha val="43137"/>
                    </a:srgbClr>
                  </a:outerShdw>
                </a:effectLst>
              </a:rPr>
              <a:t>R</a:t>
            </a:r>
            <a:r>
              <a:rPr lang="zh-TW" altLang="en-US" sz="2000" i="1" dirty="0">
                <a:solidFill>
                  <a:srgbClr val="FF0000"/>
                </a:solidFill>
                <a:effectLst>
                  <a:outerShdw blurRad="38100" dist="38100" dir="2700000" algn="tl">
                    <a:srgbClr val="000000">
                      <a:alpha val="43137"/>
                    </a:srgbClr>
                  </a:outerShdw>
                </a:effectLst>
              </a:rPr>
              <a:t>idge points</a:t>
            </a:r>
          </a:p>
        </p:txBody>
      </p:sp>
      <p:grpSp>
        <p:nvGrpSpPr>
          <p:cNvPr id="41" name="群組 40"/>
          <p:cNvGrpSpPr/>
          <p:nvPr/>
        </p:nvGrpSpPr>
        <p:grpSpPr>
          <a:xfrm>
            <a:off x="6559032" y="985197"/>
            <a:ext cx="2429404" cy="2993849"/>
            <a:chOff x="6559032" y="985197"/>
            <a:chExt cx="2429404" cy="2993849"/>
          </a:xfrm>
        </p:grpSpPr>
        <p:sp>
          <p:nvSpPr>
            <p:cNvPr id="11" name="橢圓 10"/>
            <p:cNvSpPr/>
            <p:nvPr/>
          </p:nvSpPr>
          <p:spPr>
            <a:xfrm>
              <a:off x="7403476" y="2085530"/>
              <a:ext cx="1584960" cy="1584960"/>
            </a:xfrm>
            <a:prstGeom prst="ellipse">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弧形 21"/>
            <p:cNvSpPr/>
            <p:nvPr/>
          </p:nvSpPr>
          <p:spPr>
            <a:xfrm>
              <a:off x="7378076" y="3105172"/>
              <a:ext cx="817880" cy="782320"/>
            </a:xfrm>
            <a:prstGeom prst="arc">
              <a:avLst>
                <a:gd name="adj1" fmla="val 13854368"/>
                <a:gd name="adj2" fmla="val 0"/>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8" name="直線接點 27"/>
            <p:cNvCxnSpPr>
              <a:endCxn id="11" idx="1"/>
            </p:cNvCxnSpPr>
            <p:nvPr/>
          </p:nvCxnSpPr>
          <p:spPr>
            <a:xfrm>
              <a:off x="6559032" y="985197"/>
              <a:ext cx="1076556" cy="1332445"/>
            </a:xfrm>
            <a:prstGeom prst="line">
              <a:avLst/>
            </a:prstGeom>
            <a:ln w="19050">
              <a:solidFill>
                <a:srgbClr val="00FF00"/>
              </a:solidFill>
            </a:ln>
          </p:spPr>
          <p:style>
            <a:lnRef idx="1">
              <a:schemeClr val="accent6"/>
            </a:lnRef>
            <a:fillRef idx="0">
              <a:schemeClr val="accent6"/>
            </a:fillRef>
            <a:effectRef idx="0">
              <a:schemeClr val="accent6"/>
            </a:effectRef>
            <a:fontRef idx="minor">
              <a:schemeClr val="tx1"/>
            </a:fontRef>
          </p:style>
        </p:cxnSp>
        <p:cxnSp>
          <p:nvCxnSpPr>
            <p:cNvPr id="32" name="直線接點 31"/>
            <p:cNvCxnSpPr/>
            <p:nvPr/>
          </p:nvCxnSpPr>
          <p:spPr>
            <a:xfrm>
              <a:off x="6995160" y="1280271"/>
              <a:ext cx="640428" cy="181997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弧形 32"/>
            <p:cNvSpPr/>
            <p:nvPr/>
          </p:nvSpPr>
          <p:spPr>
            <a:xfrm rot="7827646">
              <a:off x="7817953" y="1522452"/>
              <a:ext cx="813840" cy="854897"/>
            </a:xfrm>
            <a:prstGeom prst="arc">
              <a:avLst>
                <a:gd name="adj1" fmla="val 16117632"/>
                <a:gd name="adj2" fmla="val 0"/>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4" name="直線接點 33"/>
            <p:cNvCxnSpPr>
              <a:endCxn id="33" idx="2"/>
            </p:cNvCxnSpPr>
            <p:nvPr/>
          </p:nvCxnSpPr>
          <p:spPr>
            <a:xfrm>
              <a:off x="7461310" y="1558955"/>
              <a:ext cx="499501" cy="7005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183"/>
            <p:cNvSpPr txBox="1"/>
            <p:nvPr/>
          </p:nvSpPr>
          <p:spPr>
            <a:xfrm>
              <a:off x="7711060" y="3578936"/>
              <a:ext cx="1258678" cy="400110"/>
            </a:xfrm>
            <a:prstGeom prst="rect">
              <a:avLst/>
            </a:prstGeom>
            <a:noFill/>
          </p:spPr>
          <p:txBody>
            <a:bodyPr wrap="none" rtlCol="0">
              <a:spAutoFit/>
            </a:bodyPr>
            <a:lstStyle/>
            <a:p>
              <a:r>
                <a:rPr lang="en-US" altLang="zh-TW" sz="2000" b="1" dirty="0" smtClean="0">
                  <a:solidFill>
                    <a:schemeClr val="tx1">
                      <a:lumMod val="75000"/>
                      <a:lumOff val="25000"/>
                    </a:schemeClr>
                  </a:solidFill>
                  <a:latin typeface="Palatino Linotype" pitchFamily="18" charset="0"/>
                </a:rPr>
                <a:t>Base part</a:t>
              </a:r>
              <a:endParaRPr lang="en-US" altLang="zh-CN" sz="2000" b="1" dirty="0" smtClean="0">
                <a:solidFill>
                  <a:schemeClr val="tx1">
                    <a:lumMod val="75000"/>
                    <a:lumOff val="25000"/>
                  </a:schemeClr>
                </a:solidFill>
                <a:latin typeface="Palatino Linotype" pitchFamily="18" charset="0"/>
              </a:endParaRPr>
            </a:p>
          </p:txBody>
        </p:sp>
      </p:grpSp>
    </p:spTree>
    <p:extLst>
      <p:ext uri="{BB962C8B-B14F-4D97-AF65-F5344CB8AC3E}">
        <p14:creationId xmlns:p14="http://schemas.microsoft.com/office/powerpoint/2010/main" val="303286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Step 4: Soft </a:t>
            </a:r>
            <a:r>
              <a:rPr lang="en-US" altLang="zh-TW" dirty="0" smtClean="0"/>
              <a:t>Matching</a:t>
            </a:r>
            <a:endParaRPr lang="zh-TW" altLang="en-US" dirty="0"/>
          </a:p>
        </p:txBody>
      </p:sp>
      <p:sp>
        <p:nvSpPr>
          <p:cNvPr id="3" name="內容版面配置區 2"/>
          <p:cNvSpPr>
            <a:spLocks noGrp="1"/>
          </p:cNvSpPr>
          <p:nvPr>
            <p:ph idx="1"/>
          </p:nvPr>
        </p:nvSpPr>
        <p:spPr>
          <a:xfrm>
            <a:off x="537210" y="1473200"/>
            <a:ext cx="7886700" cy="5080000"/>
          </a:xfrm>
        </p:spPr>
        <p:txBody>
          <a:bodyPr>
            <a:normAutofit/>
          </a:bodyPr>
          <a:lstStyle/>
          <a:p>
            <a:r>
              <a:rPr lang="en-US" altLang="zh-TW" b="1" dirty="0"/>
              <a:t>Problem</a:t>
            </a:r>
            <a:r>
              <a:rPr lang="en-US" altLang="zh-TW" b="1" dirty="0" smtClean="0"/>
              <a:t>: </a:t>
            </a:r>
            <a:r>
              <a:rPr lang="en-US" altLang="zh-TW" dirty="0"/>
              <a:t>p</a:t>
            </a:r>
            <a:r>
              <a:rPr lang="en-US" altLang="zh-TW" dirty="0" smtClean="0"/>
              <a:t>oints </a:t>
            </a:r>
            <a:r>
              <a:rPr lang="en-US" altLang="zh-TW" dirty="0"/>
              <a:t>are not onto the </a:t>
            </a:r>
            <a:r>
              <a:rPr lang="en-US" altLang="zh-TW" dirty="0" smtClean="0"/>
              <a:t>surface                  </a:t>
            </a:r>
            <a:r>
              <a:rPr lang="en-US" altLang="zh-TW" dirty="0"/>
              <a:t>of </a:t>
            </a:r>
            <a:r>
              <a:rPr lang="en-US" altLang="zh-TW" dirty="0" smtClean="0"/>
              <a:t>base model after rigid matching</a:t>
            </a:r>
          </a:p>
          <a:p>
            <a:r>
              <a:rPr lang="en-US" altLang="zh-TW" dirty="0"/>
              <a:t>Calculate each feature </a:t>
            </a:r>
            <a:r>
              <a:rPr lang="en-US" altLang="zh-TW" dirty="0" smtClean="0"/>
              <a:t>independently</a:t>
            </a:r>
          </a:p>
          <a:p>
            <a:r>
              <a:rPr lang="en-US" altLang="zh-TW" b="1" dirty="0" smtClean="0"/>
              <a:t>Objective:</a:t>
            </a:r>
            <a:endParaRPr lang="en-US" altLang="zh-TW" dirty="0" smtClean="0"/>
          </a:p>
          <a:p>
            <a:pPr lvl="1"/>
            <a:r>
              <a:rPr lang="en-US" altLang="zh-TW" dirty="0" smtClean="0"/>
              <a:t>Let points lay on </a:t>
            </a:r>
            <a:r>
              <a:rPr lang="en-US" altLang="zh-TW" dirty="0"/>
              <a:t>the surface of base </a:t>
            </a:r>
            <a:r>
              <a:rPr lang="en-US" altLang="zh-TW" dirty="0" smtClean="0"/>
              <a:t>part</a:t>
            </a:r>
            <a:endParaRPr lang="en-US" altLang="zh-TW" dirty="0"/>
          </a:p>
          <a:p>
            <a:pPr lvl="1"/>
            <a:r>
              <a:rPr lang="en-US" altLang="zh-TW" dirty="0"/>
              <a:t>Preserve the </a:t>
            </a:r>
            <a:r>
              <a:rPr lang="en-US" altLang="zh-TW" dirty="0" smtClean="0"/>
              <a:t>shape of feature pattern</a:t>
            </a:r>
          </a:p>
          <a:p>
            <a:r>
              <a:rPr lang="en-US" altLang="zh-TW" dirty="0" smtClean="0"/>
              <a:t>To ensure that points will be onto the surface, represent point </a:t>
            </a:r>
            <a:r>
              <a:rPr lang="en-US" altLang="zh-TW" dirty="0"/>
              <a:t>positions by </a:t>
            </a:r>
            <a:r>
              <a:rPr lang="en-US" altLang="zh-TW" dirty="0" err="1"/>
              <a:t>B</a:t>
            </a:r>
            <a:r>
              <a:rPr lang="en-US" altLang="zh-TW" dirty="0" err="1" smtClean="0"/>
              <a:t>arycentric</a:t>
            </a:r>
            <a:r>
              <a:rPr lang="en-US" altLang="zh-TW" dirty="0" smtClean="0"/>
              <a:t> </a:t>
            </a:r>
            <a:r>
              <a:rPr lang="en-US" altLang="zh-TW" dirty="0"/>
              <a:t>coordinate</a:t>
            </a:r>
          </a:p>
          <a:p>
            <a:r>
              <a:rPr lang="en-US" altLang="zh-TW" dirty="0"/>
              <a:t>To </a:t>
            </a:r>
            <a:r>
              <a:rPr lang="en-US" altLang="zh-TW" dirty="0" smtClean="0"/>
              <a:t>preserve </a:t>
            </a:r>
            <a:r>
              <a:rPr lang="en-US" altLang="zh-TW" dirty="0"/>
              <a:t>the shape of feature </a:t>
            </a:r>
            <a:r>
              <a:rPr lang="en-US" altLang="zh-TW" dirty="0" smtClean="0"/>
              <a:t>pattern, </a:t>
            </a:r>
            <a:r>
              <a:rPr lang="en-US" altLang="zh-TW" dirty="0"/>
              <a:t>represent the shape of feature pattern as </a:t>
            </a:r>
            <a:r>
              <a:rPr lang="en-US" altLang="zh-TW" dirty="0" smtClean="0"/>
              <a:t>links</a:t>
            </a:r>
            <a:r>
              <a:rPr lang="zh-TW" altLang="en-US" dirty="0" smtClean="0"/>
              <a:t> </a:t>
            </a:r>
            <a:r>
              <a:rPr lang="en-US" altLang="zh-TW" dirty="0"/>
              <a:t>whose lengths are maintained</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49</a:t>
            </a:fld>
            <a:endParaRPr lang="zh-TW" altLang="en-US" dirty="0"/>
          </a:p>
        </p:txBody>
      </p:sp>
      <p:pic>
        <p:nvPicPr>
          <p:cNvPr id="1026" name="Picture 2" descr="http://mathworld.wolfram.com/images/eps-gif/Barycentric_901.gif"/>
          <p:cNvPicPr>
            <a:picLocks noChangeAspect="1" noChangeArrowheads="1"/>
          </p:cNvPicPr>
          <p:nvPr/>
        </p:nvPicPr>
        <p:blipFill rotWithShape="1">
          <a:blip r:embed="rId3">
            <a:extLst>
              <a:ext uri="{28A0092B-C50C-407E-A947-70E740481C1C}">
                <a14:useLocalDpi xmlns:a14="http://schemas.microsoft.com/office/drawing/2010/main" val="0"/>
              </a:ext>
            </a:extLst>
          </a:blip>
          <a:srcRect l="50154"/>
          <a:stretch/>
        </p:blipFill>
        <p:spPr bwMode="auto">
          <a:xfrm>
            <a:off x="6644049" y="231189"/>
            <a:ext cx="235966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24" name="圖片 10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849" y="2505600"/>
            <a:ext cx="2314575" cy="1600200"/>
          </a:xfrm>
          <a:prstGeom prst="rect">
            <a:avLst/>
          </a:prstGeom>
        </p:spPr>
      </p:pic>
    </p:spTree>
    <p:extLst>
      <p:ext uri="{BB962C8B-B14F-4D97-AF65-F5344CB8AC3E}">
        <p14:creationId xmlns:p14="http://schemas.microsoft.com/office/powerpoint/2010/main" val="11954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981075" y="2433504"/>
            <a:ext cx="7181850" cy="4295775"/>
          </a:xfrm>
          <a:prstGeom prst="rect">
            <a:avLst/>
          </a:prstGeom>
        </p:spPr>
      </p:pic>
      <p:sp>
        <p:nvSpPr>
          <p:cNvPr id="2" name="標題 1"/>
          <p:cNvSpPr>
            <a:spLocks noGrp="1"/>
          </p:cNvSpPr>
          <p:nvPr>
            <p:ph type="title"/>
          </p:nvPr>
        </p:nvSpPr>
        <p:spPr>
          <a:xfrm>
            <a:off x="628650" y="-633"/>
            <a:ext cx="7886700" cy="839878"/>
          </a:xfrm>
        </p:spPr>
        <p:txBody>
          <a:bodyPr/>
          <a:lstStyle/>
          <a:p>
            <a:r>
              <a:rPr lang="en-US" altLang="zh-TW" dirty="0"/>
              <a:t>Fundamental Operations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a:t>
            </a:fld>
            <a:endParaRPr lang="zh-TW" altLang="en-US" dirty="0"/>
          </a:p>
        </p:txBody>
      </p:sp>
      <p:sp>
        <p:nvSpPr>
          <p:cNvPr id="9" name="內容版面配置區 2"/>
          <p:cNvSpPr>
            <a:spLocks noGrp="1"/>
          </p:cNvSpPr>
          <p:nvPr>
            <p:ph idx="1"/>
          </p:nvPr>
        </p:nvSpPr>
        <p:spPr>
          <a:xfrm>
            <a:off x="628650" y="839245"/>
            <a:ext cx="7886700" cy="1540702"/>
          </a:xfrm>
        </p:spPr>
        <p:txBody>
          <a:bodyPr>
            <a:normAutofit fontScale="92500"/>
          </a:bodyPr>
          <a:lstStyle/>
          <a:p>
            <a:r>
              <a:rPr lang="en-US" altLang="zh-TW" dirty="0"/>
              <a:t>“Deform” and “change color” are </a:t>
            </a:r>
            <a:r>
              <a:rPr lang="en-US" altLang="zh-TW" dirty="0" smtClean="0"/>
              <a:t>essentially the same</a:t>
            </a:r>
          </a:p>
          <a:p>
            <a:r>
              <a:rPr lang="en-US" altLang="zh-TW" dirty="0"/>
              <a:t>Both can be handled by morphing techniques, which we call mixing in this </a:t>
            </a:r>
            <a:r>
              <a:rPr lang="en-US" altLang="zh-TW" dirty="0" smtClean="0"/>
              <a:t>paper</a:t>
            </a:r>
            <a:endParaRPr lang="zh-TW" altLang="en-US" dirty="0"/>
          </a:p>
        </p:txBody>
      </p:sp>
      <p:grpSp>
        <p:nvGrpSpPr>
          <p:cNvPr id="15" name="群組 14"/>
          <p:cNvGrpSpPr/>
          <p:nvPr/>
        </p:nvGrpSpPr>
        <p:grpSpPr>
          <a:xfrm>
            <a:off x="770021" y="2165735"/>
            <a:ext cx="4566067" cy="4549582"/>
            <a:chOff x="770021" y="2165735"/>
            <a:chExt cx="4566067" cy="4549582"/>
          </a:xfrm>
        </p:grpSpPr>
        <p:sp>
          <p:nvSpPr>
            <p:cNvPr id="7" name="圓角矩形 6"/>
            <p:cNvSpPr/>
            <p:nvPr/>
          </p:nvSpPr>
          <p:spPr>
            <a:xfrm>
              <a:off x="770021" y="2417523"/>
              <a:ext cx="4566067" cy="4297794"/>
            </a:xfrm>
            <a:prstGeom prst="roundRect">
              <a:avLst>
                <a:gd name="adj" fmla="val 8559"/>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內容版面配置區 2"/>
            <p:cNvSpPr txBox="1">
              <a:spLocks/>
            </p:cNvSpPr>
            <p:nvPr/>
          </p:nvSpPr>
          <p:spPr>
            <a:xfrm>
              <a:off x="2576945" y="2165735"/>
              <a:ext cx="1108364" cy="56788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b="1" dirty="0" smtClean="0">
                  <a:solidFill>
                    <a:srgbClr val="FF0066"/>
                  </a:solidFill>
                </a:rPr>
                <a:t>Mix</a:t>
              </a:r>
              <a:endParaRPr lang="en-US" altLang="zh-TW" sz="3200" b="1" dirty="0">
                <a:solidFill>
                  <a:srgbClr val="FF0066"/>
                </a:solidFill>
              </a:endParaRPr>
            </a:p>
          </p:txBody>
        </p:sp>
      </p:grpSp>
      <p:grpSp>
        <p:nvGrpSpPr>
          <p:cNvPr id="11" name="群組 10"/>
          <p:cNvGrpSpPr/>
          <p:nvPr/>
        </p:nvGrpSpPr>
        <p:grpSpPr>
          <a:xfrm>
            <a:off x="5411481" y="2173266"/>
            <a:ext cx="2671011" cy="4542051"/>
            <a:chOff x="771931" y="2003930"/>
            <a:chExt cx="2671011" cy="4542051"/>
          </a:xfrm>
        </p:grpSpPr>
        <p:sp>
          <p:nvSpPr>
            <p:cNvPr id="12" name="圓角矩形 11"/>
            <p:cNvSpPr/>
            <p:nvPr/>
          </p:nvSpPr>
          <p:spPr>
            <a:xfrm>
              <a:off x="771931" y="2264168"/>
              <a:ext cx="2671011" cy="4281813"/>
            </a:xfrm>
            <a:prstGeom prst="roundRect">
              <a:avLst>
                <a:gd name="adj" fmla="val 12311"/>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txBox="1">
              <a:spLocks/>
            </p:cNvSpPr>
            <p:nvPr/>
          </p:nvSpPr>
          <p:spPr>
            <a:xfrm>
              <a:off x="1387177" y="2003930"/>
              <a:ext cx="1399309" cy="56788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3200" b="1" dirty="0" smtClean="0">
                  <a:solidFill>
                    <a:srgbClr val="FF0066"/>
                  </a:solidFill>
                </a:rPr>
                <a:t>Attach</a:t>
              </a:r>
              <a:endParaRPr lang="en-US" altLang="zh-TW" sz="3200" b="1" dirty="0">
                <a:solidFill>
                  <a:srgbClr val="FF0066"/>
                </a:solidFill>
              </a:endParaRPr>
            </a:p>
          </p:txBody>
        </p:sp>
      </p:grpSp>
    </p:spTree>
    <p:extLst>
      <p:ext uri="{BB962C8B-B14F-4D97-AF65-F5344CB8AC3E}">
        <p14:creationId xmlns:p14="http://schemas.microsoft.com/office/powerpoint/2010/main" val="2745764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C:\Users\Jenny\Dropbox\Figure\surface204SoftAlign-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46" t="9082" r="7825" b="9476"/>
          <a:stretch/>
        </p:blipFill>
        <p:spPr bwMode="auto">
          <a:xfrm>
            <a:off x="5680724" y="86712"/>
            <a:ext cx="2966721" cy="285496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511921" y="426754"/>
            <a:ext cx="5158518" cy="1325563"/>
          </a:xfrm>
        </p:spPr>
        <p:txBody>
          <a:bodyPr/>
          <a:lstStyle/>
          <a:p>
            <a:r>
              <a:rPr lang="en-US" altLang="zh-TW" dirty="0"/>
              <a:t>Step 4: </a:t>
            </a:r>
            <a:r>
              <a:rPr lang="en-US" altLang="zh-TW" dirty="0" smtClean="0"/>
              <a:t/>
            </a:r>
            <a:br>
              <a:rPr lang="en-US" altLang="zh-TW" dirty="0" smtClean="0"/>
            </a:br>
            <a:r>
              <a:rPr lang="en-US" altLang="zh-TW" dirty="0" smtClean="0"/>
              <a:t>Soft </a:t>
            </a:r>
            <a:r>
              <a:rPr lang="en-US" altLang="zh-TW" dirty="0"/>
              <a:t>Matching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50</a:t>
            </a:fld>
            <a:endParaRPr lang="zh-TW" altLang="en-US" dirty="0"/>
          </a:p>
        </p:txBody>
      </p:sp>
      <p:pic>
        <p:nvPicPr>
          <p:cNvPr id="5" name="圖片 4"/>
          <p:cNvPicPr>
            <a:picLocks noChangeAspect="1"/>
          </p:cNvPicPr>
          <p:nvPr/>
        </p:nvPicPr>
        <p:blipFill>
          <a:blip r:embed="rId4"/>
          <a:stretch>
            <a:fillRect/>
          </a:stretch>
        </p:blipFill>
        <p:spPr>
          <a:xfrm>
            <a:off x="110475" y="3002632"/>
            <a:ext cx="8911606" cy="1024526"/>
          </a:xfrm>
          <a:prstGeom prst="rect">
            <a:avLst/>
          </a:prstGeom>
        </p:spPr>
      </p:pic>
      <p:sp>
        <p:nvSpPr>
          <p:cNvPr id="6" name="文字方塊 5"/>
          <p:cNvSpPr txBox="1"/>
          <p:nvPr/>
        </p:nvSpPr>
        <p:spPr>
          <a:xfrm>
            <a:off x="1470110" y="5181284"/>
            <a:ext cx="5931568" cy="1631216"/>
          </a:xfrm>
          <a:prstGeom prst="rect">
            <a:avLst/>
          </a:prstGeom>
          <a:noFill/>
        </p:spPr>
        <p:txBody>
          <a:bodyPr wrap="square" rtlCol="0">
            <a:spAutoFit/>
          </a:bodyPr>
          <a:lstStyle/>
          <a:p>
            <a:r>
              <a:rPr lang="en-US" altLang="zh-TW" sz="2000" b="1" dirty="0">
                <a:latin typeface="Cambria Math" panose="02040503050406030204" pitchFamily="18" charset="0"/>
                <a:ea typeface="Cambria Math" panose="02040503050406030204" pitchFamily="18" charset="0"/>
              </a:rPr>
              <a:t>p</a:t>
            </a:r>
            <a:r>
              <a:rPr lang="en-US" altLang="zh-TW" sz="2000" dirty="0">
                <a:latin typeface="Cambria Math" panose="02040503050406030204" pitchFamily="18" charset="0"/>
                <a:ea typeface="Cambria Math" panose="02040503050406030204" pitchFamily="18" charset="0"/>
              </a:rPr>
              <a:t> : </a:t>
            </a:r>
            <a:r>
              <a:rPr lang="en-US" altLang="zh-TW" sz="2000" dirty="0" smtClean="0">
                <a:latin typeface="Cambria Math" panose="02040503050406030204" pitchFamily="18" charset="0"/>
                <a:ea typeface="Cambria Math" panose="02040503050406030204" pitchFamily="18" charset="0"/>
              </a:rPr>
              <a:t>point</a:t>
            </a:r>
            <a:endParaRPr lang="en-US" altLang="zh-TW" sz="2000" b="1" dirty="0" smtClean="0">
              <a:latin typeface="Cambria Math" panose="02040503050406030204" pitchFamily="18" charset="0"/>
              <a:ea typeface="Cambria Math" panose="02040503050406030204" pitchFamily="18" charset="0"/>
            </a:endParaRPr>
          </a:p>
          <a:p>
            <a:r>
              <a:rPr lang="en-US" altLang="zh-TW" sz="2000" b="1" dirty="0" smtClean="0">
                <a:latin typeface="Cambria Math" panose="02040503050406030204" pitchFamily="18" charset="0"/>
                <a:ea typeface="Cambria Math" panose="02040503050406030204" pitchFamily="18" charset="0"/>
              </a:rPr>
              <a:t>f</a:t>
            </a:r>
            <a:r>
              <a:rPr lang="en-US" altLang="zh-TW" sz="2000" dirty="0" smtClean="0">
                <a:latin typeface="Cambria Math" panose="02040503050406030204" pitchFamily="18" charset="0"/>
                <a:ea typeface="Cambria Math" panose="02040503050406030204" pitchFamily="18" charset="0"/>
              </a:rPr>
              <a:t>  : triangle (v</a:t>
            </a:r>
            <a:r>
              <a:rPr lang="en-US" altLang="zh-TW" sz="2000" baseline="-25000" dirty="0" smtClean="0">
                <a:latin typeface="Cambria Math" panose="02040503050406030204" pitchFamily="18" charset="0"/>
                <a:ea typeface="Cambria Math" panose="02040503050406030204" pitchFamily="18" charset="0"/>
              </a:rPr>
              <a:t>1</a:t>
            </a:r>
            <a:r>
              <a:rPr lang="en-US" altLang="zh-TW" sz="2000" dirty="0" smtClean="0">
                <a:latin typeface="Cambria Math" panose="02040503050406030204" pitchFamily="18" charset="0"/>
                <a:ea typeface="Cambria Math" panose="02040503050406030204" pitchFamily="18" charset="0"/>
              </a:rPr>
              <a:t>, v</a:t>
            </a:r>
            <a:r>
              <a:rPr lang="en-US" altLang="zh-TW" sz="2000" baseline="-25000" dirty="0" smtClean="0">
                <a:latin typeface="Cambria Math" panose="02040503050406030204" pitchFamily="18" charset="0"/>
                <a:ea typeface="Cambria Math" panose="02040503050406030204" pitchFamily="18" charset="0"/>
              </a:rPr>
              <a:t>2</a:t>
            </a:r>
            <a:r>
              <a:rPr lang="en-US" altLang="zh-TW" sz="2000" dirty="0" smtClean="0">
                <a:latin typeface="Cambria Math" panose="02040503050406030204" pitchFamily="18" charset="0"/>
                <a:ea typeface="Cambria Math" panose="02040503050406030204" pitchFamily="18" charset="0"/>
              </a:rPr>
              <a:t>, v</a:t>
            </a:r>
            <a:r>
              <a:rPr lang="en-US" altLang="zh-TW" sz="2000" baseline="-25000" dirty="0" smtClean="0">
                <a:latin typeface="Cambria Math" panose="02040503050406030204" pitchFamily="18" charset="0"/>
                <a:ea typeface="Cambria Math" panose="02040503050406030204" pitchFamily="18" charset="0"/>
              </a:rPr>
              <a:t>3</a:t>
            </a:r>
            <a:r>
              <a:rPr lang="en-US" altLang="zh-TW" sz="2000" dirty="0" smtClean="0">
                <a:latin typeface="Cambria Math" panose="02040503050406030204" pitchFamily="18" charset="0"/>
                <a:ea typeface="Cambria Math" panose="02040503050406030204" pitchFamily="18" charset="0"/>
              </a:rPr>
              <a:t>)</a:t>
            </a:r>
          </a:p>
          <a:p>
            <a:r>
              <a:rPr lang="en-US" altLang="zh-TW" sz="2000" dirty="0">
                <a:latin typeface="Cambria Math" panose="02040503050406030204" pitchFamily="18" charset="0"/>
                <a:ea typeface="Cambria Math" panose="02040503050406030204" pitchFamily="18" charset="0"/>
              </a:rPr>
              <a:t>ℝ : {r</a:t>
            </a:r>
            <a:r>
              <a:rPr lang="en-US" altLang="zh-TW" sz="2000" baseline="-25000" dirty="0">
                <a:latin typeface="Cambria Math" panose="02040503050406030204" pitchFamily="18" charset="0"/>
                <a:ea typeface="Cambria Math" panose="02040503050406030204" pitchFamily="18" charset="0"/>
              </a:rPr>
              <a:t>1</a:t>
            </a:r>
            <a:r>
              <a:rPr lang="en-US" altLang="zh-TW" sz="2000" dirty="0">
                <a:latin typeface="Cambria Math" panose="02040503050406030204" pitchFamily="18" charset="0"/>
                <a:ea typeface="Cambria Math" panose="02040503050406030204" pitchFamily="18" charset="0"/>
              </a:rPr>
              <a:t>, r</a:t>
            </a:r>
            <a:r>
              <a:rPr lang="en-US" altLang="zh-TW" sz="2000" baseline="-25000" dirty="0">
                <a:latin typeface="Cambria Math" panose="02040503050406030204" pitchFamily="18" charset="0"/>
                <a:ea typeface="Cambria Math" panose="02040503050406030204" pitchFamily="18" charset="0"/>
              </a:rPr>
              <a:t>2</a:t>
            </a:r>
            <a:r>
              <a:rPr lang="en-US" altLang="zh-TW" sz="2000" dirty="0">
                <a:latin typeface="Cambria Math" panose="02040503050406030204" pitchFamily="18" charset="0"/>
                <a:ea typeface="Cambria Math" panose="02040503050406030204" pitchFamily="18" charset="0"/>
              </a:rPr>
              <a:t>, r</a:t>
            </a:r>
            <a:r>
              <a:rPr lang="en-US" altLang="zh-TW" sz="2000" baseline="-25000" dirty="0">
                <a:latin typeface="Cambria Math" panose="02040503050406030204" pitchFamily="18" charset="0"/>
                <a:ea typeface="Cambria Math" panose="02040503050406030204" pitchFamily="18" charset="0"/>
              </a:rPr>
              <a:t>3</a:t>
            </a:r>
            <a:r>
              <a:rPr lang="en-US" altLang="zh-TW" sz="2000" dirty="0">
                <a:latin typeface="Cambria Math" panose="02040503050406030204" pitchFamily="18" charset="0"/>
                <a:ea typeface="Cambria Math" panose="02040503050406030204" pitchFamily="18" charset="0"/>
              </a:rPr>
              <a:t>, … r</a:t>
            </a:r>
            <a:r>
              <a:rPr lang="en-US" altLang="zh-TW" sz="2000" baseline="-25000" dirty="0">
                <a:latin typeface="Cambria Math" panose="02040503050406030204" pitchFamily="18" charset="0"/>
                <a:ea typeface="Cambria Math" panose="02040503050406030204" pitchFamily="18" charset="0"/>
              </a:rPr>
              <a:t>3n</a:t>
            </a:r>
            <a:r>
              <a:rPr lang="en-US" altLang="zh-TW" sz="2000" dirty="0">
                <a:latin typeface="Cambria Math" panose="02040503050406030204" pitchFamily="18" charset="0"/>
                <a:ea typeface="Cambria Math" panose="02040503050406030204" pitchFamily="18" charset="0"/>
              </a:rPr>
              <a:t>}</a:t>
            </a:r>
            <a:endParaRPr lang="en-US" altLang="zh-TW" sz="2000" dirty="0" smtClean="0">
              <a:latin typeface="Cambria Math" panose="02040503050406030204" pitchFamily="18" charset="0"/>
              <a:ea typeface="Cambria Math" panose="02040503050406030204" pitchFamily="18" charset="0"/>
            </a:endParaRPr>
          </a:p>
          <a:p>
            <a:r>
              <a:rPr lang="en-US" altLang="zh-TW" sz="2000" i="1" dirty="0" smtClean="0">
                <a:latin typeface="Cambria Math" panose="02040503050406030204" pitchFamily="18" charset="0"/>
                <a:ea typeface="Cambria Math" panose="02040503050406030204" pitchFamily="18" charset="0"/>
              </a:rPr>
              <a:t>B </a:t>
            </a:r>
            <a:r>
              <a:rPr lang="en-US" altLang="zh-TW" sz="2000" dirty="0">
                <a:latin typeface="Cambria Math" panose="02040503050406030204" pitchFamily="18" charset="0"/>
                <a:ea typeface="Cambria Math" panose="02040503050406030204" pitchFamily="18" charset="0"/>
              </a:rPr>
              <a:t>: </a:t>
            </a:r>
            <a:r>
              <a:rPr lang="en-US" altLang="zh-TW" sz="2000" dirty="0" err="1" smtClean="0">
                <a:latin typeface="Cambria Math" panose="02040503050406030204" pitchFamily="18" charset="0"/>
                <a:ea typeface="Cambria Math" panose="02040503050406030204" pitchFamily="18" charset="0"/>
              </a:rPr>
              <a:t>Barycentric</a:t>
            </a:r>
            <a:r>
              <a:rPr lang="en-US" altLang="zh-TW" sz="2000" dirty="0" smtClean="0">
                <a:latin typeface="Cambria Math" panose="02040503050406030204" pitchFamily="18" charset="0"/>
                <a:ea typeface="Cambria Math" panose="02040503050406030204" pitchFamily="18" charset="0"/>
              </a:rPr>
              <a:t> coordinate, </a:t>
            </a:r>
            <a:r>
              <a:rPr lang="en-US" altLang="zh-TW" sz="2000" i="1" dirty="0" smtClean="0">
                <a:latin typeface="Cambria Math" panose="02040503050406030204" pitchFamily="18" charset="0"/>
                <a:ea typeface="Cambria Math" panose="02040503050406030204" pitchFamily="18" charset="0"/>
              </a:rPr>
              <a:t>B</a:t>
            </a:r>
            <a:r>
              <a:rPr lang="en-US" altLang="zh-TW" sz="2000" dirty="0" smtClean="0">
                <a:latin typeface="Cambria Math" panose="02040503050406030204" pitchFamily="18" charset="0"/>
                <a:ea typeface="Cambria Math" panose="02040503050406030204" pitchFamily="18" charset="0"/>
              </a:rPr>
              <a:t>(f</a:t>
            </a:r>
            <a:r>
              <a:rPr lang="en-US" altLang="zh-TW" sz="2000" dirty="0">
                <a:latin typeface="Cambria Math" panose="02040503050406030204" pitchFamily="18" charset="0"/>
                <a:ea typeface="Cambria Math" panose="02040503050406030204" pitchFamily="18" charset="0"/>
              </a:rPr>
              <a:t>, r</a:t>
            </a:r>
            <a:r>
              <a:rPr lang="en-US" altLang="zh-TW" sz="2000" dirty="0" smtClean="0">
                <a:latin typeface="Cambria Math" panose="02040503050406030204" pitchFamily="18" charset="0"/>
                <a:ea typeface="Cambria Math" panose="02040503050406030204" pitchFamily="18" charset="0"/>
              </a:rPr>
              <a:t>) = r</a:t>
            </a:r>
            <a:r>
              <a:rPr lang="en-US" altLang="zh-TW" sz="2000" baseline="-25000" dirty="0" smtClean="0">
                <a:latin typeface="Cambria Math" panose="02040503050406030204" pitchFamily="18" charset="0"/>
                <a:ea typeface="Cambria Math" panose="02040503050406030204" pitchFamily="18" charset="0"/>
              </a:rPr>
              <a:t>1</a:t>
            </a:r>
            <a:r>
              <a:rPr lang="en-US" altLang="zh-TW" sz="2000" dirty="0" smtClean="0">
                <a:latin typeface="Cambria Math" panose="02040503050406030204" pitchFamily="18" charset="0"/>
                <a:ea typeface="Cambria Math" panose="02040503050406030204" pitchFamily="18" charset="0"/>
              </a:rPr>
              <a:t>v</a:t>
            </a:r>
            <a:r>
              <a:rPr lang="en-US" altLang="zh-TW" sz="2000" baseline="-25000" dirty="0" smtClean="0">
                <a:latin typeface="Cambria Math" panose="02040503050406030204" pitchFamily="18" charset="0"/>
                <a:ea typeface="Cambria Math" panose="02040503050406030204" pitchFamily="18" charset="0"/>
              </a:rPr>
              <a:t>1</a:t>
            </a:r>
            <a:r>
              <a:rPr lang="en-US" altLang="zh-TW" sz="2000" dirty="0" smtClean="0">
                <a:latin typeface="Cambria Math" panose="02040503050406030204" pitchFamily="18" charset="0"/>
                <a:ea typeface="Cambria Math" panose="02040503050406030204" pitchFamily="18" charset="0"/>
              </a:rPr>
              <a:t> + r</a:t>
            </a:r>
            <a:r>
              <a:rPr lang="en-US" altLang="zh-TW" sz="2000" baseline="-25000" dirty="0" smtClean="0">
                <a:latin typeface="Cambria Math" panose="02040503050406030204" pitchFamily="18" charset="0"/>
                <a:ea typeface="Cambria Math" panose="02040503050406030204" pitchFamily="18" charset="0"/>
              </a:rPr>
              <a:t>2</a:t>
            </a:r>
            <a:r>
              <a:rPr lang="en-US" altLang="zh-TW" sz="2000" dirty="0" smtClean="0">
                <a:latin typeface="Cambria Math" panose="02040503050406030204" pitchFamily="18" charset="0"/>
                <a:ea typeface="Cambria Math" panose="02040503050406030204" pitchFamily="18" charset="0"/>
              </a:rPr>
              <a:t>v</a:t>
            </a:r>
            <a:r>
              <a:rPr lang="en-US" altLang="zh-TW" sz="2000" baseline="-25000" dirty="0" smtClean="0">
                <a:latin typeface="Cambria Math" panose="02040503050406030204" pitchFamily="18" charset="0"/>
                <a:ea typeface="Cambria Math" panose="02040503050406030204" pitchFamily="18" charset="0"/>
              </a:rPr>
              <a:t>2</a:t>
            </a:r>
            <a:r>
              <a:rPr lang="en-US" altLang="zh-TW" sz="2000" dirty="0" smtClean="0">
                <a:latin typeface="Cambria Math" panose="02040503050406030204" pitchFamily="18" charset="0"/>
                <a:ea typeface="Cambria Math" panose="02040503050406030204" pitchFamily="18" charset="0"/>
              </a:rPr>
              <a:t> + r</a:t>
            </a:r>
            <a:r>
              <a:rPr lang="en-US" altLang="zh-TW" sz="2000" baseline="-25000" dirty="0" smtClean="0">
                <a:latin typeface="Cambria Math" panose="02040503050406030204" pitchFamily="18" charset="0"/>
                <a:ea typeface="Cambria Math" panose="02040503050406030204" pitchFamily="18" charset="0"/>
              </a:rPr>
              <a:t>3</a:t>
            </a:r>
            <a:r>
              <a:rPr lang="en-US" altLang="zh-TW" sz="2000" dirty="0" smtClean="0">
                <a:latin typeface="Cambria Math" panose="02040503050406030204" pitchFamily="18" charset="0"/>
                <a:ea typeface="Cambria Math" panose="02040503050406030204" pitchFamily="18" charset="0"/>
              </a:rPr>
              <a:t>v</a:t>
            </a:r>
            <a:r>
              <a:rPr lang="en-US" altLang="zh-TW" sz="2000" baseline="-25000" dirty="0" smtClean="0">
                <a:latin typeface="Cambria Math" panose="02040503050406030204" pitchFamily="18" charset="0"/>
                <a:ea typeface="Cambria Math" panose="02040503050406030204" pitchFamily="18" charset="0"/>
              </a:rPr>
              <a:t>3</a:t>
            </a:r>
            <a:r>
              <a:rPr lang="en-US" altLang="zh-TW" sz="2000" dirty="0" smtClean="0">
                <a:latin typeface="Cambria Math" panose="02040503050406030204" pitchFamily="18" charset="0"/>
                <a:ea typeface="Cambria Math" panose="02040503050406030204" pitchFamily="18" charset="0"/>
              </a:rPr>
              <a:t> </a:t>
            </a:r>
          </a:p>
          <a:p>
            <a:r>
              <a:rPr lang="en-US" altLang="zh-TW" sz="2000" b="1" dirty="0" smtClean="0">
                <a:latin typeface="Cambria Math" panose="02040503050406030204" pitchFamily="18" charset="0"/>
                <a:ea typeface="Cambria Math" panose="02040503050406030204" pitchFamily="18" charset="0"/>
              </a:rPr>
              <a:t>l </a:t>
            </a:r>
            <a:r>
              <a:rPr lang="en-US" altLang="zh-TW" sz="2000" dirty="0" smtClean="0">
                <a:latin typeface="Cambria Math" panose="02040503050406030204" pitchFamily="18" charset="0"/>
                <a:ea typeface="Cambria Math" panose="02040503050406030204" pitchFamily="18" charset="0"/>
              </a:rPr>
              <a:t>:</a:t>
            </a:r>
            <a:r>
              <a:rPr lang="en-US" altLang="zh-TW" sz="2000" b="1" dirty="0" smtClean="0">
                <a:latin typeface="Cambria Math" panose="02040503050406030204" pitchFamily="18" charset="0"/>
                <a:ea typeface="Cambria Math" panose="02040503050406030204" pitchFamily="18" charset="0"/>
              </a:rPr>
              <a:t> </a:t>
            </a:r>
            <a:r>
              <a:rPr lang="en-US" altLang="zh-TW" sz="2000" b="1" dirty="0" err="1" smtClean="0">
                <a:latin typeface="Cambria Math" panose="02040503050406030204" pitchFamily="18" charset="0"/>
                <a:ea typeface="Cambria Math" panose="02040503050406030204" pitchFamily="18" charset="0"/>
              </a:rPr>
              <a:t>l</a:t>
            </a:r>
            <a:r>
              <a:rPr lang="en-US" altLang="zh-TW" sz="2000" baseline="-25000" dirty="0" err="1" smtClean="0">
                <a:latin typeface="Cambria Math" panose="02040503050406030204" pitchFamily="18" charset="0"/>
                <a:ea typeface="Cambria Math" panose="02040503050406030204" pitchFamily="18" charset="0"/>
              </a:rPr>
              <a:t>jk</a:t>
            </a:r>
            <a:r>
              <a:rPr lang="en-US" altLang="zh-TW" sz="2000" b="1" dirty="0" smtClean="0">
                <a:latin typeface="Cambria Math" panose="02040503050406030204" pitchFamily="18" charset="0"/>
                <a:ea typeface="Cambria Math" panose="02040503050406030204" pitchFamily="18" charset="0"/>
              </a:rPr>
              <a:t> = </a:t>
            </a:r>
            <a:r>
              <a:rPr lang="en-US" altLang="zh-TW" sz="2000" i="1" dirty="0" smtClean="0">
                <a:latin typeface="Cambria Math" panose="02040503050406030204" pitchFamily="18" charset="0"/>
                <a:ea typeface="Cambria Math" panose="02040503050406030204" pitchFamily="18" charset="0"/>
              </a:rPr>
              <a:t>B</a:t>
            </a:r>
            <a:r>
              <a:rPr lang="en-US" altLang="zh-TW" sz="2000" dirty="0" smtClean="0">
                <a:latin typeface="Cambria Math" panose="02040503050406030204" pitchFamily="18" charset="0"/>
                <a:ea typeface="Cambria Math" panose="02040503050406030204" pitchFamily="18" charset="0"/>
              </a:rPr>
              <a:t>(f</a:t>
            </a:r>
            <a:r>
              <a:rPr lang="en-US" altLang="zh-TW" sz="2000" baseline="-25000" dirty="0" smtClean="0">
                <a:latin typeface="Cambria Math" panose="02040503050406030204" pitchFamily="18" charset="0"/>
                <a:ea typeface="Cambria Math" panose="02040503050406030204" pitchFamily="18" charset="0"/>
              </a:rPr>
              <a:t>j</a:t>
            </a:r>
            <a:r>
              <a:rPr lang="en-US" altLang="zh-TW" sz="2000" dirty="0" smtClean="0">
                <a:latin typeface="Cambria Math" panose="02040503050406030204" pitchFamily="18" charset="0"/>
                <a:ea typeface="Cambria Math" panose="02040503050406030204" pitchFamily="18" charset="0"/>
              </a:rPr>
              <a:t>, </a:t>
            </a:r>
            <a:r>
              <a:rPr lang="en-US" altLang="zh-TW" sz="2000" dirty="0" err="1" smtClean="0">
                <a:latin typeface="Cambria Math" panose="02040503050406030204" pitchFamily="18" charset="0"/>
                <a:ea typeface="Cambria Math" panose="02040503050406030204" pitchFamily="18" charset="0"/>
              </a:rPr>
              <a:t>r</a:t>
            </a:r>
            <a:r>
              <a:rPr lang="en-US" altLang="zh-TW" sz="2000" baseline="-25000" dirty="0" err="1" smtClean="0">
                <a:latin typeface="Cambria Math" panose="02040503050406030204" pitchFamily="18" charset="0"/>
                <a:ea typeface="Cambria Math" panose="02040503050406030204" pitchFamily="18" charset="0"/>
              </a:rPr>
              <a:t>j</a:t>
            </a:r>
            <a:r>
              <a:rPr lang="en-US" altLang="zh-TW" sz="2000" dirty="0" smtClean="0">
                <a:latin typeface="Cambria Math" panose="02040503050406030204" pitchFamily="18" charset="0"/>
                <a:ea typeface="Cambria Math" panose="02040503050406030204" pitchFamily="18" charset="0"/>
              </a:rPr>
              <a:t>) - </a:t>
            </a:r>
            <a:r>
              <a:rPr lang="en-US" altLang="zh-TW" sz="2000" i="1" dirty="0" smtClean="0">
                <a:latin typeface="Cambria Math" panose="02040503050406030204" pitchFamily="18" charset="0"/>
                <a:ea typeface="Cambria Math" panose="02040503050406030204" pitchFamily="18" charset="0"/>
              </a:rPr>
              <a:t>B</a:t>
            </a:r>
            <a:r>
              <a:rPr lang="en-US" altLang="zh-TW" sz="2000" dirty="0" smtClean="0">
                <a:latin typeface="Cambria Math" panose="02040503050406030204" pitchFamily="18" charset="0"/>
                <a:ea typeface="Cambria Math" panose="02040503050406030204" pitchFamily="18" charset="0"/>
              </a:rPr>
              <a:t>(</a:t>
            </a:r>
            <a:r>
              <a:rPr lang="en-US" altLang="zh-TW" sz="2000" dirty="0" err="1" smtClean="0">
                <a:latin typeface="Cambria Math" panose="02040503050406030204" pitchFamily="18" charset="0"/>
                <a:ea typeface="Cambria Math" panose="02040503050406030204" pitchFamily="18" charset="0"/>
              </a:rPr>
              <a:t>f</a:t>
            </a:r>
            <a:r>
              <a:rPr lang="en-US" altLang="zh-TW" sz="2000" baseline="-25000" dirty="0" err="1" smtClean="0">
                <a:latin typeface="Cambria Math" panose="02040503050406030204" pitchFamily="18" charset="0"/>
                <a:ea typeface="Cambria Math" panose="02040503050406030204" pitchFamily="18" charset="0"/>
              </a:rPr>
              <a:t>k</a:t>
            </a:r>
            <a:r>
              <a:rPr lang="en-US" altLang="zh-TW" sz="2000" dirty="0" smtClean="0">
                <a:latin typeface="Cambria Math" panose="02040503050406030204" pitchFamily="18" charset="0"/>
                <a:ea typeface="Cambria Math" panose="02040503050406030204" pitchFamily="18" charset="0"/>
              </a:rPr>
              <a:t>, </a:t>
            </a:r>
            <a:r>
              <a:rPr lang="en-US" altLang="zh-TW" sz="2000" dirty="0" err="1" smtClean="0">
                <a:latin typeface="Cambria Math" panose="02040503050406030204" pitchFamily="18" charset="0"/>
                <a:ea typeface="Cambria Math" panose="02040503050406030204" pitchFamily="18" charset="0"/>
              </a:rPr>
              <a:t>r</a:t>
            </a:r>
            <a:r>
              <a:rPr lang="en-US" altLang="zh-TW" sz="2000" baseline="-25000" dirty="0" err="1" smtClean="0">
                <a:latin typeface="Cambria Math" panose="02040503050406030204" pitchFamily="18" charset="0"/>
                <a:ea typeface="Cambria Math" panose="02040503050406030204" pitchFamily="18" charset="0"/>
              </a:rPr>
              <a:t>k</a:t>
            </a:r>
            <a:r>
              <a:rPr lang="en-US" altLang="zh-TW" sz="2000" dirty="0" smtClean="0">
                <a:latin typeface="Cambria Math" panose="02040503050406030204" pitchFamily="18" charset="0"/>
                <a:ea typeface="Cambria Math" panose="02040503050406030204" pitchFamily="18" charset="0"/>
              </a:rPr>
              <a:t>) </a:t>
            </a:r>
          </a:p>
        </p:txBody>
      </p:sp>
      <p:grpSp>
        <p:nvGrpSpPr>
          <p:cNvPr id="16" name="群組 15"/>
          <p:cNvGrpSpPr/>
          <p:nvPr/>
        </p:nvGrpSpPr>
        <p:grpSpPr>
          <a:xfrm>
            <a:off x="1259840" y="3657897"/>
            <a:ext cx="3545840" cy="1392476"/>
            <a:chOff x="1259840" y="3657897"/>
            <a:chExt cx="3545840" cy="1392476"/>
          </a:xfrm>
        </p:grpSpPr>
        <p:sp>
          <p:nvSpPr>
            <p:cNvPr id="7" name="文字方塊 6"/>
            <p:cNvSpPr txBox="1"/>
            <p:nvPr/>
          </p:nvSpPr>
          <p:spPr>
            <a:xfrm>
              <a:off x="1259840" y="4219376"/>
              <a:ext cx="3545840" cy="830997"/>
            </a:xfrm>
            <a:prstGeom prst="rect">
              <a:avLst/>
            </a:prstGeom>
            <a:noFill/>
          </p:spPr>
          <p:txBody>
            <a:bodyPr wrap="square" rtlCol="0">
              <a:spAutoFit/>
            </a:bodyPr>
            <a:lstStyle/>
            <a:p>
              <a:r>
                <a:rPr lang="en-US" altLang="zh-TW" sz="2400" dirty="0" smtClean="0">
                  <a:solidFill>
                    <a:srgbClr val="00B050"/>
                  </a:solidFill>
                </a:rPr>
                <a:t>Points are on the surface of base part</a:t>
              </a:r>
              <a:endParaRPr lang="zh-TW" altLang="en-US" sz="2400" dirty="0">
                <a:solidFill>
                  <a:srgbClr val="00B050"/>
                </a:solidFill>
              </a:endParaRPr>
            </a:p>
          </p:txBody>
        </p:sp>
        <p:cxnSp>
          <p:nvCxnSpPr>
            <p:cNvPr id="8" name="直線單箭頭接點 7"/>
            <p:cNvCxnSpPr>
              <a:stCxn id="7" idx="0"/>
            </p:cNvCxnSpPr>
            <p:nvPr/>
          </p:nvCxnSpPr>
          <p:spPr>
            <a:xfrm flipV="1">
              <a:off x="3032760" y="3657897"/>
              <a:ext cx="116840" cy="5614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5886776" y="3910518"/>
            <a:ext cx="3301341" cy="1275764"/>
            <a:chOff x="5886776" y="3910518"/>
            <a:chExt cx="3301341" cy="1275764"/>
          </a:xfrm>
        </p:grpSpPr>
        <p:sp>
          <p:nvSpPr>
            <p:cNvPr id="9" name="文字方塊 8"/>
            <p:cNvSpPr txBox="1"/>
            <p:nvPr/>
          </p:nvSpPr>
          <p:spPr>
            <a:xfrm>
              <a:off x="5886776" y="4724617"/>
              <a:ext cx="3301341" cy="461665"/>
            </a:xfrm>
            <a:prstGeom prst="rect">
              <a:avLst/>
            </a:prstGeom>
            <a:noFill/>
          </p:spPr>
          <p:txBody>
            <a:bodyPr wrap="square" rtlCol="0">
              <a:spAutoFit/>
            </a:bodyPr>
            <a:lstStyle/>
            <a:p>
              <a:r>
                <a:rPr lang="en-US" altLang="zh-TW" sz="2400" dirty="0" smtClean="0">
                  <a:solidFill>
                    <a:srgbClr val="00B050"/>
                  </a:solidFill>
                </a:rPr>
                <a:t>Preserve feature pattern</a:t>
              </a:r>
              <a:endParaRPr lang="zh-TW" altLang="en-US" sz="2400" dirty="0">
                <a:solidFill>
                  <a:srgbClr val="00B050"/>
                </a:solidFill>
              </a:endParaRPr>
            </a:p>
          </p:txBody>
        </p:sp>
        <p:cxnSp>
          <p:nvCxnSpPr>
            <p:cNvPr id="10" name="直線單箭頭接點 9"/>
            <p:cNvCxnSpPr>
              <a:stCxn id="9" idx="0"/>
            </p:cNvCxnSpPr>
            <p:nvPr/>
          </p:nvCxnSpPr>
          <p:spPr>
            <a:xfrm flipH="1" flipV="1">
              <a:off x="7498462" y="3910518"/>
              <a:ext cx="38985" cy="814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2" name="群組 11"/>
          <p:cNvGrpSpPr/>
          <p:nvPr/>
        </p:nvGrpSpPr>
        <p:grpSpPr>
          <a:xfrm>
            <a:off x="75581" y="3327865"/>
            <a:ext cx="7326097" cy="3144056"/>
            <a:chOff x="75581" y="3368505"/>
            <a:chExt cx="7326097" cy="3144056"/>
          </a:xfrm>
        </p:grpSpPr>
        <p:sp>
          <p:nvSpPr>
            <p:cNvPr id="13" name="橢圓 12"/>
            <p:cNvSpPr/>
            <p:nvPr/>
          </p:nvSpPr>
          <p:spPr>
            <a:xfrm>
              <a:off x="75581" y="3368505"/>
              <a:ext cx="722671" cy="722671"/>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1470110" y="5890843"/>
              <a:ext cx="5931568" cy="621718"/>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5" name="Picture 4" descr="C:\Users\Jenny\Dropbox\Figure\CylinderCo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03" t="17427" r="20005" b="18081"/>
          <a:stretch/>
        </p:blipFill>
        <p:spPr bwMode="auto">
          <a:xfrm>
            <a:off x="5295900" y="-63901"/>
            <a:ext cx="3544836"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74320" y="1006867"/>
            <a:ext cx="8417617" cy="5851133"/>
          </a:xfrm>
        </p:spPr>
        <p:txBody>
          <a:bodyPr>
            <a:normAutofit fontScale="92500" lnSpcReduction="20000"/>
          </a:bodyPr>
          <a:lstStyle/>
          <a:p>
            <a:r>
              <a:rPr lang="en-US" altLang="zh-TW" sz="3000" b="1" dirty="0" smtClean="0"/>
              <a:t>Styling</a:t>
            </a:r>
            <a:r>
              <a:rPr lang="zh-TW" altLang="en-US" sz="3000" b="1" dirty="0" smtClean="0"/>
              <a:t> </a:t>
            </a:r>
            <a:r>
              <a:rPr lang="en-US" altLang="zh-TW" sz="3000" b="1" dirty="0" smtClean="0"/>
              <a:t>3D</a:t>
            </a:r>
            <a:r>
              <a:rPr lang="zh-TW" altLang="en-US" sz="3000" b="1" dirty="0" smtClean="0"/>
              <a:t> </a:t>
            </a:r>
            <a:r>
              <a:rPr lang="en-US" altLang="zh-TW" sz="3000" b="1" dirty="0" smtClean="0"/>
              <a:t>models:</a:t>
            </a:r>
            <a:endParaRPr lang="en-US" altLang="zh-TW" sz="3000" b="1" dirty="0"/>
          </a:p>
          <a:p>
            <a:pPr lvl="1"/>
            <a:r>
              <a:rPr lang="en-US" altLang="zh-TW" sz="3000" dirty="0"/>
              <a:t>A model stylization framework is established by topologically, geometrically and texturally blending a functional model with </a:t>
            </a:r>
            <a:r>
              <a:rPr lang="en-US" altLang="zh-TW" sz="3000" dirty="0" smtClean="0"/>
              <a:t>a style </a:t>
            </a:r>
            <a:r>
              <a:rPr lang="en-US" altLang="zh-TW" sz="3000" dirty="0"/>
              <a:t>model</a:t>
            </a:r>
          </a:p>
          <a:p>
            <a:pPr lvl="1"/>
            <a:r>
              <a:rPr lang="en-US" altLang="zh-TW" sz="3000" dirty="0" smtClean="0"/>
              <a:t>Topology blending: 1) suggest </a:t>
            </a:r>
            <a:r>
              <a:rPr lang="en-US" altLang="zh-TW" sz="3000" dirty="0"/>
              <a:t>various plausible </a:t>
            </a:r>
            <a:r>
              <a:rPr lang="en-US" altLang="zh-TW" sz="3000" dirty="0" smtClean="0"/>
              <a:t>combinations; 2) allow user control</a:t>
            </a:r>
          </a:p>
          <a:p>
            <a:pPr lvl="1"/>
            <a:r>
              <a:rPr lang="en-US" altLang="zh-TW" sz="3000" dirty="0"/>
              <a:t>S</a:t>
            </a:r>
            <a:r>
              <a:rPr lang="en-US" altLang="zh-TW" sz="3000" dirty="0" smtClean="0"/>
              <a:t>urface blending: 1) establish correspondence </a:t>
            </a:r>
            <a:r>
              <a:rPr lang="en-US" altLang="zh-TW" sz="3000" dirty="0"/>
              <a:t>according to textural and geometric </a:t>
            </a:r>
            <a:r>
              <a:rPr lang="en-US" altLang="zh-TW" sz="3000" dirty="0" smtClean="0"/>
              <a:t>information; 2) preserving </a:t>
            </a:r>
            <a:r>
              <a:rPr lang="en-US" altLang="zh-TW" sz="3000" dirty="0"/>
              <a:t>the important </a:t>
            </a:r>
            <a:r>
              <a:rPr lang="en-US" altLang="zh-TW" sz="3000" dirty="0" smtClean="0"/>
              <a:t>characteristics during </a:t>
            </a:r>
            <a:r>
              <a:rPr lang="en-US" altLang="zh-TW" sz="3000" dirty="0"/>
              <a:t>the morphing process</a:t>
            </a:r>
            <a:r>
              <a:rPr lang="en-US" altLang="zh-TW" sz="3000" dirty="0" smtClean="0"/>
              <a:t> </a:t>
            </a:r>
            <a:endParaRPr lang="en-US" altLang="zh-TW" sz="3000" dirty="0" smtClean="0">
              <a:solidFill>
                <a:srgbClr val="BC1470"/>
              </a:solidFill>
            </a:endParaRPr>
          </a:p>
          <a:p>
            <a:r>
              <a:rPr lang="en-US" altLang="zh-TW" sz="3000" b="1" dirty="0" smtClean="0"/>
              <a:t>Transforming 3D models:</a:t>
            </a:r>
          </a:p>
          <a:p>
            <a:pPr lvl="1"/>
            <a:r>
              <a:rPr lang="en-US" altLang="zh-TW" sz="3000" dirty="0" smtClean="0"/>
              <a:t>An </a:t>
            </a:r>
            <a:r>
              <a:rPr lang="en-US" altLang="zh-TW" sz="3000" dirty="0"/>
              <a:t>optimization-based segmentation approach is proposed to generate suitable parts for the construction of transformable </a:t>
            </a:r>
            <a:r>
              <a:rPr lang="en-US" altLang="zh-TW" sz="3000" dirty="0" smtClean="0"/>
              <a:t>models</a:t>
            </a:r>
            <a:endParaRPr lang="en-US" altLang="zh-TW" sz="3000" dirty="0"/>
          </a:p>
          <a:p>
            <a:pPr lvl="1"/>
            <a:r>
              <a:rPr lang="en-US" altLang="zh-TW" sz="3000" dirty="0"/>
              <a:t>A two-level motion-planning process is proposed to animate transformable models plausibly</a:t>
            </a:r>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51</a:t>
            </a:fld>
            <a:endParaRPr lang="zh-TW" altLang="en-US" dirty="0"/>
          </a:p>
        </p:txBody>
      </p:sp>
      <p:sp>
        <p:nvSpPr>
          <p:cNvPr id="5" name="矩形 4"/>
          <p:cNvSpPr/>
          <p:nvPr/>
        </p:nvSpPr>
        <p:spPr>
          <a:xfrm>
            <a:off x="0" y="-633"/>
            <a:ext cx="9144000" cy="8972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1"/>
          <p:cNvSpPr txBox="1">
            <a:spLocks/>
          </p:cNvSpPr>
          <p:nvPr/>
        </p:nvSpPr>
        <p:spPr>
          <a:xfrm>
            <a:off x="274320" y="9868"/>
            <a:ext cx="8595360" cy="886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70C0"/>
                </a:solidFill>
                <a:latin typeface="Segoe UI" panose="020B0502040204020203" pitchFamily="34" charset="0"/>
                <a:ea typeface="+mj-ea"/>
                <a:cs typeface="Segoe UI" panose="020B0502040204020203" pitchFamily="34" charset="0"/>
              </a:defRPr>
            </a:lvl1pPr>
          </a:lstStyle>
          <a:p>
            <a:r>
              <a:rPr lang="en-US" altLang="zh-TW" sz="5400" dirty="0" smtClean="0">
                <a:solidFill>
                  <a:schemeClr val="bg1"/>
                </a:solidFill>
              </a:rPr>
              <a:t>Conclusion</a:t>
            </a:r>
            <a:endParaRPr lang="zh-TW" altLang="en-US" sz="5400" dirty="0">
              <a:solidFill>
                <a:schemeClr val="bg1"/>
              </a:solidFill>
            </a:endParaRPr>
          </a:p>
        </p:txBody>
      </p:sp>
    </p:spTree>
    <p:extLst>
      <p:ext uri="{BB962C8B-B14F-4D97-AF65-F5344CB8AC3E}">
        <p14:creationId xmlns:p14="http://schemas.microsoft.com/office/powerpoint/2010/main" val="18935548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Limitations</a:t>
            </a:r>
            <a:endParaRPr lang="zh-TW" altLang="en-US" dirty="0"/>
          </a:p>
        </p:txBody>
      </p:sp>
      <p:sp>
        <p:nvSpPr>
          <p:cNvPr id="3" name="內容版面配置區 2"/>
          <p:cNvSpPr>
            <a:spLocks noGrp="1"/>
          </p:cNvSpPr>
          <p:nvPr>
            <p:ph idx="1"/>
          </p:nvPr>
        </p:nvSpPr>
        <p:spPr/>
        <p:txBody>
          <a:bodyPr>
            <a:normAutofit/>
          </a:bodyPr>
          <a:lstStyle/>
          <a:p>
            <a:r>
              <a:rPr lang="en-US" altLang="zh-TW" sz="3200" dirty="0" smtClean="0"/>
              <a:t>The plausible rules </a:t>
            </a:r>
            <a:r>
              <a:rPr lang="en-US" altLang="zh-TW" sz="3200" dirty="0"/>
              <a:t>do not </a:t>
            </a:r>
            <a:r>
              <a:rPr lang="en-US" altLang="zh-TW" sz="3200" dirty="0" smtClean="0"/>
              <a:t>address the </a:t>
            </a:r>
            <a:r>
              <a:rPr lang="en-US" altLang="zh-TW" sz="3200" dirty="0"/>
              <a:t>core of functionality and may be </a:t>
            </a:r>
            <a:r>
              <a:rPr lang="en-US" altLang="zh-TW" sz="3200" dirty="0" smtClean="0"/>
              <a:t>heuristic</a:t>
            </a:r>
          </a:p>
          <a:p>
            <a:pPr lvl="1"/>
            <a:r>
              <a:rPr lang="en-US" altLang="zh-TW" sz="2800" dirty="0" smtClean="0"/>
              <a:t>Learning from examples</a:t>
            </a:r>
          </a:p>
          <a:p>
            <a:r>
              <a:rPr lang="en-US" altLang="zh-TW" sz="3200" dirty="0" smtClean="0"/>
              <a:t>Only morphing </a:t>
            </a:r>
            <a:r>
              <a:rPr lang="en-US" altLang="zh-TW" sz="3200" dirty="0"/>
              <a:t>technique was applied to deform geometries </a:t>
            </a:r>
            <a:r>
              <a:rPr lang="en-US" altLang="zh-TW" sz="3200" dirty="0" smtClean="0"/>
              <a:t>in the </a:t>
            </a:r>
            <a:r>
              <a:rPr lang="en-US" altLang="zh-TW" sz="3200" dirty="0"/>
              <a:t>current </a:t>
            </a:r>
            <a:r>
              <a:rPr lang="en-US" altLang="zh-TW" sz="3200" dirty="0" smtClean="0"/>
              <a:t>study</a:t>
            </a:r>
          </a:p>
          <a:p>
            <a:pPr lvl="1"/>
            <a:r>
              <a:rPr lang="en-US" altLang="zh-TW" sz="2800" dirty="0" err="1"/>
              <a:t>Laplacian</a:t>
            </a:r>
            <a:r>
              <a:rPr lang="en-US" altLang="zh-TW" sz="2800" dirty="0"/>
              <a:t> surface </a:t>
            </a:r>
            <a:r>
              <a:rPr lang="en-US" altLang="zh-TW" sz="2800" dirty="0" smtClean="0"/>
              <a:t>editing</a:t>
            </a:r>
          </a:p>
          <a:p>
            <a:pPr lvl="1"/>
            <a:r>
              <a:rPr lang="en-US" altLang="zh-TW" sz="2800" dirty="0"/>
              <a:t>E</a:t>
            </a:r>
            <a:r>
              <a:rPr lang="en-US" altLang="zh-TW" sz="2800" dirty="0" smtClean="0"/>
              <a:t>xtract </a:t>
            </a:r>
            <a:r>
              <a:rPr lang="en-US" altLang="zh-TW" sz="2800" dirty="0"/>
              <a:t>the skeleton of input models and deform them </a:t>
            </a:r>
            <a:r>
              <a:rPr lang="en-US" altLang="zh-TW" sz="2800" dirty="0" smtClean="0"/>
              <a:t>by transforming </a:t>
            </a:r>
            <a:r>
              <a:rPr lang="en-US" altLang="zh-TW" sz="2800" dirty="0"/>
              <a:t>the skeleton</a:t>
            </a:r>
            <a:endParaRPr lang="zh-TW" altLang="en-US" sz="2800"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52</a:t>
            </a:fld>
            <a:endParaRPr lang="zh-TW" altLang="en-US" dirty="0"/>
          </a:p>
        </p:txBody>
      </p:sp>
    </p:spTree>
    <p:extLst>
      <p:ext uri="{BB962C8B-B14F-4D97-AF65-F5344CB8AC3E}">
        <p14:creationId xmlns:p14="http://schemas.microsoft.com/office/powerpoint/2010/main" val="15148232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4320" y="197486"/>
            <a:ext cx="8595360" cy="1325563"/>
          </a:xfrm>
        </p:spPr>
        <p:txBody>
          <a:bodyPr>
            <a:normAutofit/>
          </a:bodyPr>
          <a:lstStyle/>
          <a:p>
            <a:r>
              <a:rPr lang="en-US" altLang="zh-TW" sz="3800" dirty="0"/>
              <a:t>Related </a:t>
            </a:r>
            <a:r>
              <a:rPr lang="en-US" altLang="zh-TW" sz="3800" dirty="0" smtClean="0"/>
              <a:t>Work</a:t>
            </a:r>
            <a:r>
              <a:rPr lang="zh-TW" altLang="en-US" sz="3800" dirty="0" smtClean="0"/>
              <a:t> </a:t>
            </a:r>
            <a:r>
              <a:rPr lang="en-US" altLang="zh-TW" sz="3800" dirty="0" smtClean="0"/>
              <a:t>—</a:t>
            </a:r>
            <a:r>
              <a:rPr lang="en-US" altLang="zh-TW" sz="3800" dirty="0"/>
              <a:t/>
            </a:r>
            <a:br>
              <a:rPr lang="en-US" altLang="zh-TW" sz="3800" dirty="0"/>
            </a:br>
            <a:r>
              <a:rPr lang="en-US" altLang="zh-TW" sz="3800" dirty="0"/>
              <a:t>Assembly-based 3D Model Synthesis</a:t>
            </a:r>
            <a:endParaRPr lang="zh-TW" altLang="en-US" sz="3800"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53</a:t>
            </a:fld>
            <a:endParaRPr lang="zh-TW" altLang="en-US" dirty="0"/>
          </a:p>
        </p:txBody>
      </p:sp>
      <p:pic>
        <p:nvPicPr>
          <p:cNvPr id="5" name="圖片 4"/>
          <p:cNvPicPr>
            <a:picLocks noChangeAspect="1"/>
          </p:cNvPicPr>
          <p:nvPr/>
        </p:nvPicPr>
        <p:blipFill>
          <a:blip r:embed="rId3"/>
          <a:stretch>
            <a:fillRect/>
          </a:stretch>
        </p:blipFill>
        <p:spPr>
          <a:xfrm>
            <a:off x="2514600" y="1665174"/>
            <a:ext cx="4114800" cy="4305300"/>
          </a:xfrm>
          <a:prstGeom prst="rect">
            <a:avLst/>
          </a:prstGeom>
        </p:spPr>
      </p:pic>
      <p:sp>
        <p:nvSpPr>
          <p:cNvPr id="7" name="矩形 6"/>
          <p:cNvSpPr/>
          <p:nvPr/>
        </p:nvSpPr>
        <p:spPr>
          <a:xfrm>
            <a:off x="1767840" y="5885999"/>
            <a:ext cx="5608320" cy="646331"/>
          </a:xfrm>
          <a:prstGeom prst="rect">
            <a:avLst/>
          </a:prstGeom>
        </p:spPr>
        <p:txBody>
          <a:bodyPr wrap="square">
            <a:spAutoFit/>
          </a:bodyPr>
          <a:lstStyle/>
          <a:p>
            <a:pPr algn="just"/>
            <a:r>
              <a:rPr lang="zh-TW" altLang="en-US" dirty="0"/>
              <a:t>Funkhouser, Thomas, et al. </a:t>
            </a:r>
            <a:r>
              <a:rPr lang="zh-TW" altLang="en-US" i="1" dirty="0"/>
              <a:t>"Modeling by example."</a:t>
            </a:r>
            <a:r>
              <a:rPr lang="zh-TW" altLang="en-US" dirty="0"/>
              <a:t> ACM Transactions on Graphics (TOG). Vol. 23. No. 3. ACM, 2004.</a:t>
            </a:r>
          </a:p>
        </p:txBody>
      </p:sp>
    </p:spTree>
    <p:extLst>
      <p:ext uri="{BB962C8B-B14F-4D97-AF65-F5344CB8AC3E}">
        <p14:creationId xmlns:p14="http://schemas.microsoft.com/office/powerpoint/2010/main" val="26353785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1" y="29846"/>
            <a:ext cx="8686798" cy="1325563"/>
          </a:xfrm>
        </p:spPr>
        <p:txBody>
          <a:bodyPr/>
          <a:lstStyle/>
          <a:p>
            <a:r>
              <a:rPr lang="en-US" altLang="zh-TW" dirty="0" smtClean="0"/>
              <a:t>Related Work</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54</a:t>
            </a:fld>
            <a:endParaRPr lang="zh-TW" altLang="en-US" dirty="0"/>
          </a:p>
        </p:txBody>
      </p:sp>
      <p:pic>
        <p:nvPicPr>
          <p:cNvPr id="5" name="Picture 2" descr="「A probabilistic model for component-based shape synthesis」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9866" y="3517223"/>
            <a:ext cx="5747434" cy="241815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129866" y="5861149"/>
            <a:ext cx="6096000" cy="646331"/>
          </a:xfrm>
          <a:prstGeom prst="rect">
            <a:avLst/>
          </a:prstGeom>
        </p:spPr>
        <p:txBody>
          <a:bodyPr>
            <a:spAutoFit/>
          </a:bodyPr>
          <a:lstStyle/>
          <a:p>
            <a:r>
              <a:rPr lang="zh-TW" altLang="en-US" dirty="0"/>
              <a:t>[Kalogerakis et al.] </a:t>
            </a:r>
            <a:r>
              <a:rPr lang="zh-TW" altLang="en-US" i="1" dirty="0" smtClean="0"/>
              <a:t>A </a:t>
            </a:r>
            <a:r>
              <a:rPr lang="zh-TW" altLang="en-US" i="1" dirty="0"/>
              <a:t>probabilistic model for component-based shape </a:t>
            </a:r>
            <a:r>
              <a:rPr lang="zh-TW" altLang="en-US" i="1" dirty="0" smtClean="0"/>
              <a:t>synthesis</a:t>
            </a:r>
            <a:r>
              <a:rPr lang="zh-TW" altLang="en-US" dirty="0" smtClean="0"/>
              <a:t>, </a:t>
            </a:r>
            <a:r>
              <a:rPr lang="zh-TW" altLang="en-US" dirty="0"/>
              <a:t>SIGGRAPH, 2012.</a:t>
            </a:r>
          </a:p>
        </p:txBody>
      </p:sp>
      <p:pic>
        <p:nvPicPr>
          <p:cNvPr id="7" name="Picture 4" descr="http://kevinkaixu.net/projects/civil/teas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9" y="1026097"/>
            <a:ext cx="5996519" cy="164631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048000" y="2774720"/>
            <a:ext cx="6096000" cy="646331"/>
          </a:xfrm>
          <a:prstGeom prst="rect">
            <a:avLst/>
          </a:prstGeom>
        </p:spPr>
        <p:txBody>
          <a:bodyPr>
            <a:spAutoFit/>
          </a:bodyPr>
          <a:lstStyle/>
          <a:p>
            <a:r>
              <a:rPr lang="zh-TW" altLang="en-US" dirty="0"/>
              <a:t>[Xu et al.] </a:t>
            </a:r>
            <a:r>
              <a:rPr lang="zh-TW" altLang="en-US" i="1" dirty="0"/>
              <a:t>Fit and diverse: set evolution for inspiring 3D shape galleries, </a:t>
            </a:r>
            <a:r>
              <a:rPr lang="zh-TW" altLang="en-US" dirty="0"/>
              <a:t>SIGGRAPH, 2012.</a:t>
            </a:r>
          </a:p>
        </p:txBody>
      </p:sp>
      <p:sp>
        <p:nvSpPr>
          <p:cNvPr id="11" name="內容版面配置區 2"/>
          <p:cNvSpPr>
            <a:spLocks noGrp="1"/>
          </p:cNvSpPr>
          <p:nvPr>
            <p:ph idx="1"/>
          </p:nvPr>
        </p:nvSpPr>
        <p:spPr>
          <a:xfrm>
            <a:off x="262890" y="1798320"/>
            <a:ext cx="2815590" cy="4378643"/>
          </a:xfrm>
        </p:spPr>
        <p:txBody>
          <a:bodyPr/>
          <a:lstStyle/>
          <a:p>
            <a:r>
              <a:rPr lang="en-US" altLang="zh-TW" dirty="0"/>
              <a:t>Automatically cut models</a:t>
            </a:r>
          </a:p>
          <a:p>
            <a:r>
              <a:rPr lang="en-US" altLang="zh-TW" dirty="0"/>
              <a:t>Automatically calculate interchangeable </a:t>
            </a:r>
            <a:r>
              <a:rPr lang="en-US" altLang="zh-TW" dirty="0" smtClean="0"/>
              <a:t>components</a:t>
            </a:r>
          </a:p>
          <a:p>
            <a:r>
              <a:rPr lang="en-US" altLang="zh-TW" b="1" dirty="0" smtClean="0">
                <a:solidFill>
                  <a:srgbClr val="BC1470"/>
                </a:solidFill>
              </a:rPr>
              <a:t>Blend models </a:t>
            </a:r>
            <a:r>
              <a:rPr lang="en-US" altLang="zh-TW" b="1" dirty="0">
                <a:solidFill>
                  <a:srgbClr val="BC1470"/>
                </a:solidFill>
              </a:rPr>
              <a:t>from the same </a:t>
            </a:r>
            <a:r>
              <a:rPr lang="en-US" altLang="zh-TW" b="1" dirty="0" smtClean="0">
                <a:solidFill>
                  <a:srgbClr val="BC1470"/>
                </a:solidFill>
              </a:rPr>
              <a:t>family</a:t>
            </a:r>
            <a:endParaRPr lang="zh-TW" altLang="en-US" b="1" dirty="0">
              <a:solidFill>
                <a:srgbClr val="BC1470"/>
              </a:solidFill>
            </a:endParaRPr>
          </a:p>
        </p:txBody>
      </p:sp>
    </p:spTree>
    <p:extLst>
      <p:ext uri="{BB962C8B-B14F-4D97-AF65-F5344CB8AC3E}">
        <p14:creationId xmlns:p14="http://schemas.microsoft.com/office/powerpoint/2010/main" val="26805852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04166"/>
            <a:ext cx="7886700" cy="1325563"/>
          </a:xfrm>
        </p:spPr>
        <p:txBody>
          <a:bodyPr/>
          <a:lstStyle/>
          <a:p>
            <a:r>
              <a:rPr lang="en-US" altLang="zh-TW" dirty="0" smtClean="0"/>
              <a:t>Related Work</a:t>
            </a:r>
            <a:r>
              <a:rPr lang="zh-TW" altLang="en-US" dirty="0"/>
              <a:t> </a:t>
            </a:r>
            <a:r>
              <a:rPr lang="en-US" altLang="zh-TW" dirty="0" smtClean="0"/>
              <a:t>—</a:t>
            </a:r>
            <a:r>
              <a:rPr lang="en-US" altLang="zh-TW" dirty="0"/>
              <a:t/>
            </a:r>
            <a:br>
              <a:rPr lang="en-US" altLang="zh-TW" dirty="0"/>
            </a:br>
            <a:r>
              <a:rPr lang="en-US" altLang="zh-TW" dirty="0"/>
              <a:t>Zoomorphic </a:t>
            </a:r>
            <a:r>
              <a:rPr lang="en-US" altLang="zh-TW" dirty="0" smtClean="0"/>
              <a:t>Design</a:t>
            </a:r>
            <a:endParaRPr lang="zh-TW" altLang="en-US" dirty="0"/>
          </a:p>
        </p:txBody>
      </p:sp>
      <p:sp>
        <p:nvSpPr>
          <p:cNvPr id="3" name="內容版面配置區 2"/>
          <p:cNvSpPr>
            <a:spLocks noGrp="1"/>
          </p:cNvSpPr>
          <p:nvPr>
            <p:ph idx="1"/>
          </p:nvPr>
        </p:nvSpPr>
        <p:spPr>
          <a:xfrm>
            <a:off x="628650" y="1778001"/>
            <a:ext cx="7886700" cy="742462"/>
          </a:xfrm>
        </p:spPr>
        <p:txBody>
          <a:bodyPr>
            <a:normAutofit fontScale="92500" lnSpcReduction="10000"/>
          </a:bodyPr>
          <a:lstStyle/>
          <a:p>
            <a:r>
              <a:rPr lang="en-US" altLang="zh-TW" dirty="0"/>
              <a:t>Merge an </a:t>
            </a:r>
            <a:r>
              <a:rPr lang="en-US" altLang="zh-TW" b="1" dirty="0">
                <a:solidFill>
                  <a:srgbClr val="BC1470"/>
                </a:solidFill>
              </a:rPr>
              <a:t>arbitrary</a:t>
            </a:r>
            <a:r>
              <a:rPr lang="en-US" altLang="zh-TW" dirty="0"/>
              <a:t> functional mesh and an animal mesh</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55</a:t>
            </a:fld>
            <a:endParaRPr lang="zh-TW" altLang="en-US" dirty="0"/>
          </a:p>
        </p:txBody>
      </p:sp>
      <p:pic>
        <p:nvPicPr>
          <p:cNvPr id="2050" name="Picture 2" descr="http://people.sutd.edu.sg/~saikit/projects/zoomorphic/index_files/teaser_v5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655" y="2522149"/>
            <a:ext cx="5774690" cy="324826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684655" y="5860859"/>
            <a:ext cx="5774690" cy="646331"/>
          </a:xfrm>
          <a:prstGeom prst="rect">
            <a:avLst/>
          </a:prstGeom>
        </p:spPr>
        <p:txBody>
          <a:bodyPr wrap="square">
            <a:spAutoFit/>
          </a:bodyPr>
          <a:lstStyle/>
          <a:p>
            <a:r>
              <a:rPr lang="zh-TW" altLang="en-US" dirty="0" smtClean="0"/>
              <a:t>Duncan </a:t>
            </a:r>
            <a:r>
              <a:rPr lang="zh-TW" altLang="en-US" dirty="0"/>
              <a:t>Noah, et al. "Zoomorphic design." ACM Transactions on Graphics (TOG) 34.4 (2015): 95.</a:t>
            </a:r>
          </a:p>
        </p:txBody>
      </p:sp>
    </p:spTree>
    <p:extLst>
      <p:ext uri="{BB962C8B-B14F-4D97-AF65-F5344CB8AC3E}">
        <p14:creationId xmlns:p14="http://schemas.microsoft.com/office/powerpoint/2010/main" val="33475830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51765"/>
            <a:ext cx="7886700" cy="1325563"/>
          </a:xfrm>
        </p:spPr>
        <p:txBody>
          <a:bodyPr/>
          <a:lstStyle/>
          <a:p>
            <a:r>
              <a:rPr lang="en-US" altLang="zh-TW" dirty="0"/>
              <a:t>Our </a:t>
            </a:r>
            <a:r>
              <a:rPr lang="en-US" altLang="zh-TW" dirty="0" smtClean="0"/>
              <a:t>Stylization </a:t>
            </a:r>
            <a:r>
              <a:rPr lang="en-US" altLang="zh-TW" dirty="0"/>
              <a:t>A</a:t>
            </a:r>
            <a:r>
              <a:rPr lang="en-US" altLang="zh-TW" dirty="0" smtClean="0"/>
              <a:t>pproach </a:t>
            </a:r>
            <a:r>
              <a:rPr lang="en-US" altLang="zh-TW" dirty="0"/>
              <a:t>vs. </a:t>
            </a:r>
            <a:r>
              <a:rPr lang="en-US" altLang="zh-TW" dirty="0" smtClean="0"/>
              <a:t/>
            </a:r>
            <a:br>
              <a:rPr lang="en-US" altLang="zh-TW" dirty="0" smtClean="0"/>
            </a:br>
            <a:r>
              <a:rPr lang="en-US" altLang="zh-TW" dirty="0" smtClean="0"/>
              <a:t>Above Approaches</a:t>
            </a:r>
            <a:endParaRPr lang="zh-TW" altLang="en-US" dirty="0"/>
          </a:p>
        </p:txBody>
      </p:sp>
      <p:sp>
        <p:nvSpPr>
          <p:cNvPr id="3" name="內容版面配置區 2"/>
          <p:cNvSpPr>
            <a:spLocks noGrp="1"/>
          </p:cNvSpPr>
          <p:nvPr>
            <p:ph idx="1"/>
          </p:nvPr>
        </p:nvSpPr>
        <p:spPr>
          <a:xfrm>
            <a:off x="628650" y="1820421"/>
            <a:ext cx="7886700" cy="4356542"/>
          </a:xfrm>
        </p:spPr>
        <p:txBody>
          <a:bodyPr/>
          <a:lstStyle/>
          <a:p>
            <a:r>
              <a:rPr lang="en-US" altLang="zh-TW" dirty="0"/>
              <a:t>B</a:t>
            </a:r>
            <a:r>
              <a:rPr lang="en-US" altLang="zh-TW" dirty="0" smtClean="0"/>
              <a:t>lend </a:t>
            </a:r>
            <a:r>
              <a:rPr lang="en-US" altLang="zh-TW" dirty="0"/>
              <a:t>models from </a:t>
            </a:r>
            <a:r>
              <a:rPr lang="en-US" altLang="zh-TW" b="1" dirty="0">
                <a:solidFill>
                  <a:srgbClr val="BC1470"/>
                </a:solidFill>
              </a:rPr>
              <a:t>different types</a:t>
            </a:r>
          </a:p>
          <a:p>
            <a:r>
              <a:rPr lang="en-US" altLang="zh-TW" dirty="0"/>
              <a:t>Consider </a:t>
            </a:r>
            <a:r>
              <a:rPr lang="en-US" altLang="zh-TW" b="1" dirty="0">
                <a:solidFill>
                  <a:srgbClr val="BC1470"/>
                </a:solidFill>
              </a:rPr>
              <a:t>texture</a:t>
            </a:r>
            <a:r>
              <a:rPr lang="en-US" altLang="zh-TW" dirty="0"/>
              <a:t>, which efficiently convey the attribute of the style model</a:t>
            </a:r>
          </a:p>
          <a:p>
            <a:r>
              <a:rPr lang="en-US" altLang="zh-TW" dirty="0"/>
              <a:t>Explore various </a:t>
            </a:r>
            <a:r>
              <a:rPr lang="en-US" altLang="zh-TW" b="1" dirty="0">
                <a:solidFill>
                  <a:srgbClr val="BC1470"/>
                </a:solidFill>
              </a:rPr>
              <a:t>topological combinations</a:t>
            </a:r>
            <a:r>
              <a:rPr lang="en-US" altLang="zh-TW" dirty="0"/>
              <a:t>. </a:t>
            </a:r>
          </a:p>
          <a:p>
            <a:r>
              <a:rPr lang="en-US" altLang="zh-TW" dirty="0"/>
              <a:t>The </a:t>
            </a:r>
            <a:r>
              <a:rPr lang="en-US" altLang="zh-TW" b="1" dirty="0">
                <a:solidFill>
                  <a:srgbClr val="BC1470"/>
                </a:solidFill>
              </a:rPr>
              <a:t>morphing technique </a:t>
            </a:r>
            <a:r>
              <a:rPr lang="en-US" altLang="zh-TW" dirty="0"/>
              <a:t>is used to deform models instead of adopting linear blending skinning (LBS) and free-form deformation (FFD) methods used in </a:t>
            </a:r>
            <a:r>
              <a:rPr lang="en-US" altLang="zh-TW" dirty="0" smtClean="0"/>
              <a:t>Zoomorphic [1]; </a:t>
            </a:r>
            <a:r>
              <a:rPr lang="en-US" altLang="zh-TW" dirty="0"/>
              <a:t>the blended models are smoothened in many cases.</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56</a:t>
            </a:fld>
            <a:endParaRPr lang="zh-TW" altLang="en-US" dirty="0"/>
          </a:p>
        </p:txBody>
      </p:sp>
      <p:sp>
        <p:nvSpPr>
          <p:cNvPr id="5" name="矩形 4"/>
          <p:cNvSpPr/>
          <p:nvPr/>
        </p:nvSpPr>
        <p:spPr>
          <a:xfrm>
            <a:off x="1684655" y="5860859"/>
            <a:ext cx="5774690" cy="646331"/>
          </a:xfrm>
          <a:prstGeom prst="rect">
            <a:avLst/>
          </a:prstGeom>
        </p:spPr>
        <p:txBody>
          <a:bodyPr wrap="square">
            <a:spAutoFit/>
          </a:bodyPr>
          <a:lstStyle/>
          <a:p>
            <a:r>
              <a:rPr lang="en-US" altLang="zh-TW" dirty="0" smtClean="0"/>
              <a:t>[1] </a:t>
            </a:r>
            <a:r>
              <a:rPr lang="zh-TW" altLang="en-US" dirty="0" smtClean="0"/>
              <a:t>Duncan, </a:t>
            </a:r>
            <a:r>
              <a:rPr lang="zh-TW" altLang="en-US" dirty="0"/>
              <a:t>Noah, et al. "Zoomorphic design." ACM Transactions on Graphics (TOG) 34.4 (2015): 95.</a:t>
            </a:r>
          </a:p>
        </p:txBody>
      </p:sp>
    </p:spTree>
    <p:extLst>
      <p:ext uri="{BB962C8B-B14F-4D97-AF65-F5344CB8AC3E}">
        <p14:creationId xmlns:p14="http://schemas.microsoft.com/office/powerpoint/2010/main" val="28333197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6F12B5DC-1500-4996-8CAD-A261D81F1CD2}" type="slidenum">
              <a:rPr lang="zh-TW" altLang="en-US" smtClean="0"/>
              <a:pPr/>
              <a:t>57</a:t>
            </a:fld>
            <a:endParaRPr lang="zh-TW" altLang="en-US" dirty="0"/>
          </a:p>
        </p:txBody>
      </p:sp>
      <p:graphicFrame>
        <p:nvGraphicFramePr>
          <p:cNvPr id="5" name="图表 3"/>
          <p:cNvGraphicFramePr>
            <a:graphicFrameLocks/>
          </p:cNvGraphicFramePr>
          <p:nvPr>
            <p:extLst>
              <p:ext uri="{D42A27DB-BD31-4B8C-83A1-F6EECF244321}">
                <p14:modId xmlns:p14="http://schemas.microsoft.com/office/powerpoint/2010/main" val="359147493"/>
              </p:ext>
            </p:extLst>
          </p:nvPr>
        </p:nvGraphicFramePr>
        <p:xfrm>
          <a:off x="272911" y="2725328"/>
          <a:ext cx="8609845" cy="3928111"/>
        </p:xfrm>
        <a:graphic>
          <a:graphicData uri="http://schemas.openxmlformats.org/drawingml/2006/chart">
            <c:chart xmlns:c="http://schemas.openxmlformats.org/drawingml/2006/chart" xmlns:r="http://schemas.openxmlformats.org/officeDocument/2006/relationships" r:id="rId2"/>
          </a:graphicData>
        </a:graphic>
      </p:graphicFrame>
      <p:sp>
        <p:nvSpPr>
          <p:cNvPr id="6" name="標題 1"/>
          <p:cNvSpPr>
            <a:spLocks noGrp="1"/>
          </p:cNvSpPr>
          <p:nvPr>
            <p:ph type="title"/>
          </p:nvPr>
        </p:nvSpPr>
        <p:spPr>
          <a:xfrm>
            <a:off x="628650" y="72277"/>
            <a:ext cx="7886700" cy="776811"/>
          </a:xfrm>
        </p:spPr>
        <p:txBody>
          <a:bodyPr/>
          <a:lstStyle/>
          <a:p>
            <a:r>
              <a:rPr lang="en-US" altLang="zh-TW" dirty="0" smtClean="0"/>
              <a:t>Diversity</a:t>
            </a:r>
            <a:endParaRPr lang="zh-TW" altLang="en-US" dirty="0"/>
          </a:p>
        </p:txBody>
      </p:sp>
      <p:sp>
        <p:nvSpPr>
          <p:cNvPr id="7" name="內容版面配置區 2"/>
          <p:cNvSpPr>
            <a:spLocks noGrp="1"/>
          </p:cNvSpPr>
          <p:nvPr>
            <p:ph idx="1"/>
          </p:nvPr>
        </p:nvSpPr>
        <p:spPr>
          <a:xfrm>
            <a:off x="628650" y="849088"/>
            <a:ext cx="7886700" cy="1959425"/>
          </a:xfrm>
        </p:spPr>
        <p:txBody>
          <a:bodyPr>
            <a:normAutofit fontScale="92500" lnSpcReduction="10000"/>
          </a:bodyPr>
          <a:lstStyle/>
          <a:p>
            <a:r>
              <a:rPr lang="en-US" altLang="zh-TW" dirty="0" smtClean="0"/>
              <a:t>Adjust </a:t>
            </a:r>
            <a:r>
              <a:rPr lang="en-US" altLang="zh-TW" dirty="0"/>
              <a:t>individual thresholds may be </a:t>
            </a:r>
            <a:r>
              <a:rPr lang="en-US" altLang="zh-TW" dirty="0" smtClean="0"/>
              <a:t>tedious</a:t>
            </a:r>
          </a:p>
          <a:p>
            <a:r>
              <a:rPr lang="en-US" altLang="zh-TW" b="1" dirty="0" smtClean="0"/>
              <a:t>Diversity</a:t>
            </a:r>
            <a:r>
              <a:rPr lang="en-US" altLang="zh-TW" dirty="0" smtClean="0"/>
              <a:t> </a:t>
            </a:r>
            <a:r>
              <a:rPr lang="en-US" altLang="zh-TW" dirty="0"/>
              <a:t>is provided </a:t>
            </a:r>
            <a:r>
              <a:rPr lang="en-US" altLang="zh-TW" dirty="0" smtClean="0"/>
              <a:t>to </a:t>
            </a:r>
            <a:r>
              <a:rPr lang="en-US" altLang="zh-TW" dirty="0"/>
              <a:t>allow users to control the amount and variety of the output models </a:t>
            </a:r>
            <a:r>
              <a:rPr lang="en-US" altLang="zh-TW" dirty="0" smtClean="0"/>
              <a:t>easily</a:t>
            </a:r>
          </a:p>
          <a:p>
            <a:r>
              <a:rPr lang="en-US" altLang="zh-TW" dirty="0"/>
              <a:t>The system automatically determines the </a:t>
            </a:r>
            <a:r>
              <a:rPr lang="el-GR" altLang="zh-TW" dirty="0" smtClean="0"/>
              <a:t>σ</a:t>
            </a:r>
            <a:r>
              <a:rPr lang="en-US" altLang="zh-TW" dirty="0" smtClean="0"/>
              <a:t>1-</a:t>
            </a:r>
            <a:r>
              <a:rPr lang="el-GR" altLang="zh-TW" dirty="0" smtClean="0"/>
              <a:t> σ</a:t>
            </a:r>
            <a:r>
              <a:rPr lang="en-US" altLang="zh-TW" dirty="0" smtClean="0"/>
              <a:t>4</a:t>
            </a:r>
            <a:r>
              <a:rPr lang="el-GR" altLang="zh-TW" dirty="0" smtClean="0"/>
              <a:t> </a:t>
            </a:r>
            <a:r>
              <a:rPr lang="en-US" altLang="zh-TW" dirty="0" smtClean="0"/>
              <a:t>values </a:t>
            </a:r>
            <a:r>
              <a:rPr lang="en-US" altLang="zh-TW" dirty="0"/>
              <a:t>according to a diversity value set by users</a:t>
            </a:r>
            <a:endParaRPr lang="zh-TW" altLang="en-US" dirty="0"/>
          </a:p>
        </p:txBody>
      </p:sp>
      <p:sp>
        <p:nvSpPr>
          <p:cNvPr id="8" name="TextBox 12"/>
          <p:cNvSpPr txBox="1"/>
          <p:nvPr/>
        </p:nvSpPr>
        <p:spPr>
          <a:xfrm>
            <a:off x="528061" y="5652318"/>
            <a:ext cx="966611" cy="369332"/>
          </a:xfrm>
          <a:prstGeom prst="rect">
            <a:avLst/>
          </a:prstGeom>
          <a:noFill/>
        </p:spPr>
        <p:txBody>
          <a:bodyPr wrap="none" rtlCol="0">
            <a:spAutoFit/>
          </a:bodyPr>
          <a:lstStyle/>
          <a:p>
            <a:r>
              <a:rPr lang="en-US" altLang="zh-CN" b="1" dirty="0" smtClean="0">
                <a:latin typeface="+mj-lt"/>
              </a:rPr>
              <a:t>Diversity</a:t>
            </a:r>
            <a:endParaRPr lang="zh-CN" altLang="en-US" sz="2000" b="1" dirty="0">
              <a:latin typeface="+mj-lt"/>
            </a:endParaRPr>
          </a:p>
        </p:txBody>
      </p:sp>
      <p:sp>
        <p:nvSpPr>
          <p:cNvPr id="2" name="矩形 1"/>
          <p:cNvSpPr/>
          <p:nvPr/>
        </p:nvSpPr>
        <p:spPr>
          <a:xfrm>
            <a:off x="127000" y="2540000"/>
            <a:ext cx="401061" cy="3816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214878" y="2808513"/>
            <a:ext cx="738622" cy="3213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9860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Number of Output Increases </a:t>
            </a:r>
            <a:r>
              <a:rPr lang="en-US" altLang="zh-TW" dirty="0"/>
              <a:t>with the </a:t>
            </a:r>
            <a:r>
              <a:rPr lang="en-US" altLang="zh-TW" dirty="0" smtClean="0"/>
              <a:t>Diversity Value</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58</a:t>
            </a:fld>
            <a:endParaRPr lang="zh-TW" altLang="en-US" dirty="0"/>
          </a:p>
        </p:txBody>
      </p:sp>
      <p:sp>
        <p:nvSpPr>
          <p:cNvPr id="5" name="TextBox 5"/>
          <p:cNvSpPr txBox="1"/>
          <p:nvPr/>
        </p:nvSpPr>
        <p:spPr>
          <a:xfrm>
            <a:off x="-39846" y="1570813"/>
            <a:ext cx="2103461" cy="400110"/>
          </a:xfrm>
          <a:prstGeom prst="rect">
            <a:avLst/>
          </a:prstGeom>
          <a:noFill/>
        </p:spPr>
        <p:txBody>
          <a:bodyPr wrap="none" rtlCol="0">
            <a:spAutoFit/>
          </a:bodyPr>
          <a:lstStyle/>
          <a:p>
            <a:r>
              <a:rPr lang="en-US" altLang="zh-CN" sz="2000" b="1" smtClean="0">
                <a:latin typeface="Palatino Linotype" pitchFamily="18" charset="0"/>
              </a:rPr>
              <a:t># Combinations </a:t>
            </a:r>
            <a:endParaRPr lang="zh-CN" altLang="en-US" sz="2000" b="1" dirty="0">
              <a:latin typeface="Palatino Linotype"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2184853499"/>
              </p:ext>
            </p:extLst>
          </p:nvPr>
        </p:nvGraphicFramePr>
        <p:xfrm>
          <a:off x="6227189" y="2172808"/>
          <a:ext cx="2835788" cy="3916680"/>
        </p:xfrm>
        <a:graphic>
          <a:graphicData uri="http://schemas.openxmlformats.org/drawingml/2006/table">
            <a:tbl>
              <a:tblPr firstRow="1" bandRow="1">
                <a:tableStyleId>{5940675A-B579-460E-94D1-54222C63F5DA}</a:tableStyleId>
              </a:tblPr>
              <a:tblGrid>
                <a:gridCol w="1030137">
                  <a:extLst>
                    <a:ext uri="{9D8B030D-6E8A-4147-A177-3AD203B41FA5}">
                      <a16:colId xmlns:a16="http://schemas.microsoft.com/office/drawing/2014/main" val="20000"/>
                    </a:ext>
                  </a:extLst>
                </a:gridCol>
                <a:gridCol w="1111171">
                  <a:extLst>
                    <a:ext uri="{9D8B030D-6E8A-4147-A177-3AD203B41FA5}">
                      <a16:colId xmlns:a16="http://schemas.microsoft.com/office/drawing/2014/main" val="20001"/>
                    </a:ext>
                  </a:extLst>
                </a:gridCol>
                <a:gridCol w="694480">
                  <a:extLst>
                    <a:ext uri="{9D8B030D-6E8A-4147-A177-3AD203B41FA5}">
                      <a16:colId xmlns:a16="http://schemas.microsoft.com/office/drawing/2014/main" val="20002"/>
                    </a:ext>
                  </a:extLst>
                </a:gridCol>
              </a:tblGrid>
              <a:tr h="370840">
                <a:tc>
                  <a:txBody>
                    <a:bodyPr/>
                    <a:lstStyle/>
                    <a:p>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a:t>
                      </a:r>
                      <a:r>
                        <a:rPr lang="en-US" altLang="zh-CN" sz="1600" b="1" baseline="0" dirty="0" smtClean="0">
                          <a:latin typeface="Palatino Linotype" pitchFamily="18" charset="0"/>
                        </a:rPr>
                        <a:t> Segments</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 Parts</a:t>
                      </a:r>
                      <a:endParaRPr lang="zh-CN" altLang="en-US" sz="1600" b="1" dirty="0">
                        <a:latin typeface="Palatino Linotype" pitchFamily="18" charset="0"/>
                      </a:endParaRPr>
                    </a:p>
                  </a:txBody>
                  <a:tcPr/>
                </a:tc>
                <a:extLst>
                  <a:ext uri="{0D108BD9-81ED-4DB2-BD59-A6C34878D82A}">
                    <a16:rowId xmlns:a16="http://schemas.microsoft.com/office/drawing/2014/main" val="10000"/>
                  </a:ext>
                </a:extLst>
              </a:tr>
              <a:tr h="370840">
                <a:tc>
                  <a:txBody>
                    <a:bodyPr/>
                    <a:lstStyle/>
                    <a:p>
                      <a:r>
                        <a:rPr lang="en-US" altLang="zh-CN" sz="1600" b="1" dirty="0" smtClean="0">
                          <a:latin typeface="Palatino Linotype" pitchFamily="18" charset="0"/>
                        </a:rPr>
                        <a:t>Chair</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a:t>
                      </a:r>
                      <a:endParaRPr lang="zh-CN" altLang="en-US" sz="1600" b="1" dirty="0">
                        <a:latin typeface="Palatino Linotype" pitchFamily="18" charset="0"/>
                      </a:endParaRPr>
                    </a:p>
                  </a:txBody>
                  <a:tcPr/>
                </a:tc>
                <a:extLst>
                  <a:ext uri="{0D108BD9-81ED-4DB2-BD59-A6C34878D82A}">
                    <a16:rowId xmlns:a16="http://schemas.microsoft.com/office/drawing/2014/main" val="10001"/>
                  </a:ext>
                </a:extLst>
              </a:tr>
              <a:tr h="370840">
                <a:tc>
                  <a:txBody>
                    <a:bodyPr/>
                    <a:lstStyle/>
                    <a:p>
                      <a:r>
                        <a:rPr lang="en-US" altLang="zh-CN" sz="1600" b="1" dirty="0" smtClean="0">
                          <a:latin typeface="Palatino Linotype" pitchFamily="18" charset="0"/>
                        </a:rPr>
                        <a:t>Pillow</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a:t>
                      </a:r>
                      <a:endParaRPr lang="zh-CN" altLang="en-US" sz="1600" b="1" dirty="0">
                        <a:latin typeface="Palatino Linotype" pitchFamily="18" charset="0"/>
                      </a:endParaRPr>
                    </a:p>
                  </a:txBody>
                  <a:tcPr/>
                </a:tc>
                <a:extLst>
                  <a:ext uri="{0D108BD9-81ED-4DB2-BD59-A6C34878D82A}">
                    <a16:rowId xmlns:a16="http://schemas.microsoft.com/office/drawing/2014/main" val="10002"/>
                  </a:ext>
                </a:extLst>
              </a:tr>
              <a:tr h="370840">
                <a:tc>
                  <a:txBody>
                    <a:bodyPr/>
                    <a:lstStyle/>
                    <a:p>
                      <a:r>
                        <a:rPr lang="en-US" altLang="zh-CN" sz="1600" b="1" dirty="0" smtClean="0">
                          <a:latin typeface="Palatino Linotype" pitchFamily="18" charset="0"/>
                        </a:rPr>
                        <a:t>Cup</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3</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6</a:t>
                      </a:r>
                      <a:endParaRPr lang="zh-CN" altLang="en-US" sz="1600" b="1" dirty="0">
                        <a:latin typeface="Palatino Linotype" pitchFamily="18" charset="0"/>
                      </a:endParaRPr>
                    </a:p>
                  </a:txBody>
                  <a:tcPr/>
                </a:tc>
                <a:extLst>
                  <a:ext uri="{0D108BD9-81ED-4DB2-BD59-A6C34878D82A}">
                    <a16:rowId xmlns:a16="http://schemas.microsoft.com/office/drawing/2014/main" val="10003"/>
                  </a:ext>
                </a:extLst>
              </a:tr>
              <a:tr h="370840">
                <a:tc>
                  <a:txBody>
                    <a:bodyPr/>
                    <a:lstStyle/>
                    <a:p>
                      <a:r>
                        <a:rPr lang="en-US" altLang="zh-CN" sz="1600" b="1" dirty="0" smtClean="0">
                          <a:latin typeface="Palatino Linotype" pitchFamily="18" charset="0"/>
                        </a:rPr>
                        <a:t>Penguin</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5</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8</a:t>
                      </a:r>
                      <a:endParaRPr lang="zh-CN" altLang="en-US" sz="1600" b="1" dirty="0">
                        <a:latin typeface="Palatino Linotype" pitchFamily="18" charset="0"/>
                      </a:endParaRPr>
                    </a:p>
                  </a:txBody>
                  <a:tcPr/>
                </a:tc>
                <a:extLst>
                  <a:ext uri="{0D108BD9-81ED-4DB2-BD59-A6C34878D82A}">
                    <a16:rowId xmlns:a16="http://schemas.microsoft.com/office/drawing/2014/main" val="10004"/>
                  </a:ext>
                </a:extLst>
              </a:tr>
              <a:tr h="370840">
                <a:tc>
                  <a:txBody>
                    <a:bodyPr/>
                    <a:lstStyle/>
                    <a:p>
                      <a:r>
                        <a:rPr lang="en-US" altLang="zh-CN" sz="1600" b="1" dirty="0" smtClean="0">
                          <a:latin typeface="Palatino Linotype" pitchFamily="18" charset="0"/>
                        </a:rPr>
                        <a:t>Duck</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5</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11</a:t>
                      </a:r>
                      <a:endParaRPr lang="zh-CN" altLang="en-US" sz="1600" b="1" dirty="0">
                        <a:latin typeface="Palatino Linotype" pitchFamily="18" charset="0"/>
                      </a:endParaRPr>
                    </a:p>
                  </a:txBody>
                  <a:tcPr/>
                </a:tc>
                <a:extLst>
                  <a:ext uri="{0D108BD9-81ED-4DB2-BD59-A6C34878D82A}">
                    <a16:rowId xmlns:a16="http://schemas.microsoft.com/office/drawing/2014/main" val="10005"/>
                  </a:ext>
                </a:extLst>
              </a:tr>
              <a:tr h="370840">
                <a:tc>
                  <a:txBody>
                    <a:bodyPr/>
                    <a:lstStyle/>
                    <a:p>
                      <a:r>
                        <a:rPr lang="en-US" altLang="zh-CN" sz="1600" b="1" dirty="0" smtClean="0">
                          <a:latin typeface="Palatino Linotype" pitchFamily="18" charset="0"/>
                        </a:rPr>
                        <a:t>Bear</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8</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20</a:t>
                      </a:r>
                      <a:endParaRPr lang="zh-CN" altLang="en-US" sz="1600" b="1" dirty="0">
                        <a:latin typeface="Palatino Linotype" pitchFamily="18" charset="0"/>
                      </a:endParaRPr>
                    </a:p>
                  </a:txBody>
                  <a:tcPr/>
                </a:tc>
                <a:extLst>
                  <a:ext uri="{0D108BD9-81ED-4DB2-BD59-A6C34878D82A}">
                    <a16:rowId xmlns:a16="http://schemas.microsoft.com/office/drawing/2014/main" val="10006"/>
                  </a:ext>
                </a:extLst>
              </a:tr>
              <a:tr h="370840">
                <a:tc>
                  <a:txBody>
                    <a:bodyPr/>
                    <a:lstStyle/>
                    <a:p>
                      <a:r>
                        <a:rPr lang="en-US" altLang="zh-CN" sz="1600" b="1" dirty="0" smtClean="0">
                          <a:latin typeface="Palatino Linotype" pitchFamily="18" charset="0"/>
                        </a:rPr>
                        <a:t>Rabbit</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8</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23</a:t>
                      </a:r>
                      <a:endParaRPr lang="zh-CN" altLang="en-US" sz="1600" b="1" dirty="0">
                        <a:latin typeface="Palatino Linotype" pitchFamily="18" charset="0"/>
                      </a:endParaRPr>
                    </a:p>
                  </a:txBody>
                  <a:tcPr/>
                </a:tc>
                <a:extLst>
                  <a:ext uri="{0D108BD9-81ED-4DB2-BD59-A6C34878D82A}">
                    <a16:rowId xmlns:a16="http://schemas.microsoft.com/office/drawing/2014/main" val="10007"/>
                  </a:ext>
                </a:extLst>
              </a:tr>
              <a:tr h="370840">
                <a:tc>
                  <a:txBody>
                    <a:bodyPr/>
                    <a:lstStyle/>
                    <a:p>
                      <a:r>
                        <a:rPr lang="en-US" altLang="zh-CN" sz="1600" b="1" dirty="0" smtClean="0">
                          <a:latin typeface="Palatino Linotype" pitchFamily="18" charset="0"/>
                        </a:rPr>
                        <a:t>Cow</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10</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32</a:t>
                      </a:r>
                      <a:endParaRPr lang="zh-CN" altLang="en-US" sz="1600" b="1" dirty="0">
                        <a:latin typeface="Palatino Linotype" pitchFamily="18" charset="0"/>
                      </a:endParaRPr>
                    </a:p>
                  </a:txBody>
                  <a:tcPr/>
                </a:tc>
                <a:extLst>
                  <a:ext uri="{0D108BD9-81ED-4DB2-BD59-A6C34878D82A}">
                    <a16:rowId xmlns:a16="http://schemas.microsoft.com/office/drawing/2014/main" val="10008"/>
                  </a:ext>
                </a:extLst>
              </a:tr>
              <a:tr h="370840">
                <a:tc>
                  <a:txBody>
                    <a:bodyPr/>
                    <a:lstStyle/>
                    <a:p>
                      <a:r>
                        <a:rPr lang="en-US" altLang="zh-CN" sz="1600" b="1" dirty="0" smtClean="0">
                          <a:latin typeface="Palatino Linotype" pitchFamily="18" charset="0"/>
                        </a:rPr>
                        <a:t>Elephant</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10</a:t>
                      </a:r>
                      <a:endParaRPr lang="zh-CN" altLang="en-US" sz="1600" b="1" dirty="0">
                        <a:latin typeface="Palatino Linotype" pitchFamily="18" charset="0"/>
                      </a:endParaRPr>
                    </a:p>
                  </a:txBody>
                  <a:tcPr/>
                </a:tc>
                <a:tc>
                  <a:txBody>
                    <a:bodyPr/>
                    <a:lstStyle/>
                    <a:p>
                      <a:pPr algn="ctr"/>
                      <a:r>
                        <a:rPr lang="en-US" altLang="zh-CN" sz="1600" b="1" dirty="0" smtClean="0">
                          <a:latin typeface="Palatino Linotype" pitchFamily="18" charset="0"/>
                        </a:rPr>
                        <a:t>52</a:t>
                      </a:r>
                      <a:endParaRPr lang="zh-CN" altLang="en-US" sz="1600" b="1" dirty="0">
                        <a:latin typeface="Palatino Linotype" pitchFamily="18" charset="0"/>
                      </a:endParaRPr>
                    </a:p>
                  </a:txBody>
                  <a:tcPr/>
                </a:tc>
                <a:extLst>
                  <a:ext uri="{0D108BD9-81ED-4DB2-BD59-A6C34878D82A}">
                    <a16:rowId xmlns:a16="http://schemas.microsoft.com/office/drawing/2014/main" val="10009"/>
                  </a:ext>
                </a:extLst>
              </a:tr>
            </a:tbl>
          </a:graphicData>
        </a:graphic>
      </p:graphicFrame>
      <p:graphicFrame>
        <p:nvGraphicFramePr>
          <p:cNvPr id="7" name="图表 3"/>
          <p:cNvGraphicFramePr>
            <a:graphicFrameLocks/>
          </p:cNvGraphicFramePr>
          <p:nvPr>
            <p:extLst>
              <p:ext uri="{D42A27DB-BD31-4B8C-83A1-F6EECF244321}">
                <p14:modId xmlns:p14="http://schemas.microsoft.com/office/powerpoint/2010/main" val="3149874674"/>
              </p:ext>
            </p:extLst>
          </p:nvPr>
        </p:nvGraphicFramePr>
        <p:xfrm>
          <a:off x="0" y="1968948"/>
          <a:ext cx="6336474"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05180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Grouping</a:t>
            </a:r>
            <a:endParaRPr lang="zh-TW" altLang="en-US" dirty="0"/>
          </a:p>
        </p:txBody>
      </p:sp>
      <p:sp>
        <p:nvSpPr>
          <p:cNvPr id="3" name="內容版面配置區 2"/>
          <p:cNvSpPr>
            <a:spLocks noGrp="1"/>
          </p:cNvSpPr>
          <p:nvPr>
            <p:ph idx="1"/>
          </p:nvPr>
        </p:nvSpPr>
        <p:spPr>
          <a:xfrm>
            <a:off x="628650" y="1324930"/>
            <a:ext cx="7886700" cy="1239537"/>
          </a:xfrm>
        </p:spPr>
        <p:txBody>
          <a:bodyPr>
            <a:normAutofit lnSpcReduction="10000"/>
          </a:bodyPr>
          <a:lstStyle/>
          <a:p>
            <a:r>
              <a:rPr lang="en-US" altLang="zh-TW" dirty="0"/>
              <a:t>Similar parts </a:t>
            </a:r>
            <a:r>
              <a:rPr lang="en-US" altLang="zh-TW" dirty="0" smtClean="0"/>
              <a:t>are aggregated </a:t>
            </a:r>
            <a:r>
              <a:rPr lang="en-US" altLang="zh-TW" dirty="0"/>
              <a:t>into a group, which was then regarded as a single node during the tree-growing </a:t>
            </a:r>
            <a:r>
              <a:rPr lang="en-US" altLang="zh-TW" dirty="0" smtClean="0"/>
              <a:t>process. (</a:t>
            </a:r>
            <a:r>
              <a:rPr lang="el-GR" altLang="zh-TW" dirty="0" smtClean="0"/>
              <a:t>σ</a:t>
            </a:r>
            <a:r>
              <a:rPr lang="en-US" altLang="zh-TW" dirty="0" smtClean="0"/>
              <a:t>1)</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59</a:t>
            </a:fld>
            <a:endParaRPr lang="zh-TW" altLang="en-US" dirty="0"/>
          </a:p>
        </p:txBody>
      </p:sp>
      <p:sp>
        <p:nvSpPr>
          <p:cNvPr id="6" name="矩形 5"/>
          <p:cNvSpPr/>
          <p:nvPr/>
        </p:nvSpPr>
        <p:spPr>
          <a:xfrm>
            <a:off x="3332902" y="3586762"/>
            <a:ext cx="1222735" cy="715050"/>
          </a:xfrm>
          <a:prstGeom prst="rect">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矩形 6"/>
          <p:cNvSpPr/>
          <p:nvPr/>
        </p:nvSpPr>
        <p:spPr>
          <a:xfrm>
            <a:off x="2106592" y="3586762"/>
            <a:ext cx="1220947" cy="715050"/>
          </a:xfrm>
          <a:prstGeom prst="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8" name="矩形 7"/>
          <p:cNvSpPr/>
          <p:nvPr/>
        </p:nvSpPr>
        <p:spPr>
          <a:xfrm>
            <a:off x="4555637" y="3586762"/>
            <a:ext cx="2440107" cy="715050"/>
          </a:xfrm>
          <a:prstGeom prst="rect">
            <a:avLst/>
          </a:prstGeom>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矩形 8"/>
          <p:cNvSpPr/>
          <p:nvPr/>
        </p:nvSpPr>
        <p:spPr>
          <a:xfrm>
            <a:off x="4550274" y="4301812"/>
            <a:ext cx="2447258" cy="718625"/>
          </a:xfrm>
          <a:prstGeom prst="rect">
            <a:avLst/>
          </a:prstGeom>
          <a:solidFill>
            <a:srgbClr val="BC147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矩形 9"/>
          <p:cNvSpPr/>
          <p:nvPr/>
        </p:nvSpPr>
        <p:spPr>
          <a:xfrm>
            <a:off x="2106592" y="4301812"/>
            <a:ext cx="2449045" cy="723561"/>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1" name="矩形 10"/>
          <p:cNvSpPr/>
          <p:nvPr/>
        </p:nvSpPr>
        <p:spPr>
          <a:xfrm>
            <a:off x="2106592" y="5020437"/>
            <a:ext cx="4889152" cy="143861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2" descr="C:\Users\Jenny\Dropbox\Figure\p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7005"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3" descr="C:\Users\Jenny\Dropbox\Figure\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6592"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C:\Users\Jenny\Dropbox\Figure\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35"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5" descr="C:\Users\Jenny\Dropbox\Figure\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4270"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C:\Users\Jenny\Dropbox\Figure\p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2902"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7" descr="C:\Users\Jenny\Dropbox\Figure\p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5637" y="4306748"/>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8" descr="C:\Users\Jenny\Dropbox\Figure\p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5637"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9" descr="C:\Users\Jenny\Dropbox\Figure\p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8372"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10" descr="C:\Users\Jenny\Dropbox\Figure\p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9740" y="358676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11" descr="C:\Users\Jenny\Dropbox\Figure\p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32902" y="430538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12" descr="C:\Users\Jenny\Dropbox\Figure\p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7005" y="4306748"/>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13" descr="C:\Users\Jenny\Dropbox\Figure\p1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372" y="4306748"/>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14" descr="C:\Users\Jenny\Dropbox\Figure\p1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3850" y="502401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15" descr="C:\Users\Jenny\Dropbox\Figure\p17.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06592" y="430538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16" descr="C:\Users\Jenny\Dropbox\Figure\p1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21535" y="430538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17" descr="C:\Users\Jenny\Dropbox\Figure\p19.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89740" y="430538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18" descr="C:\Users\Jenny\Dropbox\Figure\p2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08380" y="502537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19" descr="C:\Users\Jenny\Dropbox\Figure\p2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19747" y="502537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0" descr="C:\Users\Jenny\Dropbox\Figure\p2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31115" y="502537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21" descr="C:\Users\Jenny\Dropbox\Figure\p23.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42482" y="502537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2" descr="C:\Users\Jenny\Dropbox\Figure\p24.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44270" y="430538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23" descr="C:\Users\Jenny\Dropbox\Figure\p25.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165217" y="5025372"/>
            <a:ext cx="607792" cy="715050"/>
          </a:xfrm>
          <a:prstGeom prst="rect">
            <a:avLst/>
          </a:prstGeom>
          <a:solidFill>
            <a:srgbClr val="00FF00"/>
          </a:solidFill>
          <a:ln>
            <a:solidFill>
              <a:schemeClr val="tx1"/>
            </a:solidFill>
          </a:ln>
          <a:extLst/>
        </p:spPr>
      </p:pic>
      <p:pic>
        <p:nvPicPr>
          <p:cNvPr id="34" name="Picture 24" descr="C:\Users\Jenny\Dropbox\Figure\p26.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776585" y="5025372"/>
            <a:ext cx="607792" cy="715050"/>
          </a:xfrm>
          <a:prstGeom prst="rect">
            <a:avLst/>
          </a:prstGeom>
          <a:solidFill>
            <a:srgbClr val="00FF00"/>
          </a:solidFill>
          <a:ln>
            <a:solidFill>
              <a:schemeClr val="tx1"/>
            </a:solidFill>
          </a:ln>
          <a:extLst/>
        </p:spPr>
      </p:pic>
      <p:pic>
        <p:nvPicPr>
          <p:cNvPr id="35" name="Picture 25" descr="C:\Users\Jenny\Dropbox\Figure\p27.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87952" y="5025372"/>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 name="Picture 26" descr="C:\Users\Jenny\Dropbox\Figure\p28.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108380"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27" descr="C:\Users\Jenny\Dropbox\Figure\p29.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553850"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28" descr="C:\Users\Jenny\Dropbox\Figure\p30.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76585" y="5743997"/>
            <a:ext cx="607792" cy="715050"/>
          </a:xfrm>
          <a:prstGeom prst="rect">
            <a:avLst/>
          </a:prstGeom>
          <a:solidFill>
            <a:srgbClr val="00FF00"/>
          </a:solidFill>
          <a:ln>
            <a:solidFill>
              <a:schemeClr val="tx1"/>
            </a:solidFill>
          </a:ln>
          <a:extLst/>
        </p:spPr>
      </p:pic>
      <p:pic>
        <p:nvPicPr>
          <p:cNvPr id="39" name="Picture 29" descr="C:\Users\Jenny\Dropbox\Figure\p31.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42482"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30" descr="C:\Users\Jenny\Dropbox\Figure\p3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719747"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31" descr="C:\Users\Jenny\Dropbox\Figure\p33.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331115"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32" descr="C:\Users\Jenny\Dropbox\Figure\p34.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165217" y="5743997"/>
            <a:ext cx="607792" cy="715050"/>
          </a:xfrm>
          <a:prstGeom prst="rect">
            <a:avLst/>
          </a:prstGeom>
          <a:solidFill>
            <a:srgbClr val="00FF00"/>
          </a:solidFill>
          <a:ln>
            <a:solidFill>
              <a:schemeClr val="tx1"/>
            </a:solidFill>
          </a:ln>
          <a:extLst/>
        </p:spPr>
      </p:pic>
      <p:pic>
        <p:nvPicPr>
          <p:cNvPr id="43" name="Picture 33" descr="C:\Users\Jenny\Dropbox\Figure\p35.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87953" y="5743997"/>
            <a:ext cx="607792" cy="715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4" name="矩形 43"/>
          <p:cNvSpPr/>
          <p:nvPr/>
        </p:nvSpPr>
        <p:spPr>
          <a:xfrm>
            <a:off x="5366027" y="2781648"/>
            <a:ext cx="1629717" cy="61048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920570" y="2781649"/>
            <a:ext cx="2445457" cy="610484"/>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106592" y="2781646"/>
            <a:ext cx="815739" cy="61048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2" descr="C:\Users\Jenny\Dropbox\Figure\cp5.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182247" y="2781647"/>
            <a:ext cx="813978" cy="610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4" descr="C:\Users\Jenny\Dropbox\Figure\cp1.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106592" y="2781647"/>
            <a:ext cx="813978" cy="610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5" descr="C:\Users\Jenny\Dropbox\Figure\cp2.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922331" y="2781649"/>
            <a:ext cx="813978" cy="610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7" descr="C:\Users\Jenny\Dropbox\Figure\cp4.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552049" y="2781647"/>
            <a:ext cx="813978" cy="610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4" name="橢圓 53"/>
          <p:cNvSpPr/>
          <p:nvPr/>
        </p:nvSpPr>
        <p:spPr>
          <a:xfrm>
            <a:off x="3327539" y="1797554"/>
            <a:ext cx="843628" cy="843628"/>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片 54"/>
          <p:cNvPicPr>
            <a:picLocks noChangeAspect="1"/>
          </p:cNvPicPr>
          <p:nvPr/>
        </p:nvPicPr>
        <p:blipFill>
          <a:blip r:embed="rId39">
            <a:extLst>
              <a:ext uri="{BEBA8EAE-BF5A-486C-A8C5-ECC9F3942E4B}">
                <a14:imgProps xmlns:a14="http://schemas.microsoft.com/office/drawing/2010/main">
                  <a14:imgLayer r:embed="rId40">
                    <a14:imgEffect>
                      <a14:backgroundRemoval t="10000" b="96047" l="9948" r="89878"/>
                    </a14:imgEffect>
                  </a14:imgLayer>
                </a14:imgProps>
              </a:ext>
            </a:extLst>
          </a:blip>
          <a:stretch>
            <a:fillRect/>
          </a:stretch>
        </p:blipFill>
        <p:spPr>
          <a:xfrm>
            <a:off x="3745543" y="2782428"/>
            <a:ext cx="802502" cy="609703"/>
          </a:xfrm>
          <a:prstGeom prst="rect">
            <a:avLst/>
          </a:prstGeom>
          <a:ln>
            <a:solidFill>
              <a:schemeClr val="tx1"/>
            </a:solidFill>
          </a:ln>
        </p:spPr>
      </p:pic>
      <p:pic>
        <p:nvPicPr>
          <p:cNvPr id="56" name="圖片 55"/>
          <p:cNvPicPr>
            <a:picLocks noChangeAspect="1"/>
          </p:cNvPicPr>
          <p:nvPr/>
        </p:nvPicPr>
        <p:blipFill>
          <a:blip r:embed="rId41">
            <a:extLst>
              <a:ext uri="{BEBA8EAE-BF5A-486C-A8C5-ECC9F3942E4B}">
                <a14:imgProps xmlns:a14="http://schemas.microsoft.com/office/drawing/2010/main">
                  <a14:imgLayer r:embed="rId42">
                    <a14:imgEffect>
                      <a14:backgroundRemoval t="3942" b="95021" l="9798" r="89736"/>
                    </a14:imgEffect>
                  </a14:imgLayer>
                </a14:imgProps>
              </a:ext>
            </a:extLst>
          </a:blip>
          <a:stretch>
            <a:fillRect/>
          </a:stretch>
        </p:blipFill>
        <p:spPr>
          <a:xfrm>
            <a:off x="5372273" y="2784331"/>
            <a:ext cx="805490" cy="607800"/>
          </a:xfrm>
          <a:prstGeom prst="rect">
            <a:avLst/>
          </a:prstGeom>
          <a:ln>
            <a:solidFill>
              <a:schemeClr val="tx1"/>
            </a:solidFill>
          </a:ln>
        </p:spPr>
      </p:pic>
    </p:spTree>
    <p:extLst>
      <p:ext uri="{BB962C8B-B14F-4D97-AF65-F5344CB8AC3E}">
        <p14:creationId xmlns:p14="http://schemas.microsoft.com/office/powerpoint/2010/main" val="8119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926840" y="3104124"/>
            <a:ext cx="5290319" cy="3455194"/>
          </a:xfrm>
          <a:prstGeom prst="rect">
            <a:avLst/>
          </a:prstGeom>
        </p:spPr>
      </p:pic>
      <p:sp>
        <p:nvSpPr>
          <p:cNvPr id="3" name="內容版面配置區 2"/>
          <p:cNvSpPr>
            <a:spLocks noGrp="1"/>
          </p:cNvSpPr>
          <p:nvPr>
            <p:ph idx="1"/>
          </p:nvPr>
        </p:nvSpPr>
        <p:spPr>
          <a:xfrm>
            <a:off x="628650" y="883542"/>
            <a:ext cx="7886700" cy="2106156"/>
          </a:xfrm>
        </p:spPr>
        <p:txBody>
          <a:bodyPr>
            <a:normAutofit fontScale="92500" lnSpcReduction="10000"/>
          </a:bodyPr>
          <a:lstStyle/>
          <a:p>
            <a:r>
              <a:rPr lang="en-US" altLang="zh-TW" sz="3200" dirty="0" smtClean="0"/>
              <a:t>Which component will be operated?</a:t>
            </a:r>
          </a:p>
          <a:p>
            <a:r>
              <a:rPr lang="en-US" altLang="zh-TW" sz="3200" dirty="0" smtClean="0"/>
              <a:t>Which </a:t>
            </a:r>
            <a:r>
              <a:rPr lang="en-US" altLang="zh-TW" sz="3200" dirty="0"/>
              <a:t>component will </a:t>
            </a:r>
            <a:r>
              <a:rPr lang="en-US" altLang="zh-TW" sz="3200" dirty="0" smtClean="0"/>
              <a:t>be attached?</a:t>
            </a:r>
          </a:p>
          <a:p>
            <a:r>
              <a:rPr lang="en-US" altLang="zh-TW" sz="3200" dirty="0"/>
              <a:t>Which component will be </a:t>
            </a:r>
            <a:r>
              <a:rPr lang="en-US" altLang="zh-TW" sz="3200" dirty="0" smtClean="0"/>
              <a:t>mixed?</a:t>
            </a:r>
          </a:p>
          <a:p>
            <a:r>
              <a:rPr lang="en-US" altLang="zh-TW" sz="3200" dirty="0" smtClean="0"/>
              <a:t>How to mix? Morphing</a:t>
            </a:r>
            <a:endParaRPr lang="en-US" altLang="zh-TW" sz="3200" dirty="0"/>
          </a:p>
          <a:p>
            <a:endParaRPr lang="zh-TW" altLang="en-US" sz="3200"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6</a:t>
            </a:fld>
            <a:endParaRPr lang="zh-TW" altLang="en-US" dirty="0"/>
          </a:p>
        </p:txBody>
      </p:sp>
      <p:sp>
        <p:nvSpPr>
          <p:cNvPr id="7" name="標題 1"/>
          <p:cNvSpPr>
            <a:spLocks noGrp="1"/>
          </p:cNvSpPr>
          <p:nvPr>
            <p:ph type="title"/>
          </p:nvPr>
        </p:nvSpPr>
        <p:spPr>
          <a:xfrm>
            <a:off x="167640" y="63247"/>
            <a:ext cx="8808720" cy="745140"/>
          </a:xfrm>
        </p:spPr>
        <p:txBody>
          <a:bodyPr/>
          <a:lstStyle/>
          <a:p>
            <a:r>
              <a:rPr lang="en-US" altLang="zh-TW" dirty="0"/>
              <a:t>Issues to </a:t>
            </a:r>
            <a:r>
              <a:rPr lang="en-US" altLang="zh-TW" dirty="0" smtClean="0"/>
              <a:t>Be Solved</a:t>
            </a:r>
            <a:endParaRPr lang="zh-TW" altLang="en-US" dirty="0"/>
          </a:p>
        </p:txBody>
      </p:sp>
      <p:sp>
        <p:nvSpPr>
          <p:cNvPr id="2" name="橢圓 1"/>
          <p:cNvSpPr/>
          <p:nvPr/>
        </p:nvSpPr>
        <p:spPr>
          <a:xfrm>
            <a:off x="6170330" y="4810057"/>
            <a:ext cx="721360" cy="721360"/>
          </a:xfrm>
          <a:prstGeom prst="ellipse">
            <a:avLst/>
          </a:prstGeom>
          <a:noFill/>
          <a:ln w="28575">
            <a:solidFill>
              <a:srgbClr val="FF006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657510" y="3263197"/>
            <a:ext cx="1209040" cy="1209040"/>
          </a:xfrm>
          <a:prstGeom prst="ellipse">
            <a:avLst/>
          </a:prstGeom>
          <a:noFill/>
          <a:ln w="28575">
            <a:solidFill>
              <a:srgbClr val="FF006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490284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0046" y="136526"/>
            <a:ext cx="8363908" cy="1325563"/>
          </a:xfrm>
        </p:spPr>
        <p:txBody>
          <a:bodyPr>
            <a:normAutofit fontScale="90000"/>
          </a:bodyPr>
          <a:lstStyle/>
          <a:p>
            <a:r>
              <a:rPr lang="en-US" altLang="zh-TW" dirty="0" smtClean="0"/>
              <a:t>Our approach </a:t>
            </a:r>
            <a:r>
              <a:rPr lang="en-US" altLang="zh-TW" dirty="0"/>
              <a:t>vs. </a:t>
            </a:r>
            <a:r>
              <a:rPr lang="en-US" altLang="zh-TW" dirty="0" smtClean="0"/>
              <a:t/>
            </a:r>
            <a:br>
              <a:rPr lang="en-US" altLang="zh-TW" dirty="0" smtClean="0"/>
            </a:br>
            <a:r>
              <a:rPr lang="en-US" altLang="zh-TW" dirty="0" smtClean="0"/>
              <a:t>Spherical </a:t>
            </a:r>
            <a:r>
              <a:rPr lang="en-US" altLang="zh-TW" dirty="0"/>
              <a:t>parameterization only </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60</a:t>
            </a:fld>
            <a:endParaRPr lang="zh-TW" altLang="en-US" dirty="0"/>
          </a:p>
        </p:txBody>
      </p:sp>
      <p:grpSp>
        <p:nvGrpSpPr>
          <p:cNvPr id="5" name="组合 24"/>
          <p:cNvGrpSpPr/>
          <p:nvPr/>
        </p:nvGrpSpPr>
        <p:grpSpPr>
          <a:xfrm>
            <a:off x="194420" y="1472759"/>
            <a:ext cx="9229480" cy="4596830"/>
            <a:chOff x="-5805391" y="-27561"/>
            <a:chExt cx="20185015" cy="10053340"/>
          </a:xfrm>
        </p:grpSpPr>
        <p:pic>
          <p:nvPicPr>
            <p:cNvPr id="6" name="Picture 3" descr="C:\Users\Jenny\Dropbox\IEEEtran\pics\CubeO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889" y="-27561"/>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Jenny\Dropbox\IEEEtran\pics\CubeO02.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4364"/>
                      </a14:imgEffect>
                    </a14:imgLayer>
                  </a14:imgProps>
                </a:ext>
                <a:ext uri="{28A0092B-C50C-407E-A947-70E740481C1C}">
                  <a14:useLocalDpi xmlns:a14="http://schemas.microsoft.com/office/drawing/2010/main" val="0"/>
                </a:ext>
              </a:extLst>
            </a:blip>
            <a:srcRect/>
            <a:stretch>
              <a:fillRect/>
            </a:stretch>
          </p:blipFill>
          <p:spPr bwMode="auto">
            <a:xfrm>
              <a:off x="1835696" y="-27561"/>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Jenny\Dropbox\IEEEtran\pics\CubeO0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100000" l="10000" r="98545"/>
                      </a14:imgEffect>
                    </a14:imgLayer>
                  </a14:imgProps>
                </a:ext>
                <a:ext uri="{28A0092B-C50C-407E-A947-70E740481C1C}">
                  <a14:useLocalDpi xmlns:a14="http://schemas.microsoft.com/office/drawing/2010/main" val="0"/>
                </a:ext>
              </a:extLst>
            </a:blip>
            <a:srcRect/>
            <a:stretch>
              <a:fillRect/>
            </a:stretch>
          </p:blipFill>
          <p:spPr bwMode="auto">
            <a:xfrm>
              <a:off x="5076056" y="-2738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enny\Dropbox\IEEEtran\pics\CubeX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5264" y="483366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enny\Dropbox\IEEEtran\pics\CubeX02.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67" b="100000" l="0" r="100000"/>
                      </a14:imgEffect>
                    </a14:imgLayer>
                  </a14:imgProps>
                </a:ext>
                <a:ext uri="{28A0092B-C50C-407E-A947-70E740481C1C}">
                  <a14:useLocalDpi xmlns:a14="http://schemas.microsoft.com/office/drawing/2010/main" val="0"/>
                </a:ext>
              </a:extLst>
            </a:blip>
            <a:srcRect/>
            <a:stretch>
              <a:fillRect/>
            </a:stretch>
          </p:blipFill>
          <p:spPr bwMode="auto">
            <a:xfrm>
              <a:off x="1835696" y="483366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Jenny\Dropbox\IEEEtran\pics\CubeX04.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9000" l="10000" r="90000"/>
                      </a14:imgEffect>
                    </a14:imgLayer>
                  </a14:imgProps>
                </a:ext>
                <a:ext uri="{28A0092B-C50C-407E-A947-70E740481C1C}">
                  <a14:useLocalDpi xmlns:a14="http://schemas.microsoft.com/office/drawing/2010/main" val="0"/>
                </a:ext>
              </a:extLst>
            </a:blip>
            <a:srcRect/>
            <a:stretch>
              <a:fillRect/>
            </a:stretch>
          </p:blipFill>
          <p:spPr bwMode="auto">
            <a:xfrm>
              <a:off x="5077192" y="483366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enny\Dropbox\IEEEtran\pics\CubeO10.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0188624" y="483366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enny\Dropbox\IEEEtran\pics\CubeO10.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9500" l="10000" r="90000"/>
                      </a14:imgEffect>
                    </a14:imgLayer>
                  </a14:imgProps>
                </a:ext>
                <a:ext uri="{28A0092B-C50C-407E-A947-70E740481C1C}">
                  <a14:useLocalDpi xmlns:a14="http://schemas.microsoft.com/office/drawing/2010/main" val="0"/>
                </a:ext>
              </a:extLst>
            </a:blip>
            <a:srcRect/>
            <a:stretch>
              <a:fillRect/>
            </a:stretch>
          </p:blipFill>
          <p:spPr bwMode="auto">
            <a:xfrm>
              <a:off x="10188624" y="-2738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Jenny\Dropbox\Figure\mCub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98372" y="5288023"/>
              <a:ext cx="3685900" cy="34825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74955" y="927747"/>
              <a:ext cx="2834829" cy="377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圆角矩形 15"/>
            <p:cNvSpPr/>
            <p:nvPr/>
          </p:nvSpPr>
          <p:spPr>
            <a:xfrm>
              <a:off x="-5780503" y="927747"/>
              <a:ext cx="3850162" cy="3850163"/>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7" name="圆角矩形 16"/>
            <p:cNvSpPr/>
            <p:nvPr/>
          </p:nvSpPr>
          <p:spPr>
            <a:xfrm>
              <a:off x="-5780503" y="5104210"/>
              <a:ext cx="3850162" cy="3850163"/>
            </a:xfrm>
            <a:prstGeom prst="roundRect">
              <a:avLst>
                <a:gd name="adj" fmla="val 541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8" name="文字方塊 140"/>
            <p:cNvSpPr txBox="1"/>
            <p:nvPr/>
          </p:nvSpPr>
          <p:spPr>
            <a:xfrm>
              <a:off x="-5722031" y="3907241"/>
              <a:ext cx="1842952" cy="1009669"/>
            </a:xfrm>
            <a:prstGeom prst="rect">
              <a:avLst/>
            </a:prstGeom>
            <a:noFill/>
          </p:spPr>
          <p:txBody>
            <a:bodyPr wrap="square" rtlCol="0">
              <a:spAutoFit/>
            </a:bodyPr>
            <a:lstStyle/>
            <a:p>
              <a:r>
                <a:rPr lang="en-US" altLang="zh-TW" sz="2400" b="1" dirty="0" smtClean="0">
                  <a:latin typeface="Garamond" panose="02020404030301010803" pitchFamily="18" charset="0"/>
                </a:rPr>
                <a:t>Style</a:t>
              </a:r>
              <a:endParaRPr lang="en-US" altLang="zh-TW" sz="2000" b="1" dirty="0" smtClean="0">
                <a:latin typeface="Garamond" panose="02020404030301010803" pitchFamily="18" charset="0"/>
              </a:endParaRPr>
            </a:p>
          </p:txBody>
        </p:sp>
        <p:sp>
          <p:nvSpPr>
            <p:cNvPr id="19" name="文字方塊 140"/>
            <p:cNvSpPr txBox="1"/>
            <p:nvPr/>
          </p:nvSpPr>
          <p:spPr>
            <a:xfrm>
              <a:off x="-5805391" y="8123377"/>
              <a:ext cx="1842952" cy="1009669"/>
            </a:xfrm>
            <a:prstGeom prst="rect">
              <a:avLst/>
            </a:prstGeom>
            <a:noFill/>
          </p:spPr>
          <p:txBody>
            <a:bodyPr wrap="square" rtlCol="0">
              <a:spAutoFit/>
            </a:bodyPr>
            <a:lstStyle/>
            <a:p>
              <a:r>
                <a:rPr lang="en-US" altLang="zh-TW" sz="2400" b="1" dirty="0" smtClean="0">
                  <a:latin typeface="Garamond" panose="02020404030301010803" pitchFamily="18" charset="0"/>
                </a:rPr>
                <a:t>Base</a:t>
              </a:r>
              <a:endParaRPr lang="en-US" altLang="zh-TW" sz="2000" b="1" dirty="0" smtClean="0">
                <a:latin typeface="Garamond" panose="02020404030301010803" pitchFamily="18" charset="0"/>
              </a:endParaRPr>
            </a:p>
          </p:txBody>
        </p:sp>
        <p:sp>
          <p:nvSpPr>
            <p:cNvPr id="20" name="文字方塊 140"/>
            <p:cNvSpPr txBox="1"/>
            <p:nvPr/>
          </p:nvSpPr>
          <p:spPr>
            <a:xfrm>
              <a:off x="2066395" y="4293097"/>
              <a:ext cx="8122228" cy="875047"/>
            </a:xfrm>
            <a:prstGeom prst="rect">
              <a:avLst/>
            </a:prstGeom>
            <a:noFill/>
          </p:spPr>
          <p:txBody>
            <a:bodyPr wrap="square" rtlCol="0">
              <a:spAutoFit/>
            </a:bodyPr>
            <a:lstStyle/>
            <a:p>
              <a:r>
                <a:rPr lang="en-US" altLang="zh-TW" sz="2000" b="1" dirty="0" smtClean="0">
                  <a:latin typeface="Palatino Linotype" pitchFamily="18" charset="0"/>
                </a:rPr>
                <a:t>(b) With our approach</a:t>
              </a:r>
              <a:endParaRPr lang="en-US" altLang="zh-TW" b="1" dirty="0" smtClean="0">
                <a:latin typeface="Palatino Linotype" pitchFamily="18" charset="0"/>
              </a:endParaRPr>
            </a:p>
          </p:txBody>
        </p:sp>
        <p:sp>
          <p:nvSpPr>
            <p:cNvPr id="21" name="文字方塊 140"/>
            <p:cNvSpPr txBox="1"/>
            <p:nvPr/>
          </p:nvSpPr>
          <p:spPr>
            <a:xfrm>
              <a:off x="266571" y="9150732"/>
              <a:ext cx="10748054" cy="875047"/>
            </a:xfrm>
            <a:prstGeom prst="rect">
              <a:avLst/>
            </a:prstGeom>
            <a:noFill/>
          </p:spPr>
          <p:txBody>
            <a:bodyPr wrap="square" rtlCol="0">
              <a:spAutoFit/>
            </a:bodyPr>
            <a:lstStyle/>
            <a:p>
              <a:r>
                <a:rPr lang="en-US" altLang="zh-TW" sz="2000" b="1" dirty="0" smtClean="0">
                  <a:latin typeface="Palatino Linotype" pitchFamily="18" charset="0"/>
                </a:rPr>
                <a:t>(c) With spherical parameterization only</a:t>
              </a:r>
              <a:endParaRPr lang="en-US" altLang="zh-TW" b="1" dirty="0" smtClean="0">
                <a:latin typeface="Palatino Linotype" pitchFamily="18" charset="0"/>
              </a:endParaRPr>
            </a:p>
          </p:txBody>
        </p:sp>
        <p:sp>
          <p:nvSpPr>
            <p:cNvPr id="22" name="文字方塊 140"/>
            <p:cNvSpPr txBox="1"/>
            <p:nvPr/>
          </p:nvSpPr>
          <p:spPr>
            <a:xfrm>
              <a:off x="-5636488" y="9150732"/>
              <a:ext cx="3655028" cy="875047"/>
            </a:xfrm>
            <a:prstGeom prst="rect">
              <a:avLst/>
            </a:prstGeom>
            <a:noFill/>
          </p:spPr>
          <p:txBody>
            <a:bodyPr wrap="square" rtlCol="0">
              <a:spAutoFit/>
            </a:bodyPr>
            <a:lstStyle/>
            <a:p>
              <a:pPr algn="ctr"/>
              <a:r>
                <a:rPr lang="en-US" altLang="zh-TW" sz="2000" b="1" dirty="0" smtClean="0">
                  <a:latin typeface="Palatino Linotype" pitchFamily="18" charset="0"/>
                </a:rPr>
                <a:t>(a) Inputs</a:t>
              </a:r>
              <a:endParaRPr lang="en-US" altLang="zh-TW" b="1" dirty="0" smtClean="0">
                <a:latin typeface="Palatino Linotype" pitchFamily="18" charset="0"/>
              </a:endParaRPr>
            </a:p>
          </p:txBody>
        </p:sp>
        <p:pic>
          <p:nvPicPr>
            <p:cNvPr id="23" name="Picture 6" descr="C:\Users\Jenny\Dropbox\IEEEtran\pics\CubeO06.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5667" l="10000" r="90000"/>
                      </a14:imgEffect>
                    </a14:imgLayer>
                  </a14:imgProps>
                </a:ext>
                <a:ext uri="{28A0092B-C50C-407E-A947-70E740481C1C}">
                  <a14:useLocalDpi xmlns:a14="http://schemas.microsoft.com/office/drawing/2010/main" val="0"/>
                </a:ext>
              </a:extLst>
            </a:blip>
            <a:srcRect/>
            <a:stretch>
              <a:fillRect/>
            </a:stretch>
          </p:blipFill>
          <p:spPr bwMode="auto">
            <a:xfrm>
              <a:off x="7740352" y="-27384"/>
              <a:ext cx="4191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Jenny\Dropbox\IEEEtran\pics\CubeX06.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2333" l="10000" r="90000"/>
                      </a14:imgEffect>
                    </a14:imgLayer>
                  </a14:imgProps>
                </a:ext>
                <a:ext uri="{28A0092B-C50C-407E-A947-70E740481C1C}">
                  <a14:useLocalDpi xmlns:a14="http://schemas.microsoft.com/office/drawing/2010/main" val="0"/>
                </a:ext>
              </a:extLst>
            </a:blip>
            <a:srcRect/>
            <a:stretch>
              <a:fillRect/>
            </a:stretch>
          </p:blipFill>
          <p:spPr bwMode="auto">
            <a:xfrm>
              <a:off x="7740352" y="4833664"/>
              <a:ext cx="4191000" cy="457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99467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Step 3: Rigid Matching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61</a:t>
            </a:fld>
            <a:endParaRPr lang="zh-TW" altLang="en-US" dirty="0"/>
          </a:p>
        </p:txBody>
      </p:sp>
      <p:grpSp>
        <p:nvGrpSpPr>
          <p:cNvPr id="13" name="群組 12"/>
          <p:cNvGrpSpPr/>
          <p:nvPr/>
        </p:nvGrpSpPr>
        <p:grpSpPr>
          <a:xfrm>
            <a:off x="556730" y="1950413"/>
            <a:ext cx="7857832" cy="3749336"/>
            <a:chOff x="1898" y="3945936"/>
            <a:chExt cx="6179492" cy="2948522"/>
          </a:xfrm>
        </p:grpSpPr>
        <p:pic>
          <p:nvPicPr>
            <p:cNvPr id="1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8" y="3945936"/>
              <a:ext cx="3192816" cy="294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descr="C:\Users\Jenny\Dropbox\Figure\surface203RigidAlig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262" y="4024136"/>
              <a:ext cx="2792128" cy="2792122"/>
            </a:xfrm>
            <a:prstGeom prst="rect">
              <a:avLst/>
            </a:prstGeom>
            <a:noFill/>
            <a:extLst>
              <a:ext uri="{909E8E84-426E-40DD-AFC4-6F175D3DCCD1}">
                <a14:hiddenFill xmlns:a14="http://schemas.microsoft.com/office/drawing/2010/main">
                  <a:solidFill>
                    <a:srgbClr val="FFFFFF"/>
                  </a:solidFill>
                </a14:hiddenFill>
              </a:ext>
            </a:extLst>
          </p:spPr>
        </p:pic>
        <p:sp>
          <p:nvSpPr>
            <p:cNvPr id="12" name="圓形箭號 11"/>
            <p:cNvSpPr/>
            <p:nvPr/>
          </p:nvSpPr>
          <p:spPr>
            <a:xfrm>
              <a:off x="2744578" y="4024136"/>
              <a:ext cx="1018572" cy="902825"/>
            </a:xfrm>
            <a:prstGeom prst="circularArrow">
              <a:avLst>
                <a:gd name="adj1" fmla="val 12500"/>
                <a:gd name="adj2" fmla="val 1142315"/>
                <a:gd name="adj3" fmla="val 20457681"/>
                <a:gd name="adj4" fmla="val 10800000"/>
                <a:gd name="adj5" fmla="val 171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schemeClr val="tx1"/>
                </a:solidFill>
              </a:endParaRPr>
            </a:p>
          </p:txBody>
        </p:sp>
      </p:grpSp>
    </p:spTree>
    <p:extLst>
      <p:ext uri="{BB962C8B-B14F-4D97-AF65-F5344CB8AC3E}">
        <p14:creationId xmlns:p14="http://schemas.microsoft.com/office/powerpoint/2010/main" val="32002100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Step 4: Soft Matching</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62</a:t>
            </a:fld>
            <a:endParaRPr lang="zh-TW" altLang="en-US" dirty="0"/>
          </a:p>
        </p:txBody>
      </p:sp>
      <p:pic>
        <p:nvPicPr>
          <p:cNvPr id="5" name="Picture 14" descr="C:\Users\Jenny\Dropbox\Figure\surface204SoftAlig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6503" y="2688167"/>
            <a:ext cx="2799930" cy="27999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Jenny\Dropbox\Figure\surface203RigidAlig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52536"/>
            <a:ext cx="2792128" cy="2792122"/>
          </a:xfrm>
          <a:prstGeom prst="rect">
            <a:avLst/>
          </a:prstGeom>
          <a:noFill/>
          <a:extLst>
            <a:ext uri="{909E8E84-426E-40DD-AFC4-6F175D3DCCD1}">
              <a14:hiddenFill xmlns:a14="http://schemas.microsoft.com/office/drawing/2010/main">
                <a:solidFill>
                  <a:srgbClr val="FFFFFF"/>
                </a:solidFill>
              </a14:hiddenFill>
            </a:ext>
          </a:extLst>
        </p:spPr>
      </p:pic>
      <p:sp>
        <p:nvSpPr>
          <p:cNvPr id="7" name="圓形箭號 6"/>
          <p:cNvSpPr/>
          <p:nvPr/>
        </p:nvSpPr>
        <p:spPr>
          <a:xfrm>
            <a:off x="2359090" y="2629917"/>
            <a:ext cx="1018572" cy="902825"/>
          </a:xfrm>
          <a:prstGeom prst="circularArrow">
            <a:avLst>
              <a:gd name="adj1" fmla="val 12500"/>
              <a:gd name="adj2" fmla="val 1142315"/>
              <a:gd name="adj3" fmla="val 20457681"/>
              <a:gd name="adj4" fmla="val 10800000"/>
              <a:gd name="adj5" fmla="val 1719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solidFill>
                <a:schemeClr val="tx1"/>
              </a:solidFill>
            </a:endParaRPr>
          </a:p>
        </p:txBody>
      </p:sp>
      <p:pic>
        <p:nvPicPr>
          <p:cNvPr id="8" name="Picture 4" descr="C:\Users\Jenny\Dropbox\Figure\CylinderCo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03" t="17427" r="20005" b="18081"/>
          <a:stretch/>
        </p:blipFill>
        <p:spPr bwMode="auto">
          <a:xfrm>
            <a:off x="5537946" y="2383461"/>
            <a:ext cx="3544836"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185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455398" y="126450"/>
            <a:ext cx="2222031" cy="2614154"/>
          </a:xfrm>
          <a:prstGeom prst="rect">
            <a:avLst/>
          </a:prstGeom>
        </p:spPr>
      </p:pic>
      <p:pic>
        <p:nvPicPr>
          <p:cNvPr id="10" name="圖片 9"/>
          <p:cNvPicPr>
            <a:picLocks noChangeAspect="1"/>
          </p:cNvPicPr>
          <p:nvPr/>
        </p:nvPicPr>
        <p:blipFill>
          <a:blip r:embed="rId4"/>
          <a:stretch>
            <a:fillRect/>
          </a:stretch>
        </p:blipFill>
        <p:spPr>
          <a:xfrm>
            <a:off x="513069" y="3698183"/>
            <a:ext cx="2268557" cy="2668892"/>
          </a:xfrm>
          <a:prstGeom prst="rect">
            <a:avLst/>
          </a:prstGeom>
        </p:spPr>
      </p:pic>
      <p:sp>
        <p:nvSpPr>
          <p:cNvPr id="2" name="標題 1"/>
          <p:cNvSpPr>
            <a:spLocks noGrp="1"/>
          </p:cNvSpPr>
          <p:nvPr>
            <p:ph type="title"/>
          </p:nvPr>
        </p:nvSpPr>
        <p:spPr>
          <a:xfrm>
            <a:off x="2610034" y="517526"/>
            <a:ext cx="6899726" cy="1325563"/>
          </a:xfrm>
        </p:spPr>
        <p:txBody>
          <a:bodyPr>
            <a:normAutofit/>
          </a:bodyPr>
          <a:lstStyle/>
          <a:p>
            <a:r>
              <a:rPr lang="en-US" altLang="zh-TW" dirty="0" smtClean="0"/>
              <a:t>Concept of Finding</a:t>
            </a:r>
            <a:br>
              <a:rPr lang="en-US" altLang="zh-TW" dirty="0" smtClean="0"/>
            </a:br>
            <a:r>
              <a:rPr lang="en-US" altLang="zh-TW" dirty="0" smtClean="0"/>
              <a:t>Feature Correspondence</a:t>
            </a:r>
            <a:endParaRPr lang="zh-TW" altLang="en-US" dirty="0"/>
          </a:p>
        </p:txBody>
      </p:sp>
      <p:sp>
        <p:nvSpPr>
          <p:cNvPr id="3" name="內容版面配置區 2"/>
          <p:cNvSpPr>
            <a:spLocks noGrp="1"/>
          </p:cNvSpPr>
          <p:nvPr>
            <p:ph idx="1"/>
          </p:nvPr>
        </p:nvSpPr>
        <p:spPr>
          <a:xfrm>
            <a:off x="3283664" y="2586446"/>
            <a:ext cx="5533076" cy="3004457"/>
          </a:xfrm>
        </p:spPr>
        <p:txBody>
          <a:bodyPr>
            <a:normAutofit/>
          </a:bodyPr>
          <a:lstStyle/>
          <a:p>
            <a:r>
              <a:rPr lang="en-US" altLang="zh-TW" b="1" dirty="0" smtClean="0"/>
              <a:t>Goal: </a:t>
            </a:r>
            <a:r>
              <a:rPr lang="en-US" altLang="zh-TW" dirty="0" smtClean="0"/>
              <a:t>The base model can</a:t>
            </a:r>
            <a:r>
              <a:rPr lang="zh-TW" altLang="en-US" dirty="0" smtClean="0"/>
              <a:t> </a:t>
            </a:r>
            <a:r>
              <a:rPr lang="en-US" altLang="zh-TW" dirty="0" smtClean="0"/>
              <a:t>convey the idea of style model </a:t>
            </a:r>
          </a:p>
          <a:p>
            <a:r>
              <a:rPr lang="en-US" altLang="zh-TW" dirty="0" smtClean="0"/>
              <a:t>Maintain</a:t>
            </a:r>
            <a:r>
              <a:rPr lang="zh-TW" altLang="en-US" dirty="0" smtClean="0"/>
              <a:t> </a:t>
            </a:r>
            <a:r>
              <a:rPr lang="en-US" altLang="zh-TW" dirty="0"/>
              <a:t>the form of texture patterns and the relative positions</a:t>
            </a:r>
            <a:r>
              <a:rPr lang="zh-TW" altLang="en-US" dirty="0"/>
              <a:t> </a:t>
            </a:r>
            <a:r>
              <a:rPr lang="en-US" altLang="zh-TW" dirty="0"/>
              <a:t>among the texture patterns on style </a:t>
            </a:r>
            <a:r>
              <a:rPr lang="en-US" altLang="zh-TW" dirty="0" smtClean="0"/>
              <a:t>parts</a:t>
            </a:r>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63</a:t>
            </a:fld>
            <a:endParaRPr lang="zh-TW" altLang="en-US" dirty="0"/>
          </a:p>
        </p:txBody>
      </p:sp>
      <p:sp>
        <p:nvSpPr>
          <p:cNvPr id="6" name="矩形 5"/>
          <p:cNvSpPr/>
          <p:nvPr/>
        </p:nvSpPr>
        <p:spPr>
          <a:xfrm>
            <a:off x="405667" y="2569950"/>
            <a:ext cx="2677913" cy="1200329"/>
          </a:xfrm>
          <a:prstGeom prst="rect">
            <a:avLst/>
          </a:prstGeom>
        </p:spPr>
        <p:txBody>
          <a:bodyPr wrap="none">
            <a:spAutoFit/>
          </a:bodyPr>
          <a:lstStyle/>
          <a:p>
            <a:r>
              <a:rPr lang="en-US" altLang="zh-TW" sz="2400" b="1" i="1" dirty="0">
                <a:solidFill>
                  <a:srgbClr val="BC1470"/>
                </a:solidFill>
              </a:rPr>
              <a:t>T</a:t>
            </a:r>
            <a:r>
              <a:rPr lang="zh-TW" altLang="en-US" sz="2400" b="1" i="1" dirty="0">
                <a:solidFill>
                  <a:srgbClr val="BC1470"/>
                </a:solidFill>
              </a:rPr>
              <a:t>exture edge </a:t>
            </a:r>
            <a:r>
              <a:rPr lang="zh-TW" altLang="en-US" sz="2400" b="1" i="1" dirty="0" smtClean="0">
                <a:solidFill>
                  <a:srgbClr val="BC1470"/>
                </a:solidFill>
              </a:rPr>
              <a:t>points</a:t>
            </a:r>
            <a:endParaRPr lang="en-US" altLang="zh-TW" sz="2400" b="1" i="1" dirty="0" smtClean="0">
              <a:solidFill>
                <a:srgbClr val="BC1470"/>
              </a:solidFill>
            </a:endParaRPr>
          </a:p>
          <a:p>
            <a:r>
              <a:rPr lang="en-US" altLang="zh-TW" sz="2400" b="1" i="1" dirty="0">
                <a:solidFill>
                  <a:srgbClr val="BC1470"/>
                </a:solidFill>
              </a:rPr>
              <a:t>C</a:t>
            </a:r>
            <a:r>
              <a:rPr lang="zh-TW" altLang="en-US" sz="2400" b="1" i="1" dirty="0" smtClean="0">
                <a:solidFill>
                  <a:srgbClr val="BC1470"/>
                </a:solidFill>
              </a:rPr>
              <a:t>urvature points</a:t>
            </a:r>
            <a:endParaRPr lang="en-US" altLang="zh-TW" sz="2400" b="1" i="1" dirty="0" smtClean="0">
              <a:solidFill>
                <a:srgbClr val="BC1470"/>
              </a:solidFill>
            </a:endParaRPr>
          </a:p>
          <a:p>
            <a:r>
              <a:rPr lang="en-US" altLang="zh-TW" sz="2400" b="1" i="1" dirty="0">
                <a:solidFill>
                  <a:srgbClr val="BC1470"/>
                </a:solidFill>
              </a:rPr>
              <a:t>R</a:t>
            </a:r>
            <a:r>
              <a:rPr lang="zh-TW" altLang="en-US" sz="2400" b="1" i="1" dirty="0" smtClean="0">
                <a:solidFill>
                  <a:srgbClr val="BC1470"/>
                </a:solidFill>
              </a:rPr>
              <a:t>idge points</a:t>
            </a:r>
            <a:endParaRPr lang="zh-TW" altLang="en-US" sz="2400" dirty="0">
              <a:solidFill>
                <a:srgbClr val="BC1470"/>
              </a:solidFill>
            </a:endParaRPr>
          </a:p>
        </p:txBody>
      </p:sp>
      <p:sp>
        <p:nvSpPr>
          <p:cNvPr id="8" name="矩形 7"/>
          <p:cNvSpPr/>
          <p:nvPr/>
        </p:nvSpPr>
        <p:spPr>
          <a:xfrm>
            <a:off x="1040337" y="6259811"/>
            <a:ext cx="1284454" cy="461665"/>
          </a:xfrm>
          <a:prstGeom prst="rect">
            <a:avLst/>
          </a:prstGeom>
          <a:solidFill>
            <a:schemeClr val="bg1"/>
          </a:solidFill>
        </p:spPr>
        <p:txBody>
          <a:bodyPr wrap="none">
            <a:spAutoFit/>
          </a:bodyPr>
          <a:lstStyle/>
          <a:p>
            <a:r>
              <a:rPr lang="en-US" altLang="zh-TW" sz="2400" b="1" i="1" dirty="0" smtClean="0">
                <a:solidFill>
                  <a:srgbClr val="BC1470"/>
                </a:solidFill>
              </a:rPr>
              <a:t>F</a:t>
            </a:r>
            <a:r>
              <a:rPr lang="zh-TW" altLang="en-US" sz="2400" b="1" i="1" dirty="0" smtClean="0">
                <a:solidFill>
                  <a:srgbClr val="BC1470"/>
                </a:solidFill>
              </a:rPr>
              <a:t>eatures</a:t>
            </a:r>
            <a:endParaRPr lang="zh-TW" altLang="en-US" sz="2400" dirty="0">
              <a:solidFill>
                <a:srgbClr val="BC1470"/>
              </a:solidFill>
            </a:endParaRPr>
          </a:p>
        </p:txBody>
      </p:sp>
    </p:spTree>
    <p:extLst>
      <p:ext uri="{BB962C8B-B14F-4D97-AF65-F5344CB8AC3E}">
        <p14:creationId xmlns:p14="http://schemas.microsoft.com/office/powerpoint/2010/main" val="4007555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System </a:t>
            </a:r>
            <a:r>
              <a:rPr lang="en-US" altLang="zh-TW" dirty="0" smtClean="0"/>
              <a:t>Flow</a:t>
            </a:r>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7</a:t>
            </a:fld>
            <a:endParaRPr lang="zh-TW" altLang="en-US" dirty="0"/>
          </a:p>
        </p:txBody>
      </p:sp>
      <p:sp>
        <p:nvSpPr>
          <p:cNvPr id="6" name="矩形 5"/>
          <p:cNvSpPr/>
          <p:nvPr/>
        </p:nvSpPr>
        <p:spPr>
          <a:xfrm>
            <a:off x="2481909" y="5707916"/>
            <a:ext cx="2950173" cy="830997"/>
          </a:xfrm>
          <a:prstGeom prst="rect">
            <a:avLst/>
          </a:prstGeom>
        </p:spPr>
        <p:txBody>
          <a:bodyPr wrap="square">
            <a:spAutoFit/>
          </a:bodyPr>
          <a:lstStyle/>
          <a:p>
            <a:r>
              <a:rPr lang="en-US" altLang="zh-TW" sz="2400" b="1" dirty="0" smtClean="0">
                <a:solidFill>
                  <a:srgbClr val="BC1470"/>
                </a:solidFill>
              </a:rPr>
              <a:t>Decide mixed and attached components</a:t>
            </a:r>
            <a:endParaRPr lang="zh-TW" altLang="en-US" sz="2400" b="1" dirty="0">
              <a:solidFill>
                <a:srgbClr val="BC1470"/>
              </a:solidFill>
            </a:endParaRPr>
          </a:p>
        </p:txBody>
      </p:sp>
      <p:pic>
        <p:nvPicPr>
          <p:cNvPr id="7" name="Picture 2" descr="C:\Users\Jenny\Dropbox\Figure\SpotCupResult0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843"/>
          <a:stretch/>
        </p:blipFill>
        <p:spPr bwMode="auto">
          <a:xfrm>
            <a:off x="6908668" y="3193225"/>
            <a:ext cx="1427520" cy="1619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 descr="C:\Users\Jenny\Dropbox\Figure\SpotCupResult0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184" y="2064798"/>
            <a:ext cx="1548730" cy="1548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C:\Users\Jenny\Dropbox\Figure\SpotCupResult02-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633"/>
          <a:stretch/>
        </p:blipFill>
        <p:spPr bwMode="auto">
          <a:xfrm>
            <a:off x="7102538" y="1225495"/>
            <a:ext cx="1491668" cy="1333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4" descr="C:\Users\Jenny\Dropbox\Figure\Cu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72" y="2939044"/>
            <a:ext cx="1566854" cy="1566854"/>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5"/>
          <p:cNvSpPr/>
          <p:nvPr/>
        </p:nvSpPr>
        <p:spPr>
          <a:xfrm>
            <a:off x="409473" y="1180871"/>
            <a:ext cx="1568388" cy="3487639"/>
          </a:xfrm>
          <a:prstGeom prst="roundRect">
            <a:avLst>
              <a:gd name="adj" fmla="val 438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6"/>
          <p:cNvSpPr txBox="1"/>
          <p:nvPr/>
        </p:nvSpPr>
        <p:spPr>
          <a:xfrm>
            <a:off x="1065064" y="4888611"/>
            <a:ext cx="2057965" cy="400110"/>
          </a:xfrm>
          <a:prstGeom prst="rect">
            <a:avLst/>
          </a:prstGeom>
          <a:noFill/>
        </p:spPr>
        <p:txBody>
          <a:bodyPr wrap="square" rtlCol="0">
            <a:spAutoFit/>
          </a:bodyPr>
          <a:lstStyle/>
          <a:p>
            <a:pPr algn="ctr"/>
            <a:r>
              <a:rPr lang="en-US" altLang="zh-CN" sz="2000" b="1" dirty="0" smtClean="0">
                <a:latin typeface="Palatino Linotype" pitchFamily="18" charset="0"/>
                <a:cs typeface="Times New Roman" pitchFamily="18" charset="0"/>
              </a:rPr>
              <a:t>Preprocessing</a:t>
            </a:r>
            <a:endParaRPr lang="zh-CN" altLang="en-US" sz="2000" b="1" dirty="0">
              <a:latin typeface="Palatino Linotype" pitchFamily="18" charset="0"/>
              <a:cs typeface="Times New Roman" pitchFamily="18" charset="0"/>
            </a:endParaRPr>
          </a:p>
        </p:txBody>
      </p:sp>
      <p:sp>
        <p:nvSpPr>
          <p:cNvPr id="13" name="TextBox 7"/>
          <p:cNvSpPr txBox="1"/>
          <p:nvPr/>
        </p:nvSpPr>
        <p:spPr>
          <a:xfrm>
            <a:off x="3154033" y="4881181"/>
            <a:ext cx="2421368" cy="400110"/>
          </a:xfrm>
          <a:prstGeom prst="rect">
            <a:avLst/>
          </a:prstGeom>
          <a:noFill/>
        </p:spPr>
        <p:txBody>
          <a:bodyPr wrap="none" rtlCol="0">
            <a:spAutoFit/>
          </a:bodyPr>
          <a:lstStyle/>
          <a:p>
            <a:pPr algn="ctr"/>
            <a:r>
              <a:rPr lang="en-US" altLang="zh-CN" sz="2000" b="1" dirty="0" smtClean="0">
                <a:latin typeface="Palatino Linotype" pitchFamily="18" charset="0"/>
                <a:cs typeface="Times New Roman" pitchFamily="18" charset="0"/>
              </a:rPr>
              <a:t>Topology blending</a:t>
            </a:r>
            <a:endParaRPr lang="zh-CN" altLang="en-US" sz="2000" b="1" dirty="0">
              <a:latin typeface="Palatino Linotype" pitchFamily="18" charset="0"/>
              <a:cs typeface="Times New Roman" pitchFamily="18" charset="0"/>
            </a:endParaRPr>
          </a:p>
        </p:txBody>
      </p:sp>
      <p:sp>
        <p:nvSpPr>
          <p:cNvPr id="14" name="圆角矩形 8"/>
          <p:cNvSpPr/>
          <p:nvPr/>
        </p:nvSpPr>
        <p:spPr>
          <a:xfrm>
            <a:off x="4012411" y="1180871"/>
            <a:ext cx="2676344" cy="3493990"/>
          </a:xfrm>
          <a:prstGeom prst="roundRect">
            <a:avLst>
              <a:gd name="adj" fmla="val 3735"/>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9"/>
          <p:cNvSpPr txBox="1"/>
          <p:nvPr/>
        </p:nvSpPr>
        <p:spPr>
          <a:xfrm>
            <a:off x="5746321" y="4888611"/>
            <a:ext cx="2201244" cy="400110"/>
          </a:xfrm>
          <a:prstGeom prst="rect">
            <a:avLst/>
          </a:prstGeom>
          <a:noFill/>
        </p:spPr>
        <p:txBody>
          <a:bodyPr wrap="none" rtlCol="0">
            <a:spAutoFit/>
          </a:bodyPr>
          <a:lstStyle/>
          <a:p>
            <a:pPr algn="ctr"/>
            <a:r>
              <a:rPr lang="en-US" altLang="zh-CN" sz="2000" b="1" dirty="0" smtClean="0">
                <a:latin typeface="Palatino Linotype" pitchFamily="18" charset="0"/>
                <a:cs typeface="Times New Roman" pitchFamily="18" charset="0"/>
              </a:rPr>
              <a:t>Surface </a:t>
            </a:r>
            <a:r>
              <a:rPr lang="en-US" altLang="zh-CN" sz="2000" b="1" dirty="0">
                <a:latin typeface="Palatino Linotype" pitchFamily="18" charset="0"/>
                <a:cs typeface="Times New Roman" pitchFamily="18" charset="0"/>
              </a:rPr>
              <a:t>blending</a:t>
            </a:r>
            <a:endParaRPr lang="zh-CN" altLang="en-US" sz="2000" b="1" dirty="0">
              <a:latin typeface="Palatino Linotype" pitchFamily="18" charset="0"/>
              <a:cs typeface="Times New Roman" pitchFamily="18" charset="0"/>
            </a:endParaRPr>
          </a:p>
        </p:txBody>
      </p:sp>
      <p:sp>
        <p:nvSpPr>
          <p:cNvPr id="16" name="圆角矩形 10"/>
          <p:cNvSpPr/>
          <p:nvPr/>
        </p:nvSpPr>
        <p:spPr>
          <a:xfrm>
            <a:off x="6833824" y="1180871"/>
            <a:ext cx="1852400" cy="3487639"/>
          </a:xfrm>
          <a:prstGeom prst="roundRect">
            <a:avLst>
              <a:gd name="adj" fmla="val 4384"/>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1470"/>
              </a:solidFill>
            </a:endParaRPr>
          </a:p>
        </p:txBody>
      </p:sp>
      <p:cxnSp>
        <p:nvCxnSpPr>
          <p:cNvPr id="17" name="肘形连接符 11"/>
          <p:cNvCxnSpPr/>
          <p:nvPr/>
        </p:nvCxnSpPr>
        <p:spPr>
          <a:xfrm rot="16200000" flipH="1">
            <a:off x="2087697" y="3743397"/>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2"/>
          <p:cNvCxnSpPr/>
          <p:nvPr/>
        </p:nvCxnSpPr>
        <p:spPr>
          <a:xfrm rot="16200000" flipH="1">
            <a:off x="4383156" y="3757960"/>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3"/>
          <p:cNvCxnSpPr/>
          <p:nvPr/>
        </p:nvCxnSpPr>
        <p:spPr>
          <a:xfrm rot="16200000" flipH="1">
            <a:off x="6840593" y="3765391"/>
            <a:ext cx="12700" cy="1845678"/>
          </a:xfrm>
          <a:prstGeom prst="bentConnector3">
            <a:avLst>
              <a:gd name="adj1" fmla="val 180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42"/>
          <p:cNvSpPr txBox="1"/>
          <p:nvPr/>
        </p:nvSpPr>
        <p:spPr>
          <a:xfrm>
            <a:off x="455615" y="2815140"/>
            <a:ext cx="1587294" cy="400110"/>
          </a:xfrm>
          <a:prstGeom prst="rect">
            <a:avLst/>
          </a:prstGeom>
          <a:noFill/>
        </p:spPr>
        <p:txBody>
          <a:bodyPr wrap="none" rtlCol="0">
            <a:spAutoFit/>
          </a:bodyPr>
          <a:lstStyle/>
          <a:p>
            <a:r>
              <a:rPr lang="en-US" altLang="zh-CN" sz="2000" b="1" dirty="0" smtClean="0">
                <a:latin typeface="Palatino Linotype" pitchFamily="18" charset="0"/>
              </a:rPr>
              <a:t>Style model</a:t>
            </a:r>
            <a:endParaRPr lang="zh-CN" altLang="en-US" sz="2000" b="1" dirty="0">
              <a:latin typeface="Palatino Linotype" pitchFamily="18" charset="0"/>
            </a:endParaRPr>
          </a:p>
        </p:txBody>
      </p:sp>
      <p:sp>
        <p:nvSpPr>
          <p:cNvPr id="21" name="TextBox 183"/>
          <p:cNvSpPr txBox="1"/>
          <p:nvPr/>
        </p:nvSpPr>
        <p:spPr>
          <a:xfrm>
            <a:off x="474851" y="4174000"/>
            <a:ext cx="1529586" cy="400110"/>
          </a:xfrm>
          <a:prstGeom prst="rect">
            <a:avLst/>
          </a:prstGeom>
          <a:noFill/>
        </p:spPr>
        <p:txBody>
          <a:bodyPr wrap="none" rtlCol="0">
            <a:spAutoFit/>
          </a:bodyPr>
          <a:lstStyle/>
          <a:p>
            <a:r>
              <a:rPr lang="en-US" altLang="zh-TW" sz="2000" b="1" dirty="0" smtClean="0">
                <a:latin typeface="Palatino Linotype" pitchFamily="18" charset="0"/>
              </a:rPr>
              <a:t>Base model</a:t>
            </a:r>
            <a:endParaRPr lang="en-US" altLang="zh-CN" sz="2000" b="1" dirty="0" smtClean="0">
              <a:latin typeface="Palatino Linotype" pitchFamily="18" charset="0"/>
            </a:endParaRPr>
          </a:p>
        </p:txBody>
      </p:sp>
      <p:pic>
        <p:nvPicPr>
          <p:cNvPr id="22" name="Picture 2" descr="C:\Users\Jenny\Dropbox\IEEEtran\pics\origin.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8088" y1="9250" x2="25588" y2="24250"/>
                        <a14:foregroundMark x1="46471" y1="7375" x2="43235" y2="34625"/>
                        <a14:foregroundMark x1="12206" y1="58375" x2="45882" y2="64250"/>
                      </a14:backgroundRemoval>
                    </a14:imgEffect>
                  </a14:imgLayer>
                </a14:imgProps>
              </a:ext>
              <a:ext uri="{28A0092B-C50C-407E-A947-70E740481C1C}">
                <a14:useLocalDpi xmlns:a14="http://schemas.microsoft.com/office/drawing/2010/main" val="0"/>
              </a:ext>
            </a:extLst>
          </a:blip>
          <a:srcRect/>
          <a:stretch>
            <a:fillRect/>
          </a:stretch>
        </p:blipFill>
        <p:spPr bwMode="auto">
          <a:xfrm>
            <a:off x="409472" y="1374313"/>
            <a:ext cx="1373870" cy="1616317"/>
          </a:xfrm>
          <a:prstGeom prst="rect">
            <a:avLst/>
          </a:prstGeom>
          <a:noFill/>
          <a:extLst>
            <a:ext uri="{909E8E84-426E-40DD-AFC4-6F175D3DCCD1}">
              <a14:hiddenFill xmlns:a14="http://schemas.microsoft.com/office/drawing/2010/main">
                <a:solidFill>
                  <a:srgbClr val="FFFFFF"/>
                </a:solidFill>
              </a14:hiddenFill>
            </a:ext>
          </a:extLst>
        </p:spPr>
      </p:pic>
      <p:sp>
        <p:nvSpPr>
          <p:cNvPr id="23" name="圆角矩形 21"/>
          <p:cNvSpPr/>
          <p:nvPr/>
        </p:nvSpPr>
        <p:spPr>
          <a:xfrm>
            <a:off x="2173007" y="1180872"/>
            <a:ext cx="1670103" cy="3493991"/>
          </a:xfrm>
          <a:prstGeom prst="roundRect">
            <a:avLst>
              <a:gd name="adj" fmla="val 2203"/>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24" name="Picture 10" descr="C:\Users\Jenny\Dropbox\Figure\spotTopolog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2215" y="1225495"/>
            <a:ext cx="139508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C:\Users\Jenny\Dropbox\Figure\cupTopolog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1909" y="3169713"/>
            <a:ext cx="1217184" cy="14297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Jenny\Dropbox\Figure\topo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3457" y="2242340"/>
            <a:ext cx="2337557" cy="10986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C:\Users\Jenny\Dropbox\Figure\topo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50729" y="1214529"/>
            <a:ext cx="1698673" cy="109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C:\Users\Jenny\Dropbox\Figure\topo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64946" y="3097703"/>
            <a:ext cx="2054578" cy="1826292"/>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6225122" y="1512209"/>
            <a:ext cx="415498" cy="369332"/>
          </a:xfrm>
          <a:prstGeom prst="rect">
            <a:avLst/>
          </a:prstGeom>
          <a:noFill/>
        </p:spPr>
        <p:txBody>
          <a:bodyPr wrap="none" rtlCol="0">
            <a:spAutoFit/>
          </a:bodyPr>
          <a:lstStyle/>
          <a:p>
            <a:r>
              <a:rPr lang="zh-TW" altLang="en-US" b="1" dirty="0" smtClean="0">
                <a:solidFill>
                  <a:srgbClr val="BC1470"/>
                </a:solidFill>
              </a:rPr>
              <a:t>①</a:t>
            </a:r>
            <a:endParaRPr lang="zh-TW" altLang="en-US" b="1" dirty="0">
              <a:solidFill>
                <a:srgbClr val="BC1470"/>
              </a:solidFill>
            </a:endParaRPr>
          </a:p>
        </p:txBody>
      </p:sp>
      <p:sp>
        <p:nvSpPr>
          <p:cNvPr id="34" name="矩形 33"/>
          <p:cNvSpPr/>
          <p:nvPr/>
        </p:nvSpPr>
        <p:spPr>
          <a:xfrm>
            <a:off x="6242120" y="2706717"/>
            <a:ext cx="415498" cy="369332"/>
          </a:xfrm>
          <a:prstGeom prst="rect">
            <a:avLst/>
          </a:prstGeom>
        </p:spPr>
        <p:txBody>
          <a:bodyPr wrap="none">
            <a:spAutoFit/>
          </a:bodyPr>
          <a:lstStyle/>
          <a:p>
            <a:r>
              <a:rPr lang="zh-TW" altLang="en-US" b="1" dirty="0">
                <a:solidFill>
                  <a:srgbClr val="BC1470"/>
                </a:solidFill>
              </a:rPr>
              <a:t>②</a:t>
            </a:r>
          </a:p>
        </p:txBody>
      </p:sp>
      <p:sp>
        <p:nvSpPr>
          <p:cNvPr id="35" name="矩形 34"/>
          <p:cNvSpPr/>
          <p:nvPr/>
        </p:nvSpPr>
        <p:spPr>
          <a:xfrm>
            <a:off x="6221827" y="3940755"/>
            <a:ext cx="415498" cy="369332"/>
          </a:xfrm>
          <a:prstGeom prst="rect">
            <a:avLst/>
          </a:prstGeom>
        </p:spPr>
        <p:txBody>
          <a:bodyPr wrap="none">
            <a:spAutoFit/>
          </a:bodyPr>
          <a:lstStyle/>
          <a:p>
            <a:r>
              <a:rPr lang="zh-TW" altLang="en-US" b="1" dirty="0">
                <a:solidFill>
                  <a:srgbClr val="BC1470"/>
                </a:solidFill>
              </a:rPr>
              <a:t>③</a:t>
            </a:r>
          </a:p>
        </p:txBody>
      </p:sp>
      <p:sp>
        <p:nvSpPr>
          <p:cNvPr id="36" name="文字方塊 35"/>
          <p:cNvSpPr txBox="1"/>
          <p:nvPr/>
        </p:nvSpPr>
        <p:spPr>
          <a:xfrm>
            <a:off x="8253728" y="1626747"/>
            <a:ext cx="415498" cy="369332"/>
          </a:xfrm>
          <a:prstGeom prst="rect">
            <a:avLst/>
          </a:prstGeom>
          <a:noFill/>
        </p:spPr>
        <p:txBody>
          <a:bodyPr wrap="none" rtlCol="0">
            <a:spAutoFit/>
          </a:bodyPr>
          <a:lstStyle/>
          <a:p>
            <a:r>
              <a:rPr lang="zh-TW" altLang="en-US" b="1" dirty="0" smtClean="0">
                <a:solidFill>
                  <a:srgbClr val="BC1470"/>
                </a:solidFill>
              </a:rPr>
              <a:t>①</a:t>
            </a:r>
            <a:endParaRPr lang="zh-TW" altLang="en-US" b="1" dirty="0">
              <a:solidFill>
                <a:srgbClr val="BC1470"/>
              </a:solidFill>
            </a:endParaRPr>
          </a:p>
        </p:txBody>
      </p:sp>
      <p:sp>
        <p:nvSpPr>
          <p:cNvPr id="37" name="矩形 36"/>
          <p:cNvSpPr/>
          <p:nvPr/>
        </p:nvSpPr>
        <p:spPr>
          <a:xfrm>
            <a:off x="8270726" y="2821255"/>
            <a:ext cx="415498" cy="369332"/>
          </a:xfrm>
          <a:prstGeom prst="rect">
            <a:avLst/>
          </a:prstGeom>
        </p:spPr>
        <p:txBody>
          <a:bodyPr wrap="none">
            <a:spAutoFit/>
          </a:bodyPr>
          <a:lstStyle/>
          <a:p>
            <a:r>
              <a:rPr lang="zh-TW" altLang="en-US" b="1" dirty="0">
                <a:solidFill>
                  <a:srgbClr val="BC1470"/>
                </a:solidFill>
              </a:rPr>
              <a:t>②</a:t>
            </a:r>
          </a:p>
        </p:txBody>
      </p:sp>
      <p:sp>
        <p:nvSpPr>
          <p:cNvPr id="38" name="矩形 37"/>
          <p:cNvSpPr/>
          <p:nvPr/>
        </p:nvSpPr>
        <p:spPr>
          <a:xfrm>
            <a:off x="8250433" y="4055293"/>
            <a:ext cx="415498" cy="369332"/>
          </a:xfrm>
          <a:prstGeom prst="rect">
            <a:avLst/>
          </a:prstGeom>
        </p:spPr>
        <p:txBody>
          <a:bodyPr wrap="none">
            <a:spAutoFit/>
          </a:bodyPr>
          <a:lstStyle/>
          <a:p>
            <a:r>
              <a:rPr lang="zh-TW" altLang="en-US" b="1" dirty="0">
                <a:solidFill>
                  <a:srgbClr val="BC1470"/>
                </a:solidFill>
              </a:rPr>
              <a:t>③</a:t>
            </a:r>
          </a:p>
        </p:txBody>
      </p:sp>
      <p:cxnSp>
        <p:nvCxnSpPr>
          <p:cNvPr id="40" name="直線單箭頭接點 39"/>
          <p:cNvCxnSpPr>
            <a:stCxn id="6" idx="0"/>
            <a:endCxn id="13" idx="2"/>
          </p:cNvCxnSpPr>
          <p:nvPr/>
        </p:nvCxnSpPr>
        <p:spPr>
          <a:xfrm flipV="1">
            <a:off x="3956996" y="5281291"/>
            <a:ext cx="407721" cy="426625"/>
          </a:xfrm>
          <a:prstGeom prst="straightConnector1">
            <a:avLst/>
          </a:prstGeom>
          <a:ln>
            <a:solidFill>
              <a:srgbClr val="BC1470"/>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5891608" y="5677920"/>
            <a:ext cx="2997817" cy="830997"/>
          </a:xfrm>
          <a:prstGeom prst="rect">
            <a:avLst/>
          </a:prstGeom>
          <a:solidFill>
            <a:schemeClr val="bg1"/>
          </a:solidFill>
        </p:spPr>
        <p:txBody>
          <a:bodyPr wrap="square">
            <a:spAutoFit/>
          </a:bodyPr>
          <a:lstStyle/>
          <a:p>
            <a:r>
              <a:rPr lang="en-US" altLang="zh-TW" sz="2400" b="1" dirty="0" smtClean="0">
                <a:solidFill>
                  <a:srgbClr val="BC1470"/>
                </a:solidFill>
              </a:rPr>
              <a:t>Mix: geometric </a:t>
            </a:r>
            <a:r>
              <a:rPr lang="en-US" altLang="zh-TW" sz="2400" b="1" dirty="0">
                <a:solidFill>
                  <a:srgbClr val="BC1470"/>
                </a:solidFill>
              </a:rPr>
              <a:t>and </a:t>
            </a:r>
            <a:r>
              <a:rPr lang="en-US" altLang="zh-TW" sz="2400" b="1" dirty="0" smtClean="0">
                <a:solidFill>
                  <a:srgbClr val="BC1470"/>
                </a:solidFill>
              </a:rPr>
              <a:t>textural blending</a:t>
            </a:r>
            <a:endParaRPr lang="zh-TW" altLang="en-US" sz="2400" b="1" dirty="0">
              <a:solidFill>
                <a:srgbClr val="BC1470"/>
              </a:solidFill>
            </a:endParaRPr>
          </a:p>
        </p:txBody>
      </p:sp>
      <p:cxnSp>
        <p:nvCxnSpPr>
          <p:cNvPr id="46" name="直線單箭頭接點 45"/>
          <p:cNvCxnSpPr>
            <a:stCxn id="43" idx="0"/>
            <a:endCxn id="15" idx="2"/>
          </p:cNvCxnSpPr>
          <p:nvPr/>
        </p:nvCxnSpPr>
        <p:spPr>
          <a:xfrm flipH="1" flipV="1">
            <a:off x="6846943" y="5288721"/>
            <a:ext cx="543574" cy="389199"/>
          </a:xfrm>
          <a:prstGeom prst="straightConnector1">
            <a:avLst/>
          </a:prstGeom>
          <a:ln>
            <a:solidFill>
              <a:srgbClr val="BC147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895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983" y="12896"/>
            <a:ext cx="8526484" cy="892256"/>
          </a:xfrm>
        </p:spPr>
        <p:txBody>
          <a:bodyPr>
            <a:normAutofit/>
          </a:bodyPr>
          <a:lstStyle/>
          <a:p>
            <a:r>
              <a:rPr lang="en-US" altLang="zh-TW" sz="3800" dirty="0" smtClean="0"/>
              <a:t>Preprocessing</a:t>
            </a:r>
            <a:endParaRPr lang="zh-TW" altLang="en-US" sz="3800" dirty="0"/>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7125" r="6896"/>
          <a:stretch/>
        </p:blipFill>
        <p:spPr>
          <a:xfrm>
            <a:off x="2113144" y="1039503"/>
            <a:ext cx="1825872" cy="2498388"/>
          </a:xfrm>
          <a:prstGeom prst="rect">
            <a:avLst/>
          </a:prstGeom>
        </p:spPr>
      </p:pic>
      <p:sp>
        <p:nvSpPr>
          <p:cNvPr id="6" name="矩形 5"/>
          <p:cNvSpPr/>
          <p:nvPr/>
        </p:nvSpPr>
        <p:spPr>
          <a:xfrm>
            <a:off x="2331059" y="3306798"/>
            <a:ext cx="1425711" cy="461665"/>
          </a:xfrm>
          <a:prstGeom prst="rect">
            <a:avLst/>
          </a:prstGeom>
        </p:spPr>
        <p:txBody>
          <a:bodyPr wrap="none">
            <a:spAutoFit/>
          </a:bodyPr>
          <a:lstStyle/>
          <a:p>
            <a:r>
              <a:rPr lang="en-US" altLang="zh-TW" sz="2400" b="1" i="1" dirty="0" smtClean="0">
                <a:solidFill>
                  <a:srgbClr val="BC1470"/>
                </a:solidFill>
              </a:rPr>
              <a:t>S</a:t>
            </a:r>
            <a:r>
              <a:rPr lang="zh-TW" altLang="en-US" sz="2400" b="1" i="1" dirty="0" smtClean="0">
                <a:solidFill>
                  <a:srgbClr val="BC1470"/>
                </a:solidFill>
              </a:rPr>
              <a:t>egments</a:t>
            </a:r>
            <a:endParaRPr lang="zh-TW" altLang="en-US" sz="2400" dirty="0">
              <a:solidFill>
                <a:srgbClr val="BC1470"/>
              </a:solidFill>
            </a:endParaRPr>
          </a:p>
        </p:txBody>
      </p:sp>
      <p:sp>
        <p:nvSpPr>
          <p:cNvPr id="7" name="矩形 6"/>
          <p:cNvSpPr/>
          <p:nvPr/>
        </p:nvSpPr>
        <p:spPr>
          <a:xfrm>
            <a:off x="5591701" y="6254550"/>
            <a:ext cx="844270" cy="461665"/>
          </a:xfrm>
          <a:prstGeom prst="rect">
            <a:avLst/>
          </a:prstGeom>
        </p:spPr>
        <p:txBody>
          <a:bodyPr wrap="none">
            <a:spAutoFit/>
          </a:bodyPr>
          <a:lstStyle/>
          <a:p>
            <a:r>
              <a:rPr lang="en-US" altLang="zh-TW" sz="2400" b="1" i="1" dirty="0">
                <a:solidFill>
                  <a:srgbClr val="BC1470"/>
                </a:solidFill>
              </a:rPr>
              <a:t>P</a:t>
            </a:r>
            <a:r>
              <a:rPr lang="zh-TW" altLang="en-US" sz="2400" b="1" i="1" dirty="0" smtClean="0">
                <a:solidFill>
                  <a:srgbClr val="BC1470"/>
                </a:solidFill>
              </a:rPr>
              <a:t>arts</a:t>
            </a:r>
            <a:endParaRPr lang="zh-TW" altLang="en-US" sz="2400" dirty="0">
              <a:solidFill>
                <a:srgbClr val="BC1470"/>
              </a:solidFill>
            </a:endParaRPr>
          </a:p>
        </p:txBody>
      </p:sp>
      <p:pic>
        <p:nvPicPr>
          <p:cNvPr id="8" name="圖片 7"/>
          <p:cNvPicPr>
            <a:picLocks noChangeAspect="1"/>
          </p:cNvPicPr>
          <p:nvPr/>
        </p:nvPicPr>
        <p:blipFill>
          <a:blip r:embed="rId4"/>
          <a:stretch>
            <a:fillRect/>
          </a:stretch>
        </p:blipFill>
        <p:spPr>
          <a:xfrm>
            <a:off x="3974890" y="1089122"/>
            <a:ext cx="1764895" cy="2306873"/>
          </a:xfrm>
          <a:prstGeom prst="rect">
            <a:avLst/>
          </a:prstGeom>
        </p:spPr>
      </p:pic>
      <p:sp>
        <p:nvSpPr>
          <p:cNvPr id="9" name="矩形 8"/>
          <p:cNvSpPr/>
          <p:nvPr/>
        </p:nvSpPr>
        <p:spPr>
          <a:xfrm>
            <a:off x="4199260" y="3293317"/>
            <a:ext cx="1343253" cy="461665"/>
          </a:xfrm>
          <a:prstGeom prst="rect">
            <a:avLst/>
          </a:prstGeom>
        </p:spPr>
        <p:txBody>
          <a:bodyPr wrap="none">
            <a:spAutoFit/>
          </a:bodyPr>
          <a:lstStyle/>
          <a:p>
            <a:r>
              <a:rPr lang="en-US" altLang="zh-TW" sz="2400" b="1" i="1" dirty="0" smtClean="0">
                <a:solidFill>
                  <a:srgbClr val="BC1470"/>
                </a:solidFill>
              </a:rPr>
              <a:t>Topology</a:t>
            </a:r>
            <a:endParaRPr lang="zh-TW" altLang="en-US" sz="2400" dirty="0">
              <a:solidFill>
                <a:srgbClr val="BC1470"/>
              </a:solidFill>
            </a:endParaRPr>
          </a:p>
        </p:txBody>
      </p:sp>
      <p:grpSp>
        <p:nvGrpSpPr>
          <p:cNvPr id="10" name="组合 42"/>
          <p:cNvGrpSpPr/>
          <p:nvPr/>
        </p:nvGrpSpPr>
        <p:grpSpPr>
          <a:xfrm>
            <a:off x="1019176" y="3915362"/>
            <a:ext cx="4549472" cy="2671752"/>
            <a:chOff x="-1453896" y="-246888"/>
            <a:chExt cx="12508992" cy="7346112"/>
          </a:xfrm>
          <a:solidFill>
            <a:schemeClr val="bg1">
              <a:lumMod val="95000"/>
            </a:schemeClr>
          </a:solidFill>
        </p:grpSpPr>
        <p:sp>
          <p:nvSpPr>
            <p:cNvPr id="11" name="矩形 10"/>
            <p:cNvSpPr/>
            <p:nvPr/>
          </p:nvSpPr>
          <p:spPr>
            <a:xfrm>
              <a:off x="1682496" y="-246888"/>
              <a:ext cx="3127248" cy="1828800"/>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矩形 11"/>
            <p:cNvSpPr/>
            <p:nvPr/>
          </p:nvSpPr>
          <p:spPr>
            <a:xfrm>
              <a:off x="-1453896" y="-246888"/>
              <a:ext cx="3122676" cy="1828800"/>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3" name="矩形 12"/>
            <p:cNvSpPr/>
            <p:nvPr/>
          </p:nvSpPr>
          <p:spPr>
            <a:xfrm>
              <a:off x="4809744" y="-246888"/>
              <a:ext cx="6240780" cy="1828800"/>
            </a:xfrm>
            <a:prstGeom prst="rect">
              <a:avLst/>
            </a:prstGeom>
            <a:grp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 name="矩形 13"/>
            <p:cNvSpPr/>
            <p:nvPr/>
          </p:nvSpPr>
          <p:spPr>
            <a:xfrm>
              <a:off x="4796028" y="1581912"/>
              <a:ext cx="6259068" cy="1837944"/>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5" name="矩形 14"/>
            <p:cNvSpPr/>
            <p:nvPr/>
          </p:nvSpPr>
          <p:spPr>
            <a:xfrm>
              <a:off x="-1453896" y="1581912"/>
              <a:ext cx="6263640" cy="1850568"/>
            </a:xfrm>
            <a:prstGeom prst="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6" name="矩形 15"/>
            <p:cNvSpPr/>
            <p:nvPr/>
          </p:nvSpPr>
          <p:spPr>
            <a:xfrm>
              <a:off x="-1453896" y="3419856"/>
              <a:ext cx="12504420" cy="3679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2" descr="C:\Users\Jenny\Dropbox\Figure\p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3368" y="-246888"/>
              <a:ext cx="1554480" cy="1828800"/>
            </a:xfrm>
            <a:prstGeom prst="rect">
              <a:avLst/>
            </a:prstGeom>
            <a:grpFill/>
            <a:ln>
              <a:solidFill>
                <a:schemeClr val="tx1">
                  <a:lumMod val="85000"/>
                  <a:lumOff val="15000"/>
                </a:schemeClr>
              </a:solidFill>
            </a:ln>
            <a:extLst/>
          </p:spPr>
        </p:pic>
        <p:pic>
          <p:nvPicPr>
            <p:cNvPr id="18" name="Picture 3" descr="C:\Users\Jenny\Dropbox\Figure\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3896" y="-246888"/>
              <a:ext cx="1554480" cy="1828800"/>
            </a:xfrm>
            <a:prstGeom prst="rect">
              <a:avLst/>
            </a:prstGeom>
            <a:grpFill/>
            <a:ln>
              <a:solidFill>
                <a:schemeClr val="tx1">
                  <a:lumMod val="85000"/>
                  <a:lumOff val="15000"/>
                </a:schemeClr>
              </a:solidFill>
            </a:ln>
            <a:extLst/>
          </p:spPr>
        </p:pic>
        <p:pic>
          <p:nvPicPr>
            <p:cNvPr id="19" name="Picture 4" descr="C:\Users\Jenny\Dropbox\Figure\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872" y="-246888"/>
              <a:ext cx="1554480" cy="1828800"/>
            </a:xfrm>
            <a:prstGeom prst="rect">
              <a:avLst/>
            </a:prstGeom>
            <a:grpFill/>
            <a:ln>
              <a:solidFill>
                <a:schemeClr val="tx1">
                  <a:lumMod val="85000"/>
                  <a:lumOff val="15000"/>
                </a:schemeClr>
              </a:solidFill>
            </a:ln>
            <a:extLst/>
          </p:spPr>
        </p:pic>
        <p:pic>
          <p:nvPicPr>
            <p:cNvPr id="20" name="Picture 5" descr="C:\Users\Jenny\Dropbox\Figure\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6120" y="-246888"/>
              <a:ext cx="1554480" cy="1828800"/>
            </a:xfrm>
            <a:prstGeom prst="rect">
              <a:avLst/>
            </a:prstGeom>
            <a:grpFill/>
            <a:ln>
              <a:solidFill>
                <a:schemeClr val="tx1">
                  <a:lumMod val="85000"/>
                  <a:lumOff val="15000"/>
                </a:schemeClr>
              </a:solidFill>
            </a:ln>
            <a:extLst/>
          </p:spPr>
        </p:pic>
        <p:pic>
          <p:nvPicPr>
            <p:cNvPr id="21" name="Picture 6" descr="C:\Users\Jenny\Dropbox\Figure\p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2496" y="-246888"/>
              <a:ext cx="1554480" cy="1828800"/>
            </a:xfrm>
            <a:prstGeom prst="rect">
              <a:avLst/>
            </a:prstGeom>
            <a:grpFill/>
            <a:ln>
              <a:solidFill>
                <a:schemeClr val="tx1">
                  <a:lumMod val="85000"/>
                  <a:lumOff val="15000"/>
                </a:schemeClr>
              </a:solidFill>
            </a:ln>
            <a:extLst/>
          </p:spPr>
        </p:pic>
        <p:pic>
          <p:nvPicPr>
            <p:cNvPr id="22" name="Picture 7" descr="C:\Users\Jenny\Dropbox\Figure\p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9744" y="1594536"/>
              <a:ext cx="1554480" cy="1828800"/>
            </a:xfrm>
            <a:prstGeom prst="rect">
              <a:avLst/>
            </a:prstGeom>
            <a:grpFill/>
            <a:ln>
              <a:solidFill>
                <a:schemeClr val="tx1">
                  <a:lumMod val="85000"/>
                  <a:lumOff val="15000"/>
                </a:schemeClr>
              </a:solidFill>
            </a:ln>
            <a:extLst/>
          </p:spPr>
        </p:pic>
        <p:pic>
          <p:nvPicPr>
            <p:cNvPr id="23" name="Picture 8" descr="C:\Users\Jenny\Dropbox\Figure\p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9745" y="-246888"/>
              <a:ext cx="1540762" cy="1816173"/>
            </a:xfrm>
            <a:prstGeom prst="rect">
              <a:avLst/>
            </a:prstGeom>
            <a:grpFill/>
            <a:ln>
              <a:solidFill>
                <a:schemeClr val="tx1">
                  <a:lumMod val="85000"/>
                  <a:lumOff val="15000"/>
                </a:schemeClr>
              </a:solidFill>
            </a:ln>
            <a:extLst/>
          </p:spPr>
        </p:pic>
        <p:pic>
          <p:nvPicPr>
            <p:cNvPr id="24" name="Picture 9" descr="C:\Users\Jenny\Dropbox\Figure\p7.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36992" y="-246888"/>
              <a:ext cx="1554480" cy="1828800"/>
            </a:xfrm>
            <a:prstGeom prst="rect">
              <a:avLst/>
            </a:prstGeom>
            <a:grpFill/>
            <a:ln>
              <a:solidFill>
                <a:schemeClr val="tx1">
                  <a:lumMod val="85000"/>
                  <a:lumOff val="15000"/>
                </a:schemeClr>
              </a:solidFill>
            </a:ln>
            <a:extLst/>
          </p:spPr>
        </p:pic>
        <p:pic>
          <p:nvPicPr>
            <p:cNvPr id="25" name="Picture 10" descr="C:\Users\Jenny\Dropbox\Figure\p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00616" y="-246888"/>
              <a:ext cx="1554480" cy="1828800"/>
            </a:xfrm>
            <a:prstGeom prst="rect">
              <a:avLst/>
            </a:prstGeom>
            <a:grpFill/>
            <a:ln>
              <a:solidFill>
                <a:schemeClr val="tx1">
                  <a:lumMod val="85000"/>
                  <a:lumOff val="15000"/>
                </a:schemeClr>
              </a:solidFill>
            </a:ln>
            <a:extLst/>
          </p:spPr>
        </p:pic>
        <p:pic>
          <p:nvPicPr>
            <p:cNvPr id="26" name="Picture 11" descr="C:\Users\Jenny\Dropbox\Figure\p9.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2496" y="1591056"/>
              <a:ext cx="1554480" cy="1828800"/>
            </a:xfrm>
            <a:prstGeom prst="rect">
              <a:avLst/>
            </a:prstGeom>
            <a:grpFill/>
            <a:ln>
              <a:solidFill>
                <a:schemeClr val="tx1">
                  <a:lumMod val="85000"/>
                  <a:lumOff val="15000"/>
                </a:schemeClr>
              </a:solidFill>
            </a:ln>
            <a:extLst/>
          </p:spPr>
        </p:pic>
        <p:pic>
          <p:nvPicPr>
            <p:cNvPr id="27" name="Picture 12" descr="C:\Users\Jenny\Dropbox\Figure\p1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73368" y="1594536"/>
              <a:ext cx="1554480" cy="1828800"/>
            </a:xfrm>
            <a:prstGeom prst="rect">
              <a:avLst/>
            </a:prstGeom>
            <a:grpFill/>
            <a:ln>
              <a:solidFill>
                <a:schemeClr val="tx1">
                  <a:lumMod val="85000"/>
                  <a:lumOff val="15000"/>
                </a:schemeClr>
              </a:solidFill>
            </a:ln>
            <a:extLst/>
          </p:spPr>
        </p:pic>
        <p:pic>
          <p:nvPicPr>
            <p:cNvPr id="28" name="Picture 13" descr="C:\Users\Jenny\Dropbox\Figure\p1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36992" y="1594536"/>
              <a:ext cx="1554480" cy="1828800"/>
            </a:xfrm>
            <a:prstGeom prst="rect">
              <a:avLst/>
            </a:prstGeom>
            <a:grpFill/>
            <a:ln>
              <a:solidFill>
                <a:schemeClr val="tx1">
                  <a:lumMod val="85000"/>
                  <a:lumOff val="15000"/>
                </a:schemeClr>
              </a:solidFill>
            </a:ln>
            <a:extLst/>
          </p:spPr>
        </p:pic>
        <p:pic>
          <p:nvPicPr>
            <p:cNvPr id="29" name="Picture 14" descr="C:\Users\Jenny\Dropbox\Figure\p14.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05172" y="3429000"/>
              <a:ext cx="1554480" cy="1828800"/>
            </a:xfrm>
            <a:prstGeom prst="rect">
              <a:avLst/>
            </a:prstGeom>
            <a:grpFill/>
            <a:ln>
              <a:solidFill>
                <a:schemeClr val="tx1">
                  <a:lumMod val="85000"/>
                  <a:lumOff val="15000"/>
                </a:schemeClr>
              </a:solidFill>
            </a:ln>
            <a:extLst/>
          </p:spPr>
        </p:pic>
        <p:pic>
          <p:nvPicPr>
            <p:cNvPr id="30" name="Picture 15" descr="C:\Users\Jenny\Dropbox\Figure\p17.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53896" y="1591056"/>
              <a:ext cx="1554480" cy="1828800"/>
            </a:xfrm>
            <a:prstGeom prst="rect">
              <a:avLst/>
            </a:prstGeom>
            <a:grpFill/>
            <a:ln>
              <a:solidFill>
                <a:schemeClr val="tx1">
                  <a:lumMod val="85000"/>
                  <a:lumOff val="15000"/>
                </a:schemeClr>
              </a:solidFill>
            </a:ln>
            <a:extLst/>
          </p:spPr>
        </p:pic>
        <p:pic>
          <p:nvPicPr>
            <p:cNvPr id="31" name="Picture 16" descr="C:\Users\Jenny\Dropbox\Figure\p1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8872" y="1591056"/>
              <a:ext cx="1554480" cy="1828800"/>
            </a:xfrm>
            <a:prstGeom prst="rect">
              <a:avLst/>
            </a:prstGeom>
            <a:grpFill/>
            <a:ln>
              <a:solidFill>
                <a:schemeClr val="tx1">
                  <a:lumMod val="85000"/>
                  <a:lumOff val="15000"/>
                </a:schemeClr>
              </a:solidFill>
            </a:ln>
            <a:extLst/>
          </p:spPr>
        </p:pic>
        <p:pic>
          <p:nvPicPr>
            <p:cNvPr id="32" name="Picture 17" descr="C:\Users\Jenny\Dropbox\Figure\p19.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00616" y="1591056"/>
              <a:ext cx="1554480" cy="1828800"/>
            </a:xfrm>
            <a:prstGeom prst="rect">
              <a:avLst/>
            </a:prstGeom>
            <a:grpFill/>
            <a:ln>
              <a:solidFill>
                <a:schemeClr val="tx1">
                  <a:lumMod val="85000"/>
                  <a:lumOff val="15000"/>
                </a:schemeClr>
              </a:solidFill>
            </a:ln>
            <a:extLst/>
          </p:spPr>
        </p:pic>
        <p:pic>
          <p:nvPicPr>
            <p:cNvPr id="33" name="Picture 18" descr="C:\Users\Jenny\Dropbox\Figure\p20.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49324" y="3432480"/>
              <a:ext cx="1554480" cy="1828800"/>
            </a:xfrm>
            <a:prstGeom prst="rect">
              <a:avLst/>
            </a:prstGeom>
            <a:grpFill/>
            <a:ln>
              <a:solidFill>
                <a:schemeClr val="tx1">
                  <a:lumMod val="85000"/>
                  <a:lumOff val="15000"/>
                </a:schemeClr>
              </a:solidFill>
            </a:ln>
            <a:extLst/>
          </p:spPr>
        </p:pic>
        <p:pic>
          <p:nvPicPr>
            <p:cNvPr id="34" name="Picture 19" descr="C:\Users\Jenny\Dropbox\Figure\p2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300" y="3432480"/>
              <a:ext cx="1554480" cy="1828800"/>
            </a:xfrm>
            <a:prstGeom prst="rect">
              <a:avLst/>
            </a:prstGeom>
            <a:grpFill/>
            <a:ln>
              <a:solidFill>
                <a:schemeClr val="tx1">
                  <a:lumMod val="85000"/>
                  <a:lumOff val="15000"/>
                </a:schemeClr>
              </a:solidFill>
            </a:ln>
            <a:extLst/>
          </p:spPr>
        </p:pic>
        <p:pic>
          <p:nvPicPr>
            <p:cNvPr id="35" name="Picture 20" descr="C:\Users\Jenny\Dropbox\Figure\p22.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7924" y="3432480"/>
              <a:ext cx="1554480" cy="1828800"/>
            </a:xfrm>
            <a:prstGeom prst="rect">
              <a:avLst/>
            </a:prstGeom>
            <a:grpFill/>
            <a:ln>
              <a:solidFill>
                <a:schemeClr val="tx1">
                  <a:lumMod val="85000"/>
                  <a:lumOff val="15000"/>
                </a:schemeClr>
              </a:solidFill>
            </a:ln>
            <a:extLst/>
          </p:spPr>
        </p:pic>
        <p:pic>
          <p:nvPicPr>
            <p:cNvPr id="36" name="Picture 21" descr="C:\Users\Jenny\Dropbox\Figure\p23.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41548" y="3432480"/>
              <a:ext cx="1554480" cy="1828800"/>
            </a:xfrm>
            <a:prstGeom prst="rect">
              <a:avLst/>
            </a:prstGeom>
            <a:grpFill/>
            <a:ln>
              <a:solidFill>
                <a:schemeClr val="tx1">
                  <a:lumMod val="85000"/>
                  <a:lumOff val="15000"/>
                </a:schemeClr>
              </a:solidFill>
            </a:ln>
            <a:extLst/>
          </p:spPr>
        </p:pic>
        <p:pic>
          <p:nvPicPr>
            <p:cNvPr id="37" name="Picture 22" descr="C:\Users\Jenny\Dropbox\Figure\p24.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46121" y="1591056"/>
              <a:ext cx="1554479" cy="1803547"/>
            </a:xfrm>
            <a:prstGeom prst="rect">
              <a:avLst/>
            </a:prstGeom>
            <a:grpFill/>
            <a:ln>
              <a:solidFill>
                <a:schemeClr val="tx1">
                  <a:lumMod val="85000"/>
                  <a:lumOff val="15000"/>
                </a:schemeClr>
              </a:solidFill>
            </a:ln>
            <a:extLst/>
          </p:spPr>
        </p:pic>
        <p:pic>
          <p:nvPicPr>
            <p:cNvPr id="38" name="Picture 23" descr="C:\Users\Jenny\Dropbox\Figure\p25.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68796" y="3432480"/>
              <a:ext cx="1554480" cy="1828800"/>
            </a:xfrm>
            <a:prstGeom prst="rect">
              <a:avLst/>
            </a:prstGeom>
            <a:grpFill/>
            <a:ln>
              <a:solidFill>
                <a:schemeClr val="tx1">
                  <a:lumMod val="85000"/>
                  <a:lumOff val="15000"/>
                </a:schemeClr>
              </a:solidFill>
            </a:ln>
            <a:extLst/>
          </p:spPr>
        </p:pic>
        <p:pic>
          <p:nvPicPr>
            <p:cNvPr id="39" name="Picture 24" descr="C:\Users\Jenny\Dropbox\Figure\p26.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932420" y="3432480"/>
              <a:ext cx="1554480" cy="1828800"/>
            </a:xfrm>
            <a:prstGeom prst="rect">
              <a:avLst/>
            </a:prstGeom>
            <a:grpFill/>
            <a:ln>
              <a:solidFill>
                <a:schemeClr val="tx1">
                  <a:lumMod val="85000"/>
                  <a:lumOff val="15000"/>
                </a:schemeClr>
              </a:solidFill>
            </a:ln>
            <a:extLst/>
          </p:spPr>
        </p:pic>
        <p:pic>
          <p:nvPicPr>
            <p:cNvPr id="40" name="Picture 25" descr="C:\Users\Jenny\Dropbox\Figure\p27.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96044" y="3432480"/>
              <a:ext cx="1554480" cy="1828800"/>
            </a:xfrm>
            <a:prstGeom prst="rect">
              <a:avLst/>
            </a:prstGeom>
            <a:grpFill/>
            <a:ln>
              <a:solidFill>
                <a:schemeClr val="tx1">
                  <a:lumMod val="85000"/>
                  <a:lumOff val="15000"/>
                </a:schemeClr>
              </a:solidFill>
            </a:ln>
            <a:extLst/>
          </p:spPr>
        </p:pic>
        <p:pic>
          <p:nvPicPr>
            <p:cNvPr id="41" name="Picture 26" descr="C:\Users\Jenny\Dropbox\Figure\p28.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449324" y="5270424"/>
              <a:ext cx="1554480" cy="1828800"/>
            </a:xfrm>
            <a:prstGeom prst="rect">
              <a:avLst/>
            </a:prstGeom>
            <a:grpFill/>
            <a:ln>
              <a:solidFill>
                <a:schemeClr val="tx1">
                  <a:lumMod val="85000"/>
                  <a:lumOff val="15000"/>
                </a:schemeClr>
              </a:solidFill>
            </a:ln>
            <a:extLst/>
          </p:spPr>
        </p:pic>
        <p:pic>
          <p:nvPicPr>
            <p:cNvPr id="42" name="Picture 27" descr="C:\Users\Jenny\Dropbox\Figure\p29.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805172" y="5270424"/>
              <a:ext cx="1554480" cy="1828800"/>
            </a:xfrm>
            <a:prstGeom prst="rect">
              <a:avLst/>
            </a:prstGeom>
            <a:grpFill/>
            <a:ln>
              <a:solidFill>
                <a:schemeClr val="tx1">
                  <a:lumMod val="85000"/>
                  <a:lumOff val="15000"/>
                </a:schemeClr>
              </a:solidFill>
            </a:ln>
            <a:extLst/>
          </p:spPr>
        </p:pic>
        <p:pic>
          <p:nvPicPr>
            <p:cNvPr id="43" name="Picture 28" descr="C:\Users\Jenny\Dropbox\Figure\p30.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932420" y="5270424"/>
              <a:ext cx="1554480" cy="1828800"/>
            </a:xfrm>
            <a:prstGeom prst="rect">
              <a:avLst/>
            </a:prstGeom>
            <a:grpFill/>
            <a:ln>
              <a:solidFill>
                <a:schemeClr val="tx1">
                  <a:lumMod val="85000"/>
                  <a:lumOff val="15000"/>
                </a:schemeClr>
              </a:solidFill>
            </a:ln>
            <a:extLst/>
          </p:spPr>
        </p:pic>
        <p:pic>
          <p:nvPicPr>
            <p:cNvPr id="44" name="Picture 29" descr="C:\Users\Jenny\Dropbox\Figure\p31.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241548" y="5270424"/>
              <a:ext cx="1554480" cy="1828800"/>
            </a:xfrm>
            <a:prstGeom prst="rect">
              <a:avLst/>
            </a:prstGeom>
            <a:grpFill/>
            <a:ln>
              <a:solidFill>
                <a:schemeClr val="tx1">
                  <a:lumMod val="85000"/>
                  <a:lumOff val="15000"/>
                </a:schemeClr>
              </a:solidFill>
            </a:ln>
            <a:extLst/>
          </p:spPr>
        </p:pic>
        <p:pic>
          <p:nvPicPr>
            <p:cNvPr id="45" name="Picture 30" descr="C:\Users\Jenny\Dropbox\Figure\p3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4300" y="5270424"/>
              <a:ext cx="1554480" cy="1828800"/>
            </a:xfrm>
            <a:prstGeom prst="rect">
              <a:avLst/>
            </a:prstGeom>
            <a:grpFill/>
            <a:ln>
              <a:solidFill>
                <a:schemeClr val="tx1">
                  <a:lumMod val="85000"/>
                  <a:lumOff val="15000"/>
                </a:schemeClr>
              </a:solidFill>
            </a:ln>
            <a:extLst/>
          </p:spPr>
        </p:pic>
        <p:pic>
          <p:nvPicPr>
            <p:cNvPr id="46" name="Picture 31" descr="C:\Users\Jenny\Dropbox\Figure\p33.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677924" y="5270424"/>
              <a:ext cx="1554480" cy="1828800"/>
            </a:xfrm>
            <a:prstGeom prst="rect">
              <a:avLst/>
            </a:prstGeom>
            <a:grpFill/>
            <a:ln>
              <a:solidFill>
                <a:schemeClr val="tx1">
                  <a:lumMod val="85000"/>
                  <a:lumOff val="15000"/>
                </a:schemeClr>
              </a:solidFill>
            </a:ln>
            <a:extLst/>
          </p:spPr>
        </p:pic>
        <p:pic>
          <p:nvPicPr>
            <p:cNvPr id="47" name="Picture 32" descr="C:\Users\Jenny\Dropbox\Figure\p34.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368796" y="5270424"/>
              <a:ext cx="1554480" cy="1828800"/>
            </a:xfrm>
            <a:prstGeom prst="rect">
              <a:avLst/>
            </a:prstGeom>
            <a:grpFill/>
            <a:ln>
              <a:solidFill>
                <a:schemeClr val="tx1">
                  <a:lumMod val="85000"/>
                  <a:lumOff val="15000"/>
                </a:schemeClr>
              </a:solidFill>
            </a:ln>
            <a:extLst/>
          </p:spPr>
        </p:pic>
        <p:pic>
          <p:nvPicPr>
            <p:cNvPr id="48" name="Picture 33" descr="C:\Users\Jenny\Dropbox\Figure\p35.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496044" y="5270424"/>
              <a:ext cx="1554480" cy="1828800"/>
            </a:xfrm>
            <a:prstGeom prst="rect">
              <a:avLst/>
            </a:prstGeom>
            <a:grpFill/>
            <a:ln>
              <a:solidFill>
                <a:schemeClr val="tx1">
                  <a:lumMod val="85000"/>
                  <a:lumOff val="15000"/>
                </a:schemeClr>
              </a:solidFill>
            </a:ln>
            <a:extLst/>
          </p:spPr>
        </p:pic>
      </p:grpSp>
      <p:pic>
        <p:nvPicPr>
          <p:cNvPr id="49" name="Picture 2" descr="C:\Users\Jenny\Dropbox\IEEEtran\pics\origin.png"/>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0" r="100000">
                        <a14:foregroundMark x1="18088" y1="9250" x2="25588" y2="24250"/>
                        <a14:foregroundMark x1="46471" y1="7375" x2="43235" y2="34625"/>
                        <a14:foregroundMark x1="12206" y1="58375" x2="45882" y2="64250"/>
                      </a14:backgroundRemoval>
                    </a14:imgEffect>
                  </a14:imgLayer>
                </a14:imgProps>
              </a:ext>
              <a:ext uri="{28A0092B-C50C-407E-A947-70E740481C1C}">
                <a14:useLocalDpi xmlns:a14="http://schemas.microsoft.com/office/drawing/2010/main" val="0"/>
              </a:ext>
            </a:extLst>
          </a:blip>
          <a:srcRect/>
          <a:stretch>
            <a:fillRect/>
          </a:stretch>
        </p:blipFill>
        <p:spPr bwMode="auto">
          <a:xfrm>
            <a:off x="11013" y="1101679"/>
            <a:ext cx="2063845" cy="24280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0" name="矩形 49"/>
          <p:cNvSpPr/>
          <p:nvPr/>
        </p:nvSpPr>
        <p:spPr>
          <a:xfrm>
            <a:off x="613767" y="3319345"/>
            <a:ext cx="859531" cy="461665"/>
          </a:xfrm>
          <a:prstGeom prst="rect">
            <a:avLst/>
          </a:prstGeom>
        </p:spPr>
        <p:txBody>
          <a:bodyPr wrap="none">
            <a:spAutoFit/>
          </a:bodyPr>
          <a:lstStyle/>
          <a:p>
            <a:r>
              <a:rPr lang="en-US" altLang="zh-TW" sz="2400" b="1" i="1" dirty="0" smtClean="0">
                <a:solidFill>
                  <a:srgbClr val="BC1470"/>
                </a:solidFill>
              </a:rPr>
              <a:t>Input</a:t>
            </a:r>
            <a:endParaRPr lang="zh-TW" altLang="en-US" sz="2400" dirty="0">
              <a:solidFill>
                <a:srgbClr val="BC1470"/>
              </a:solidFill>
            </a:endParaRPr>
          </a:p>
        </p:txBody>
      </p:sp>
      <p:pic>
        <p:nvPicPr>
          <p:cNvPr id="51" name="圖片 50"/>
          <p:cNvPicPr>
            <a:picLocks noChangeAspect="1"/>
          </p:cNvPicPr>
          <p:nvPr/>
        </p:nvPicPr>
        <p:blipFill>
          <a:blip r:embed="rId39"/>
          <a:stretch>
            <a:fillRect/>
          </a:stretch>
        </p:blipFill>
        <p:spPr>
          <a:xfrm>
            <a:off x="6973738" y="36818"/>
            <a:ext cx="2128697" cy="2504350"/>
          </a:xfrm>
          <a:prstGeom prst="rect">
            <a:avLst/>
          </a:prstGeom>
        </p:spPr>
      </p:pic>
      <p:pic>
        <p:nvPicPr>
          <p:cNvPr id="52" name="圖片 51"/>
          <p:cNvPicPr>
            <a:picLocks noChangeAspect="1"/>
          </p:cNvPicPr>
          <p:nvPr/>
        </p:nvPicPr>
        <p:blipFill>
          <a:blip r:embed="rId40"/>
          <a:stretch>
            <a:fillRect/>
          </a:stretch>
        </p:blipFill>
        <p:spPr>
          <a:xfrm>
            <a:off x="6522074" y="3752904"/>
            <a:ext cx="2213349" cy="2603941"/>
          </a:xfrm>
          <a:prstGeom prst="rect">
            <a:avLst/>
          </a:prstGeom>
        </p:spPr>
      </p:pic>
      <p:sp>
        <p:nvSpPr>
          <p:cNvPr id="53" name="矩形 52"/>
          <p:cNvSpPr/>
          <p:nvPr/>
        </p:nvSpPr>
        <p:spPr>
          <a:xfrm>
            <a:off x="5566985" y="2479125"/>
            <a:ext cx="3590473" cy="1200329"/>
          </a:xfrm>
          <a:prstGeom prst="rect">
            <a:avLst/>
          </a:prstGeom>
        </p:spPr>
        <p:txBody>
          <a:bodyPr wrap="square">
            <a:spAutoFit/>
          </a:bodyPr>
          <a:lstStyle/>
          <a:p>
            <a:pPr algn="r"/>
            <a:r>
              <a:rPr lang="en-US" altLang="zh-TW" sz="2400" b="1" i="1" dirty="0" smtClean="0">
                <a:solidFill>
                  <a:srgbClr val="00FF00"/>
                </a:solidFill>
              </a:rPr>
              <a:t>Green: T</a:t>
            </a:r>
            <a:r>
              <a:rPr lang="zh-TW" altLang="en-US" sz="2400" b="1" i="1" dirty="0">
                <a:solidFill>
                  <a:srgbClr val="00FF00"/>
                </a:solidFill>
              </a:rPr>
              <a:t>exture edge </a:t>
            </a:r>
            <a:r>
              <a:rPr lang="zh-TW" altLang="en-US" sz="2400" b="1" i="1" dirty="0" smtClean="0">
                <a:solidFill>
                  <a:srgbClr val="00FF00"/>
                </a:solidFill>
              </a:rPr>
              <a:t>points</a:t>
            </a:r>
            <a:endParaRPr lang="en-US" altLang="zh-TW" sz="2400" b="1" i="1" dirty="0" smtClean="0">
              <a:solidFill>
                <a:srgbClr val="00FF00"/>
              </a:solidFill>
            </a:endParaRPr>
          </a:p>
          <a:p>
            <a:pPr algn="r"/>
            <a:r>
              <a:rPr lang="en-US" altLang="zh-TW" sz="2400" b="1" i="1" dirty="0" smtClean="0">
                <a:solidFill>
                  <a:srgbClr val="0000FF"/>
                </a:solidFill>
              </a:rPr>
              <a:t>Blue: C</a:t>
            </a:r>
            <a:r>
              <a:rPr lang="zh-TW" altLang="en-US" sz="2400" b="1" i="1" dirty="0" smtClean="0">
                <a:solidFill>
                  <a:srgbClr val="0000FF"/>
                </a:solidFill>
              </a:rPr>
              <a:t>urvature points</a:t>
            </a:r>
            <a:endParaRPr lang="en-US" altLang="zh-TW" sz="2400" b="1" i="1" dirty="0" smtClean="0">
              <a:solidFill>
                <a:srgbClr val="0000FF"/>
              </a:solidFill>
            </a:endParaRPr>
          </a:p>
          <a:p>
            <a:pPr algn="r"/>
            <a:r>
              <a:rPr lang="en-US" altLang="zh-TW" sz="2400" b="1" i="1" dirty="0" smtClean="0">
                <a:solidFill>
                  <a:srgbClr val="FF0000"/>
                </a:solidFill>
              </a:rPr>
              <a:t>Red: R</a:t>
            </a:r>
            <a:r>
              <a:rPr lang="zh-TW" altLang="en-US" sz="2400" b="1" i="1" dirty="0" smtClean="0">
                <a:solidFill>
                  <a:srgbClr val="FF0000"/>
                </a:solidFill>
              </a:rPr>
              <a:t>idge points</a:t>
            </a:r>
            <a:endParaRPr lang="zh-TW" altLang="en-US" sz="2400" dirty="0">
              <a:solidFill>
                <a:srgbClr val="FF0000"/>
              </a:solidFill>
            </a:endParaRPr>
          </a:p>
        </p:txBody>
      </p:sp>
      <p:sp>
        <p:nvSpPr>
          <p:cNvPr id="54" name="矩形 53"/>
          <p:cNvSpPr/>
          <p:nvPr/>
        </p:nvSpPr>
        <p:spPr>
          <a:xfrm>
            <a:off x="7042819" y="6197400"/>
            <a:ext cx="1284454" cy="461665"/>
          </a:xfrm>
          <a:prstGeom prst="rect">
            <a:avLst/>
          </a:prstGeom>
        </p:spPr>
        <p:txBody>
          <a:bodyPr wrap="none">
            <a:spAutoFit/>
          </a:bodyPr>
          <a:lstStyle/>
          <a:p>
            <a:r>
              <a:rPr lang="en-US" altLang="zh-TW" sz="2400" b="1" i="1" dirty="0" smtClean="0">
                <a:solidFill>
                  <a:srgbClr val="BC1470"/>
                </a:solidFill>
              </a:rPr>
              <a:t>F</a:t>
            </a:r>
            <a:r>
              <a:rPr lang="zh-TW" altLang="en-US" sz="2400" b="1" i="1" dirty="0" smtClean="0">
                <a:solidFill>
                  <a:srgbClr val="BC1470"/>
                </a:solidFill>
              </a:rPr>
              <a:t>eatures</a:t>
            </a:r>
            <a:endParaRPr lang="zh-TW" altLang="en-US" sz="2400" dirty="0">
              <a:solidFill>
                <a:srgbClr val="BC1470"/>
              </a:solidFill>
            </a:endParaRPr>
          </a:p>
        </p:txBody>
      </p:sp>
    </p:spTree>
    <p:extLst>
      <p:ext uri="{BB962C8B-B14F-4D97-AF65-F5344CB8AC3E}">
        <p14:creationId xmlns:p14="http://schemas.microsoft.com/office/powerpoint/2010/main" val="2204239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Topology B</a:t>
            </a:r>
            <a:r>
              <a:rPr lang="en-US" altLang="zh-TW" dirty="0" smtClean="0"/>
              <a:t>lending</a:t>
            </a:r>
            <a:endParaRPr lang="zh-TW" altLang="en-US" dirty="0"/>
          </a:p>
        </p:txBody>
      </p:sp>
      <p:sp>
        <p:nvSpPr>
          <p:cNvPr id="3" name="內容版面配置區 2"/>
          <p:cNvSpPr>
            <a:spLocks noGrp="1"/>
          </p:cNvSpPr>
          <p:nvPr>
            <p:ph idx="1"/>
          </p:nvPr>
        </p:nvSpPr>
        <p:spPr>
          <a:xfrm>
            <a:off x="628650" y="1418115"/>
            <a:ext cx="7886700" cy="4703763"/>
          </a:xfrm>
        </p:spPr>
        <p:txBody>
          <a:bodyPr/>
          <a:lstStyle/>
          <a:p>
            <a:r>
              <a:rPr lang="en-US" altLang="zh-TW" dirty="0"/>
              <a:t>Which part will be operated</a:t>
            </a:r>
            <a:r>
              <a:rPr lang="en-US" altLang="zh-TW" dirty="0" smtClean="0"/>
              <a:t>?</a:t>
            </a:r>
          </a:p>
          <a:p>
            <a:r>
              <a:rPr lang="en-US" altLang="zh-TW" dirty="0" smtClean="0"/>
              <a:t>Represented by </a:t>
            </a:r>
            <a:r>
              <a:rPr lang="en-US" altLang="zh-TW" b="1" dirty="0" smtClean="0">
                <a:solidFill>
                  <a:srgbClr val="BC1470"/>
                </a:solidFill>
              </a:rPr>
              <a:t>an operational vector</a:t>
            </a:r>
          </a:p>
          <a:p>
            <a:endParaRPr lang="en-US" altLang="zh-TW" b="1" dirty="0">
              <a:solidFill>
                <a:srgbClr val="BC1470"/>
              </a:solidFill>
            </a:endParaRPr>
          </a:p>
          <a:p>
            <a:endParaRPr lang="en-US" altLang="zh-TW" b="1" dirty="0" smtClean="0">
              <a:solidFill>
                <a:srgbClr val="BC1470"/>
              </a:solidFill>
            </a:endParaRPr>
          </a:p>
          <a:p>
            <a:endParaRPr lang="en-US" altLang="zh-TW" b="1" dirty="0">
              <a:solidFill>
                <a:srgbClr val="BC1470"/>
              </a:solidFill>
            </a:endParaRPr>
          </a:p>
          <a:p>
            <a:endParaRPr lang="en-US" altLang="zh-TW" b="1" dirty="0" smtClean="0">
              <a:solidFill>
                <a:srgbClr val="BC1470"/>
              </a:solidFill>
            </a:endParaRPr>
          </a:p>
          <a:p>
            <a:endParaRPr lang="en-US" altLang="zh-TW" b="1" dirty="0">
              <a:solidFill>
                <a:srgbClr val="BC1470"/>
              </a:solidFill>
            </a:endParaRPr>
          </a:p>
          <a:p>
            <a:r>
              <a:rPr lang="en-US" altLang="zh-TW" b="1" dirty="0" smtClean="0">
                <a:solidFill>
                  <a:srgbClr val="BC1470"/>
                </a:solidFill>
              </a:rPr>
              <a:t>Merged graph</a:t>
            </a:r>
            <a:endParaRPr lang="zh-TW" altLang="en-US" b="1" dirty="0">
              <a:solidFill>
                <a:srgbClr val="BC1470"/>
              </a:solidFill>
            </a:endParaRPr>
          </a:p>
          <a:p>
            <a:endParaRPr lang="zh-TW" altLang="en-US" dirty="0"/>
          </a:p>
        </p:txBody>
      </p:sp>
      <p:sp>
        <p:nvSpPr>
          <p:cNvPr id="4" name="投影片編號版面配置區 3"/>
          <p:cNvSpPr>
            <a:spLocks noGrp="1"/>
          </p:cNvSpPr>
          <p:nvPr>
            <p:ph type="sldNum" sz="quarter" idx="12"/>
          </p:nvPr>
        </p:nvSpPr>
        <p:spPr/>
        <p:txBody>
          <a:bodyPr/>
          <a:lstStyle/>
          <a:p>
            <a:fld id="{6F12B5DC-1500-4996-8CAD-A261D81F1CD2}" type="slidenum">
              <a:rPr lang="zh-TW" altLang="en-US" smtClean="0"/>
              <a:pPr/>
              <a:t>9</a:t>
            </a:fld>
            <a:endParaRPr lang="zh-TW" altLang="en-US" dirty="0"/>
          </a:p>
        </p:txBody>
      </p:sp>
      <p:pic>
        <p:nvPicPr>
          <p:cNvPr id="7" name="Picture 20" descr="C:\Users\Jenny\Dropbox\Figure\top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569" y="5139194"/>
            <a:ext cx="2337557" cy="109862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51093" y="6114240"/>
            <a:ext cx="1922698" cy="397478"/>
          </a:xfrm>
          <a:prstGeom prst="rect">
            <a:avLst/>
          </a:prstGeom>
        </p:spPr>
        <p:txBody>
          <a:bodyPr wrap="square">
            <a:spAutoFit/>
          </a:bodyPr>
          <a:lstStyle/>
          <a:p>
            <a:pPr algn="ctr"/>
            <a:r>
              <a:rPr lang="en-US" altLang="zh-CN" sz="2000" b="1" dirty="0" smtClean="0">
                <a:latin typeface="Palatino Linotype" pitchFamily="18" charset="0"/>
              </a:rPr>
              <a:t>Merged graph</a:t>
            </a:r>
            <a:endParaRPr lang="zh-CN" altLang="en-US" sz="2000" b="1" dirty="0">
              <a:latin typeface="Palatino Linotype" pitchFamily="18" charset="0"/>
            </a:endParaRPr>
          </a:p>
        </p:txBody>
      </p:sp>
      <p:pic>
        <p:nvPicPr>
          <p:cNvPr id="5" name="圖片 4"/>
          <p:cNvPicPr>
            <a:picLocks noChangeAspect="1"/>
          </p:cNvPicPr>
          <p:nvPr/>
        </p:nvPicPr>
        <p:blipFill>
          <a:blip r:embed="rId4"/>
          <a:stretch>
            <a:fillRect/>
          </a:stretch>
        </p:blipFill>
        <p:spPr>
          <a:xfrm>
            <a:off x="1479884" y="2583771"/>
            <a:ext cx="6184232" cy="2267978"/>
          </a:xfrm>
          <a:prstGeom prst="rect">
            <a:avLst/>
          </a:prstGeom>
        </p:spPr>
      </p:pic>
    </p:spTree>
    <p:extLst>
      <p:ext uri="{BB962C8B-B14F-4D97-AF65-F5344CB8AC3E}">
        <p14:creationId xmlns:p14="http://schemas.microsoft.com/office/powerpoint/2010/main" val="2078670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8280</TotalTime>
  <Words>5276</Words>
  <Application>Microsoft Office PowerPoint</Application>
  <PresentationFormat>如螢幕大小 (4:3)</PresentationFormat>
  <Paragraphs>791</Paragraphs>
  <Slides>63</Slides>
  <Notes>52</Notes>
  <HiddenSlides>0</HiddenSlides>
  <MMClips>1</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63</vt:i4>
      </vt:variant>
    </vt:vector>
  </HeadingPairs>
  <TitlesOfParts>
    <vt:vector size="76" baseType="lpstr">
      <vt:lpstr>宋体</vt:lpstr>
      <vt:lpstr>新細明體</vt:lpstr>
      <vt:lpstr>Arial</vt:lpstr>
      <vt:lpstr>Calibri</vt:lpstr>
      <vt:lpstr>Calibri Light</vt:lpstr>
      <vt:lpstr>Cambria Math</vt:lpstr>
      <vt:lpstr>Garamond</vt:lpstr>
      <vt:lpstr>Palatino Linotype</vt:lpstr>
      <vt:lpstr>Segoe UI</vt:lpstr>
      <vt:lpstr>Segoe UI Historic</vt:lpstr>
      <vt:lpstr>Symbol</vt:lpstr>
      <vt:lpstr>Times New Roman</vt:lpstr>
      <vt:lpstr>Office 佈景主題</vt:lpstr>
      <vt:lpstr>Geometric and Textural Blending for 3D Model Stylization</vt:lpstr>
      <vt:lpstr>Inputs and Outputs</vt:lpstr>
      <vt:lpstr>Definition of Style</vt:lpstr>
      <vt:lpstr>Method — Observation of Design Strategies</vt:lpstr>
      <vt:lpstr>Fundamental Operations</vt:lpstr>
      <vt:lpstr>Issues to Be Solved</vt:lpstr>
      <vt:lpstr>System Flow</vt:lpstr>
      <vt:lpstr>Preprocessing</vt:lpstr>
      <vt:lpstr>Topology Blending</vt:lpstr>
      <vt:lpstr>PowerPoint 簡報</vt:lpstr>
      <vt:lpstr>Tree Growing Algorithm</vt:lpstr>
      <vt:lpstr>Plausibility Rules</vt:lpstr>
      <vt:lpstr>Surface Blending</vt:lpstr>
      <vt:lpstr>Flow of Surface Blending</vt:lpstr>
      <vt:lpstr>Initial State</vt:lpstr>
      <vt:lpstr>Step 1. Sampling</vt:lpstr>
      <vt:lpstr>Step 2. Uniform Scaling</vt:lpstr>
      <vt:lpstr>Step 3: Rigid Matching Step 4: Soft Matching</vt:lpstr>
      <vt:lpstr>Step 3: Rigid Matching</vt:lpstr>
      <vt:lpstr>Step 4: Soft Matching</vt:lpstr>
      <vt:lpstr>PowerPoint 簡報</vt:lpstr>
      <vt:lpstr>Results</vt:lpstr>
      <vt:lpstr>Bear + Beanbag</vt:lpstr>
      <vt:lpstr>Elephant + Cup</vt:lpstr>
      <vt:lpstr>Penguin + Phone Case</vt:lpstr>
      <vt:lpstr>PowerPoint 簡報</vt:lpstr>
      <vt:lpstr>Comparison with Zoomorphic [1]</vt:lpstr>
      <vt:lpstr>PowerPoint 簡報</vt:lpstr>
      <vt:lpstr>Conclusion and Future Work </vt:lpstr>
      <vt:lpstr>Thank you</vt:lpstr>
      <vt:lpstr>PowerPoint 簡報</vt:lpstr>
      <vt:lpstr>PowerPoint 簡報</vt:lpstr>
      <vt:lpstr>PowerPoint 簡報</vt:lpstr>
      <vt:lpstr>Motivation</vt:lpstr>
      <vt:lpstr>Failure Cases</vt:lpstr>
      <vt:lpstr>Step 2. Uniform Scaling                                — Example</vt:lpstr>
      <vt:lpstr>Computational Time of  Topology Blending</vt:lpstr>
      <vt:lpstr>Computational Time of Surface Blending</vt:lpstr>
      <vt:lpstr>Parameterization and Warping</vt:lpstr>
      <vt:lpstr>Elephant + Pillow</vt:lpstr>
      <vt:lpstr>PowerPoint 簡報</vt:lpstr>
      <vt:lpstr>Finding rest correspondence</vt:lpstr>
      <vt:lpstr>Other Attempt</vt:lpstr>
      <vt:lpstr>Conclusion</vt:lpstr>
      <vt:lpstr>Limitations</vt:lpstr>
      <vt:lpstr>Step 3: Rigid Matching</vt:lpstr>
      <vt:lpstr>Step 3:  Rigid Matching</vt:lpstr>
      <vt:lpstr>Desired Point</vt:lpstr>
      <vt:lpstr>Step 4: Soft Matching</vt:lpstr>
      <vt:lpstr>Step 4:  Soft Matching</vt:lpstr>
      <vt:lpstr>PowerPoint 簡報</vt:lpstr>
      <vt:lpstr>Limitations</vt:lpstr>
      <vt:lpstr>Related Work — Assembly-based 3D Model Synthesis</vt:lpstr>
      <vt:lpstr>Related Work</vt:lpstr>
      <vt:lpstr>Related Work — Zoomorphic Design</vt:lpstr>
      <vt:lpstr>Our Stylization Approach vs.  Above Approaches</vt:lpstr>
      <vt:lpstr>Diversity</vt:lpstr>
      <vt:lpstr>Number of Output Increases with the Diversity Value</vt:lpstr>
      <vt:lpstr>Grouping</vt:lpstr>
      <vt:lpstr>Our approach vs.  Spherical parameterization only </vt:lpstr>
      <vt:lpstr>Step 3: Rigid Matching</vt:lpstr>
      <vt:lpstr>Step 4: Soft Matching</vt:lpstr>
      <vt:lpstr>Concept of Finding Feature Correspondence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黃怡錚</dc:creator>
  <cp:lastModifiedBy>tonylee</cp:lastModifiedBy>
  <cp:revision>708</cp:revision>
  <cp:lastPrinted>2017-06-15T02:35:00Z</cp:lastPrinted>
  <dcterms:created xsi:type="dcterms:W3CDTF">2017-03-23T13:09:46Z</dcterms:created>
  <dcterms:modified xsi:type="dcterms:W3CDTF">2017-10-23T08:31:48Z</dcterms:modified>
</cp:coreProperties>
</file>