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notesMasterIdLst>
    <p:notesMasterId r:id="rId30"/>
  </p:notesMasterIdLst>
  <p:sldIdLst>
    <p:sldId id="256" r:id="rId2"/>
    <p:sldId id="260" r:id="rId3"/>
    <p:sldId id="285" r:id="rId4"/>
    <p:sldId id="267" r:id="rId5"/>
    <p:sldId id="262" r:id="rId6"/>
    <p:sldId id="297" r:id="rId7"/>
    <p:sldId id="270" r:id="rId8"/>
    <p:sldId id="286" r:id="rId9"/>
    <p:sldId id="271" r:id="rId10"/>
    <p:sldId id="272" r:id="rId11"/>
    <p:sldId id="284" r:id="rId12"/>
    <p:sldId id="269" r:id="rId13"/>
    <p:sldId id="273" r:id="rId14"/>
    <p:sldId id="274" r:id="rId15"/>
    <p:sldId id="279" r:id="rId16"/>
    <p:sldId id="275" r:id="rId17"/>
    <p:sldId id="276" r:id="rId18"/>
    <p:sldId id="290" r:id="rId19"/>
    <p:sldId id="277" r:id="rId20"/>
    <p:sldId id="295" r:id="rId21"/>
    <p:sldId id="278" r:id="rId22"/>
    <p:sldId id="280" r:id="rId23"/>
    <p:sldId id="281" r:id="rId24"/>
    <p:sldId id="292" r:id="rId25"/>
    <p:sldId id="291" r:id="rId26"/>
    <p:sldId id="293" r:id="rId27"/>
    <p:sldId id="263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5"/>
    <p:restoredTop sz="94694"/>
  </p:normalViewPr>
  <p:slideViewPr>
    <p:cSldViewPr snapToGrid="0" snapToObjects="1">
      <p:cViewPr varScale="1">
        <p:scale>
          <a:sx n="70" d="100"/>
          <a:sy n="70" d="100"/>
        </p:scale>
        <p:origin x="15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4A871-FCB5-4B34-9051-AA205D0B1D04}" type="doc">
      <dgm:prSet loTypeId="urn:microsoft.com/office/officeart/2011/layout/TabLis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0428D067-0779-4300-B055-53E9238545B6}">
      <dgm:prSet phldrT="[Text]"/>
      <dgm:spPr/>
      <dgm:t>
        <a:bodyPr/>
        <a:lstStyle/>
        <a:p>
          <a:r>
            <a:rPr lang="en-US" dirty="0" smtClean="0"/>
            <a:t>Introduction</a:t>
          </a:r>
          <a:endParaRPr lang="en-US" dirty="0"/>
        </a:p>
      </dgm:t>
    </dgm:pt>
    <dgm:pt modelId="{80596B98-4051-41E7-8074-DE8F35200E8F}" type="parTrans" cxnId="{97A7B9DA-0137-4DC9-ADE6-773FF43AE89E}">
      <dgm:prSet/>
      <dgm:spPr/>
      <dgm:t>
        <a:bodyPr/>
        <a:lstStyle/>
        <a:p>
          <a:endParaRPr lang="en-US"/>
        </a:p>
      </dgm:t>
    </dgm:pt>
    <dgm:pt modelId="{B186A925-3C3C-46B9-BDAD-051FA7D20818}" type="sibTrans" cxnId="{97A7B9DA-0137-4DC9-ADE6-773FF43AE89E}">
      <dgm:prSet/>
      <dgm:spPr/>
      <dgm:t>
        <a:bodyPr/>
        <a:lstStyle/>
        <a:p>
          <a:endParaRPr lang="en-US"/>
        </a:p>
      </dgm:t>
    </dgm:pt>
    <dgm:pt modelId="{3C8F9EE7-7C3D-48D4-94EE-0E99751C5A7E}">
      <dgm:prSet phldrT="[Text]"/>
      <dgm:spPr/>
      <dgm:t>
        <a:bodyPr/>
        <a:lstStyle/>
        <a:p>
          <a:endParaRPr lang="en-US" dirty="0"/>
        </a:p>
      </dgm:t>
    </dgm:pt>
    <dgm:pt modelId="{D31309E4-5A85-4666-B3FB-6C0F35A05A89}" type="parTrans" cxnId="{E0D99E45-7A3E-497D-9874-DC957AEC3312}">
      <dgm:prSet/>
      <dgm:spPr/>
      <dgm:t>
        <a:bodyPr/>
        <a:lstStyle/>
        <a:p>
          <a:endParaRPr lang="en-US"/>
        </a:p>
      </dgm:t>
    </dgm:pt>
    <dgm:pt modelId="{E6BB7BAA-B8FD-48DB-8944-9B2F0997EF27}" type="sibTrans" cxnId="{E0D99E45-7A3E-497D-9874-DC957AEC3312}">
      <dgm:prSet/>
      <dgm:spPr/>
      <dgm:t>
        <a:bodyPr/>
        <a:lstStyle/>
        <a:p>
          <a:endParaRPr lang="en-US"/>
        </a:p>
      </dgm:t>
    </dgm:pt>
    <dgm:pt modelId="{F315B907-CA07-44A3-B705-9BBA2F73A8A1}">
      <dgm:prSet phldrT="[Text]"/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63F5B891-3F38-4335-9C1B-F78F47F3E011}" type="parTrans" cxnId="{FDF8B5E9-A1EA-49FB-BAF3-420575EA4DBA}">
      <dgm:prSet/>
      <dgm:spPr/>
      <dgm:t>
        <a:bodyPr/>
        <a:lstStyle/>
        <a:p>
          <a:endParaRPr lang="en-US"/>
        </a:p>
      </dgm:t>
    </dgm:pt>
    <dgm:pt modelId="{FE7B498E-3F85-4A5A-AF6E-E01730BA3B23}" type="sibTrans" cxnId="{FDF8B5E9-A1EA-49FB-BAF3-420575EA4DBA}">
      <dgm:prSet/>
      <dgm:spPr/>
      <dgm:t>
        <a:bodyPr/>
        <a:lstStyle/>
        <a:p>
          <a:endParaRPr lang="en-US"/>
        </a:p>
      </dgm:t>
    </dgm:pt>
    <dgm:pt modelId="{6F5936FE-F11E-4F39-BE9A-2FF59EA83E96}">
      <dgm:prSet phldrT="[Text]"/>
      <dgm:spPr/>
      <dgm:t>
        <a:bodyPr/>
        <a:lstStyle/>
        <a:p>
          <a:r>
            <a:rPr lang="en-US" dirty="0" smtClean="0"/>
            <a:t>Dataset</a:t>
          </a:r>
          <a:endParaRPr lang="en-US" dirty="0"/>
        </a:p>
      </dgm:t>
    </dgm:pt>
    <dgm:pt modelId="{6BC28536-63BE-4152-9116-836A7ED11100}" type="parTrans" cxnId="{4A581A6F-B595-4B19-9DDB-47BFDF8AEC97}">
      <dgm:prSet/>
      <dgm:spPr/>
      <dgm:t>
        <a:bodyPr/>
        <a:lstStyle/>
        <a:p>
          <a:endParaRPr lang="en-US"/>
        </a:p>
      </dgm:t>
    </dgm:pt>
    <dgm:pt modelId="{2743FFBF-CE21-45C0-B3A2-D1DA2D39475F}" type="sibTrans" cxnId="{4A581A6F-B595-4B19-9DDB-47BFDF8AEC97}">
      <dgm:prSet/>
      <dgm:spPr/>
      <dgm:t>
        <a:bodyPr/>
        <a:lstStyle/>
        <a:p>
          <a:endParaRPr lang="en-US"/>
        </a:p>
      </dgm:t>
    </dgm:pt>
    <dgm:pt modelId="{DF300E8D-8572-4D4D-9ABC-844AEF2FEA99}">
      <dgm:prSet phldrT="[Text]"/>
      <dgm:spPr/>
      <dgm:t>
        <a:bodyPr/>
        <a:lstStyle/>
        <a:p>
          <a:endParaRPr lang="en-US" dirty="0"/>
        </a:p>
      </dgm:t>
    </dgm:pt>
    <dgm:pt modelId="{F271E68A-358E-48C8-A011-077AAEADFE80}" type="parTrans" cxnId="{FD84FC5A-8B99-4983-A6BB-A127C2E140F0}">
      <dgm:prSet/>
      <dgm:spPr/>
      <dgm:t>
        <a:bodyPr/>
        <a:lstStyle/>
        <a:p>
          <a:endParaRPr lang="en-US"/>
        </a:p>
      </dgm:t>
    </dgm:pt>
    <dgm:pt modelId="{44E3E3EC-8C6D-4B96-9D2A-DEEECCD9F58E}" type="sibTrans" cxnId="{FD84FC5A-8B99-4983-A6BB-A127C2E140F0}">
      <dgm:prSet/>
      <dgm:spPr/>
      <dgm:t>
        <a:bodyPr/>
        <a:lstStyle/>
        <a:p>
          <a:endParaRPr lang="en-US"/>
        </a:p>
      </dgm:t>
    </dgm:pt>
    <dgm:pt modelId="{9D6D116A-83FA-496F-AC6A-E2AF46CA32E2}">
      <dgm:prSet phldrT="[Text]"/>
      <dgm:spPr/>
      <dgm:t>
        <a:bodyPr/>
        <a:lstStyle/>
        <a:p>
          <a:r>
            <a:rPr lang="en-US" dirty="0" smtClean="0"/>
            <a:t>Formulation</a:t>
          </a:r>
          <a:endParaRPr lang="en-US" dirty="0"/>
        </a:p>
      </dgm:t>
    </dgm:pt>
    <dgm:pt modelId="{7E0B7391-D350-4299-8E54-1D099B945876}" type="parTrans" cxnId="{E1A1CBA3-5375-4F98-AAF7-BD237B9D02CF}">
      <dgm:prSet/>
      <dgm:spPr/>
      <dgm:t>
        <a:bodyPr/>
        <a:lstStyle/>
        <a:p>
          <a:endParaRPr lang="en-US"/>
        </a:p>
      </dgm:t>
    </dgm:pt>
    <dgm:pt modelId="{63B6EA55-0330-40E4-A13B-06E56D992981}" type="sibTrans" cxnId="{E1A1CBA3-5375-4F98-AAF7-BD237B9D02CF}">
      <dgm:prSet/>
      <dgm:spPr/>
      <dgm:t>
        <a:bodyPr/>
        <a:lstStyle/>
        <a:p>
          <a:endParaRPr lang="en-US"/>
        </a:p>
      </dgm:t>
    </dgm:pt>
    <dgm:pt modelId="{CF105185-408E-41FE-8F4C-28B39DDC62D5}">
      <dgm:prSet phldrT="[Text]"/>
      <dgm:spPr/>
      <dgm:t>
        <a:bodyPr/>
        <a:lstStyle/>
        <a:p>
          <a:r>
            <a:rPr lang="en-US" dirty="0" smtClean="0"/>
            <a:t>Our approach</a:t>
          </a:r>
          <a:endParaRPr lang="en-US" dirty="0"/>
        </a:p>
      </dgm:t>
    </dgm:pt>
    <dgm:pt modelId="{D29DC079-BE66-4EE5-868A-9A25503FDA2C}" type="parTrans" cxnId="{CB2DD686-B3AB-48FB-8E31-AA00A2D89604}">
      <dgm:prSet/>
      <dgm:spPr/>
      <dgm:t>
        <a:bodyPr/>
        <a:lstStyle/>
        <a:p>
          <a:endParaRPr lang="en-US"/>
        </a:p>
      </dgm:t>
    </dgm:pt>
    <dgm:pt modelId="{346F0854-B624-4344-A717-58F44EB38CEF}" type="sibTrans" cxnId="{CB2DD686-B3AB-48FB-8E31-AA00A2D89604}">
      <dgm:prSet/>
      <dgm:spPr/>
      <dgm:t>
        <a:bodyPr/>
        <a:lstStyle/>
        <a:p>
          <a:endParaRPr lang="en-US"/>
        </a:p>
      </dgm:t>
    </dgm:pt>
    <dgm:pt modelId="{45069B93-F8AD-4092-87C9-BDCDCB196174}">
      <dgm:prSet phldrT="[Text]"/>
      <dgm:spPr/>
      <dgm:t>
        <a:bodyPr/>
        <a:lstStyle/>
        <a:p>
          <a:endParaRPr lang="en-US" dirty="0"/>
        </a:p>
      </dgm:t>
    </dgm:pt>
    <dgm:pt modelId="{7D7DC51F-D436-4EDC-9267-552C17427272}" type="parTrans" cxnId="{AAB456A9-4144-4DAF-AC83-B5B6E12EC674}">
      <dgm:prSet/>
      <dgm:spPr/>
      <dgm:t>
        <a:bodyPr/>
        <a:lstStyle/>
        <a:p>
          <a:endParaRPr lang="en-US"/>
        </a:p>
      </dgm:t>
    </dgm:pt>
    <dgm:pt modelId="{AE8A8CA6-D0A0-4AF3-ACDE-AC0FB73AEC6B}" type="sibTrans" cxnId="{AAB456A9-4144-4DAF-AC83-B5B6E12EC674}">
      <dgm:prSet/>
      <dgm:spPr/>
      <dgm:t>
        <a:bodyPr/>
        <a:lstStyle/>
        <a:p>
          <a:endParaRPr lang="en-US"/>
        </a:p>
      </dgm:t>
    </dgm:pt>
    <dgm:pt modelId="{6BB8184A-86BC-4866-89C5-CCD465D0C7A1}">
      <dgm:prSet phldrT="[Text]"/>
      <dgm:spPr/>
      <dgm:t>
        <a:bodyPr/>
        <a:lstStyle/>
        <a:p>
          <a:r>
            <a:rPr lang="en-US" dirty="0" smtClean="0"/>
            <a:t>Structure in our learning approach</a:t>
          </a:r>
          <a:endParaRPr lang="en-US" dirty="0"/>
        </a:p>
      </dgm:t>
    </dgm:pt>
    <dgm:pt modelId="{38B93449-580D-4C08-8432-E1FE3573916F}" type="parTrans" cxnId="{63C6D9A1-D791-488B-900E-557CA00828D5}">
      <dgm:prSet/>
      <dgm:spPr/>
      <dgm:t>
        <a:bodyPr/>
        <a:lstStyle/>
        <a:p>
          <a:endParaRPr lang="en-US"/>
        </a:p>
      </dgm:t>
    </dgm:pt>
    <dgm:pt modelId="{E2B8BE3A-E1C7-4FF5-8925-3099CA46F6ED}" type="sibTrans" cxnId="{63C6D9A1-D791-488B-900E-557CA00828D5}">
      <dgm:prSet/>
      <dgm:spPr/>
      <dgm:t>
        <a:bodyPr/>
        <a:lstStyle/>
        <a:p>
          <a:endParaRPr lang="en-US"/>
        </a:p>
      </dgm:t>
    </dgm:pt>
    <dgm:pt modelId="{32F8C7B4-5B98-42D0-AD0A-78AC6D3C4B91}">
      <dgm:prSet phldrT="[Text]"/>
      <dgm:spPr/>
      <dgm:t>
        <a:bodyPr/>
        <a:lstStyle/>
        <a:p>
          <a:r>
            <a:rPr lang="en-US" dirty="0" smtClean="0"/>
            <a:t>Data collection</a:t>
          </a:r>
          <a:endParaRPr lang="en-US" dirty="0"/>
        </a:p>
      </dgm:t>
    </dgm:pt>
    <dgm:pt modelId="{42D2302C-3E04-4681-A3B0-B62B8E24C075}" type="parTrans" cxnId="{9DEACF48-64EB-44DE-B012-973BD151FE0D}">
      <dgm:prSet/>
      <dgm:spPr/>
      <dgm:t>
        <a:bodyPr/>
        <a:lstStyle/>
        <a:p>
          <a:endParaRPr lang="en-US"/>
        </a:p>
      </dgm:t>
    </dgm:pt>
    <dgm:pt modelId="{5102F2A0-84B2-46D8-BCF3-AA2138B0518B}" type="sibTrans" cxnId="{9DEACF48-64EB-44DE-B012-973BD151FE0D}">
      <dgm:prSet/>
      <dgm:spPr/>
      <dgm:t>
        <a:bodyPr/>
        <a:lstStyle/>
        <a:p>
          <a:endParaRPr lang="en-US"/>
        </a:p>
      </dgm:t>
    </dgm:pt>
    <dgm:pt modelId="{0EAC22DA-21AF-40E7-B105-376D289D9EB2}">
      <dgm:prSet phldrT="[Text]"/>
      <dgm:spPr/>
      <dgm:t>
        <a:bodyPr/>
        <a:lstStyle/>
        <a:p>
          <a:r>
            <a:rPr lang="en-US" dirty="0" smtClean="0"/>
            <a:t>Modules in our framework</a:t>
          </a:r>
          <a:endParaRPr lang="en-US" dirty="0"/>
        </a:p>
      </dgm:t>
    </dgm:pt>
    <dgm:pt modelId="{6BC74F79-A5AC-4209-A157-BC87D1723EEB}" type="parTrans" cxnId="{19049448-E317-40A0-AD42-FE9CB623FC1A}">
      <dgm:prSet/>
      <dgm:spPr/>
      <dgm:t>
        <a:bodyPr/>
        <a:lstStyle/>
        <a:p>
          <a:endParaRPr lang="en-US"/>
        </a:p>
      </dgm:t>
    </dgm:pt>
    <dgm:pt modelId="{C0C652C4-60E6-4845-A3B1-705F7FA181F3}" type="sibTrans" cxnId="{19049448-E317-40A0-AD42-FE9CB623FC1A}">
      <dgm:prSet/>
      <dgm:spPr/>
      <dgm:t>
        <a:bodyPr/>
        <a:lstStyle/>
        <a:p>
          <a:endParaRPr lang="en-US"/>
        </a:p>
      </dgm:t>
    </dgm:pt>
    <dgm:pt modelId="{A373144C-220A-43E3-AFD9-52B6038701AA}">
      <dgm:prSet phldrT="[Text]"/>
      <dgm:spPr/>
      <dgm:t>
        <a:bodyPr/>
        <a:lstStyle/>
        <a:p>
          <a:r>
            <a:rPr lang="en-US" dirty="0" smtClean="0"/>
            <a:t>Our approach</a:t>
          </a:r>
          <a:endParaRPr lang="en-US" dirty="0"/>
        </a:p>
      </dgm:t>
    </dgm:pt>
    <dgm:pt modelId="{87E42962-EA41-49DD-9DA4-5452ECD7D659}" type="parTrans" cxnId="{CE309C6F-60EE-490A-BCDB-BD83059238B3}">
      <dgm:prSet/>
      <dgm:spPr/>
      <dgm:t>
        <a:bodyPr/>
        <a:lstStyle/>
        <a:p>
          <a:endParaRPr lang="en-US"/>
        </a:p>
      </dgm:t>
    </dgm:pt>
    <dgm:pt modelId="{72EF6D84-0572-400A-AE06-209B4400E145}" type="sibTrans" cxnId="{CE309C6F-60EE-490A-BCDB-BD83059238B3}">
      <dgm:prSet/>
      <dgm:spPr/>
      <dgm:t>
        <a:bodyPr/>
        <a:lstStyle/>
        <a:p>
          <a:endParaRPr lang="en-US"/>
        </a:p>
      </dgm:t>
    </dgm:pt>
    <dgm:pt modelId="{543BDF7C-C99E-4065-840A-C376E7514445}">
      <dgm:prSet phldrT="[Text]"/>
      <dgm:spPr/>
      <dgm:t>
        <a:bodyPr/>
        <a:lstStyle/>
        <a:p>
          <a:r>
            <a:rPr lang="en-US" dirty="0" smtClean="0"/>
            <a:t>Our results</a:t>
          </a:r>
          <a:endParaRPr lang="en-US" dirty="0"/>
        </a:p>
      </dgm:t>
    </dgm:pt>
    <dgm:pt modelId="{1FA49D88-640B-4C19-8024-C7F24C7B5FB4}" type="parTrans" cxnId="{A6063CCA-6EB0-4358-84C3-2E61E06B68A6}">
      <dgm:prSet/>
      <dgm:spPr/>
      <dgm:t>
        <a:bodyPr/>
        <a:lstStyle/>
        <a:p>
          <a:endParaRPr lang="en-US"/>
        </a:p>
      </dgm:t>
    </dgm:pt>
    <dgm:pt modelId="{BB877C72-57AA-441B-A539-F6ED0EF8FBB3}" type="sibTrans" cxnId="{A6063CCA-6EB0-4358-84C3-2E61E06B68A6}">
      <dgm:prSet/>
      <dgm:spPr/>
      <dgm:t>
        <a:bodyPr/>
        <a:lstStyle/>
        <a:p>
          <a:endParaRPr lang="en-US"/>
        </a:p>
      </dgm:t>
    </dgm:pt>
    <dgm:pt modelId="{68F690BE-647C-4867-B9BA-51B9AC10E1EE}" type="pres">
      <dgm:prSet presAssocID="{89E4A871-FCB5-4B34-9051-AA205D0B1D0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D02194D-F77F-4694-BC9A-6BA0FEF4331B}" type="pres">
      <dgm:prSet presAssocID="{0428D067-0779-4300-B055-53E9238545B6}" presName="composite" presStyleCnt="0"/>
      <dgm:spPr/>
    </dgm:pt>
    <dgm:pt modelId="{3DC84F50-CB90-424B-A618-085C5737C555}" type="pres">
      <dgm:prSet presAssocID="{0428D067-0779-4300-B055-53E9238545B6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D3DC8-DC56-4B63-8499-1E0589BDB9D0}" type="pres">
      <dgm:prSet presAssocID="{0428D067-0779-4300-B055-53E9238545B6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69A03-799A-4E58-8F19-0C48601C81E5}" type="pres">
      <dgm:prSet presAssocID="{0428D067-0779-4300-B055-53E9238545B6}" presName="Accent" presStyleLbl="parChTrans1D1" presStyleIdx="0" presStyleCnt="4"/>
      <dgm:spPr/>
    </dgm:pt>
    <dgm:pt modelId="{47716123-B1DA-4748-BDA3-E4A40FDA1CD8}" type="pres">
      <dgm:prSet presAssocID="{0428D067-0779-4300-B055-53E9238545B6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35826-078D-4652-A5D5-0E69FF8AA260}" type="pres">
      <dgm:prSet presAssocID="{B186A925-3C3C-46B9-BDAD-051FA7D20818}" presName="sibTrans" presStyleCnt="0"/>
      <dgm:spPr/>
    </dgm:pt>
    <dgm:pt modelId="{C7073AD6-63E8-4F0F-9373-F40F8B2D5728}" type="pres">
      <dgm:prSet presAssocID="{6F5936FE-F11E-4F39-BE9A-2FF59EA83E96}" presName="composite" presStyleCnt="0"/>
      <dgm:spPr/>
    </dgm:pt>
    <dgm:pt modelId="{DE617009-31A7-4D6B-BF7A-AC268000F360}" type="pres">
      <dgm:prSet presAssocID="{6F5936FE-F11E-4F39-BE9A-2FF59EA83E96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98F1D-9648-43A9-8753-E2CBA848D317}" type="pres">
      <dgm:prSet presAssocID="{6F5936FE-F11E-4F39-BE9A-2FF59EA83E96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D30BE-CE21-4AFE-B27B-052022835207}" type="pres">
      <dgm:prSet presAssocID="{6F5936FE-F11E-4F39-BE9A-2FF59EA83E96}" presName="Accent" presStyleLbl="parChTrans1D1" presStyleIdx="1" presStyleCnt="4"/>
      <dgm:spPr/>
    </dgm:pt>
    <dgm:pt modelId="{0DB3D7BA-2693-4016-88DE-7E03A3490C73}" type="pres">
      <dgm:prSet presAssocID="{6F5936FE-F11E-4F39-BE9A-2FF59EA83E96}" presName="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98F1D-9C59-42DA-B9C4-928C96A38FF9}" type="pres">
      <dgm:prSet presAssocID="{2743FFBF-CE21-45C0-B3A2-D1DA2D39475F}" presName="sibTrans" presStyleCnt="0"/>
      <dgm:spPr/>
    </dgm:pt>
    <dgm:pt modelId="{E652CD0E-F2D2-42F8-BA7B-CF49108E8749}" type="pres">
      <dgm:prSet presAssocID="{CF105185-408E-41FE-8F4C-28B39DDC62D5}" presName="composite" presStyleCnt="0"/>
      <dgm:spPr/>
    </dgm:pt>
    <dgm:pt modelId="{E2B32E19-9A31-4536-A1FF-8344441088F7}" type="pres">
      <dgm:prSet presAssocID="{CF105185-408E-41FE-8F4C-28B39DDC62D5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1DD69-4771-4D7B-B1A9-B358D49D2F9E}" type="pres">
      <dgm:prSet presAssocID="{CF105185-408E-41FE-8F4C-28B39DDC62D5}" presName="Parent" presStyleLbl="alignNode1" presStyleIdx="2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AEE9E-CC2C-4EC4-8630-69146C106652}" type="pres">
      <dgm:prSet presAssocID="{CF105185-408E-41FE-8F4C-28B39DDC62D5}" presName="Accent" presStyleLbl="parChTrans1D1" presStyleIdx="2" presStyleCnt="4"/>
      <dgm:spPr/>
    </dgm:pt>
    <dgm:pt modelId="{39B6CB51-B2C3-4F3B-A459-05D7C156D7BD}" type="pres">
      <dgm:prSet presAssocID="{CF105185-408E-41FE-8F4C-28B39DDC62D5}" presName="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E7781-A45B-4E9E-BE71-18F11D1CBCE9}" type="pres">
      <dgm:prSet presAssocID="{346F0854-B624-4344-A717-58F44EB38CEF}" presName="sibTrans" presStyleCnt="0"/>
      <dgm:spPr/>
    </dgm:pt>
    <dgm:pt modelId="{A77661F0-235B-4DC0-B577-6C62043665F6}" type="pres">
      <dgm:prSet presAssocID="{543BDF7C-C99E-4065-840A-C376E7514445}" presName="composite" presStyleCnt="0"/>
      <dgm:spPr/>
    </dgm:pt>
    <dgm:pt modelId="{72E4DCC6-341A-45FC-9515-A4734DD8D719}" type="pres">
      <dgm:prSet presAssocID="{543BDF7C-C99E-4065-840A-C376E7514445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6D41FB71-6EDE-4C91-8838-C80DFBF2EC9E}" type="pres">
      <dgm:prSet presAssocID="{543BDF7C-C99E-4065-840A-C376E7514445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08CA-AC88-4DE2-9D2D-AD55CA95FACE}" type="pres">
      <dgm:prSet presAssocID="{543BDF7C-C99E-4065-840A-C376E7514445}" presName="Accent" presStyleLbl="parChTrans1D1" presStyleIdx="3" presStyleCnt="4"/>
      <dgm:spPr/>
    </dgm:pt>
  </dgm:ptLst>
  <dgm:cxnLst>
    <dgm:cxn modelId="{7B84B7E0-5C24-4479-AC69-2CF732E59F90}" type="presOf" srcId="{9D6D116A-83FA-496F-AC6A-E2AF46CA32E2}" destId="{0DB3D7BA-2693-4016-88DE-7E03A3490C73}" srcOrd="0" destOrd="0" presId="urn:microsoft.com/office/officeart/2011/layout/TabList"/>
    <dgm:cxn modelId="{A6063CCA-6EB0-4358-84C3-2E61E06B68A6}" srcId="{89E4A871-FCB5-4B34-9051-AA205D0B1D04}" destId="{543BDF7C-C99E-4065-840A-C376E7514445}" srcOrd="3" destOrd="0" parTransId="{1FA49D88-640B-4C19-8024-C7F24C7B5FB4}" sibTransId="{BB877C72-57AA-441B-A539-F6ED0EF8FBB3}"/>
    <dgm:cxn modelId="{FDF8B5E9-A1EA-49FB-BAF3-420575EA4DBA}" srcId="{0428D067-0779-4300-B055-53E9238545B6}" destId="{F315B907-CA07-44A3-B705-9BBA2F73A8A1}" srcOrd="1" destOrd="0" parTransId="{63F5B891-3F38-4335-9C1B-F78F47F3E011}" sibTransId="{FE7B498E-3F85-4A5A-AF6E-E01730BA3B23}"/>
    <dgm:cxn modelId="{E217E4AA-BE64-472B-9DB5-2DD741545876}" type="presOf" srcId="{DF300E8D-8572-4D4D-9ABC-844AEF2FEA99}" destId="{DE617009-31A7-4D6B-BF7A-AC268000F360}" srcOrd="0" destOrd="0" presId="urn:microsoft.com/office/officeart/2011/layout/TabList"/>
    <dgm:cxn modelId="{14960DFE-DD06-4813-80DB-7119796DC289}" type="presOf" srcId="{A373144C-220A-43E3-AFD9-52B6038701AA}" destId="{47716123-B1DA-4748-BDA3-E4A40FDA1CD8}" srcOrd="0" destOrd="1" presId="urn:microsoft.com/office/officeart/2011/layout/TabList"/>
    <dgm:cxn modelId="{FD84FC5A-8B99-4983-A6BB-A127C2E140F0}" srcId="{6F5936FE-F11E-4F39-BE9A-2FF59EA83E96}" destId="{DF300E8D-8572-4D4D-9ABC-844AEF2FEA99}" srcOrd="0" destOrd="0" parTransId="{F271E68A-358E-48C8-A011-077AAEADFE80}" sibTransId="{44E3E3EC-8C6D-4B96-9D2A-DEEECCD9F58E}"/>
    <dgm:cxn modelId="{CB2DD686-B3AB-48FB-8E31-AA00A2D89604}" srcId="{89E4A871-FCB5-4B34-9051-AA205D0B1D04}" destId="{CF105185-408E-41FE-8F4C-28B39DDC62D5}" srcOrd="2" destOrd="0" parTransId="{D29DC079-BE66-4EE5-868A-9A25503FDA2C}" sibTransId="{346F0854-B624-4344-A717-58F44EB38CEF}"/>
    <dgm:cxn modelId="{19049448-E317-40A0-AD42-FE9CB623FC1A}" srcId="{CF105185-408E-41FE-8F4C-28B39DDC62D5}" destId="{0EAC22DA-21AF-40E7-B105-376D289D9EB2}" srcOrd="2" destOrd="0" parTransId="{6BC74F79-A5AC-4209-A157-BC87D1723EEB}" sibTransId="{C0C652C4-60E6-4845-A3B1-705F7FA181F3}"/>
    <dgm:cxn modelId="{1174580B-F677-4568-9ED4-844A1C708EB9}" type="presOf" srcId="{0428D067-0779-4300-B055-53E9238545B6}" destId="{53BD3DC8-DC56-4B63-8499-1E0589BDB9D0}" srcOrd="0" destOrd="0" presId="urn:microsoft.com/office/officeart/2011/layout/TabList"/>
    <dgm:cxn modelId="{993A6D85-DACE-4007-93DA-55DC319CD57C}" type="presOf" srcId="{3C8F9EE7-7C3D-48D4-94EE-0E99751C5A7E}" destId="{3DC84F50-CB90-424B-A618-085C5737C555}" srcOrd="0" destOrd="0" presId="urn:microsoft.com/office/officeart/2011/layout/TabList"/>
    <dgm:cxn modelId="{CE309C6F-60EE-490A-BCDB-BD83059238B3}" srcId="{0428D067-0779-4300-B055-53E9238545B6}" destId="{A373144C-220A-43E3-AFD9-52B6038701AA}" srcOrd="2" destOrd="0" parTransId="{87E42962-EA41-49DD-9DA4-5452ECD7D659}" sibTransId="{72EF6D84-0572-400A-AE06-209B4400E145}"/>
    <dgm:cxn modelId="{17CE02C2-4E04-4E77-B92C-9254D0D4B41C}" type="presOf" srcId="{543BDF7C-C99E-4065-840A-C376E7514445}" destId="{6D41FB71-6EDE-4C91-8838-C80DFBF2EC9E}" srcOrd="0" destOrd="0" presId="urn:microsoft.com/office/officeart/2011/layout/TabList"/>
    <dgm:cxn modelId="{6A40A8AB-B1E7-4564-B8DD-A7E9D8A83ABE}" type="presOf" srcId="{89E4A871-FCB5-4B34-9051-AA205D0B1D04}" destId="{68F690BE-647C-4867-B9BA-51B9AC10E1EE}" srcOrd="0" destOrd="0" presId="urn:microsoft.com/office/officeart/2011/layout/TabList"/>
    <dgm:cxn modelId="{D36600C6-BBFF-4320-BBFD-999DA0F87B67}" type="presOf" srcId="{6F5936FE-F11E-4F39-BE9A-2FF59EA83E96}" destId="{8A398F1D-9648-43A9-8753-E2CBA848D317}" srcOrd="0" destOrd="0" presId="urn:microsoft.com/office/officeart/2011/layout/TabList"/>
    <dgm:cxn modelId="{4A581A6F-B595-4B19-9DDB-47BFDF8AEC97}" srcId="{89E4A871-FCB5-4B34-9051-AA205D0B1D04}" destId="{6F5936FE-F11E-4F39-BE9A-2FF59EA83E96}" srcOrd="1" destOrd="0" parTransId="{6BC28536-63BE-4152-9116-836A7ED11100}" sibTransId="{2743FFBF-CE21-45C0-B3A2-D1DA2D39475F}"/>
    <dgm:cxn modelId="{9DEACF48-64EB-44DE-B012-973BD151FE0D}" srcId="{6F5936FE-F11E-4F39-BE9A-2FF59EA83E96}" destId="{32F8C7B4-5B98-42D0-AD0A-78AC6D3C4B91}" srcOrd="2" destOrd="0" parTransId="{42D2302C-3E04-4681-A3B0-B62B8E24C075}" sibTransId="{5102F2A0-84B2-46D8-BCF3-AA2138B0518B}"/>
    <dgm:cxn modelId="{97A7B9DA-0137-4DC9-ADE6-773FF43AE89E}" srcId="{89E4A871-FCB5-4B34-9051-AA205D0B1D04}" destId="{0428D067-0779-4300-B055-53E9238545B6}" srcOrd="0" destOrd="0" parTransId="{80596B98-4051-41E7-8074-DE8F35200E8F}" sibTransId="{B186A925-3C3C-46B9-BDAD-051FA7D20818}"/>
    <dgm:cxn modelId="{D4924C52-7C5E-49AD-95AB-A7FBEB1D8C81}" type="presOf" srcId="{6BB8184A-86BC-4866-89C5-CCD465D0C7A1}" destId="{39B6CB51-B2C3-4F3B-A459-05D7C156D7BD}" srcOrd="0" destOrd="0" presId="urn:microsoft.com/office/officeart/2011/layout/TabList"/>
    <dgm:cxn modelId="{4C482CC5-D1A0-412F-A69D-C8D2A56402A9}" type="presOf" srcId="{32F8C7B4-5B98-42D0-AD0A-78AC6D3C4B91}" destId="{0DB3D7BA-2693-4016-88DE-7E03A3490C73}" srcOrd="0" destOrd="1" presId="urn:microsoft.com/office/officeart/2011/layout/TabList"/>
    <dgm:cxn modelId="{C0A2C18C-1606-47CF-90EB-2FF2105A5E1F}" type="presOf" srcId="{F315B907-CA07-44A3-B705-9BBA2F73A8A1}" destId="{47716123-B1DA-4748-BDA3-E4A40FDA1CD8}" srcOrd="0" destOrd="0" presId="urn:microsoft.com/office/officeart/2011/layout/TabList"/>
    <dgm:cxn modelId="{6777452E-DAF6-43B4-AC67-8EFAEB2586B2}" type="presOf" srcId="{45069B93-F8AD-4092-87C9-BDCDCB196174}" destId="{E2B32E19-9A31-4536-A1FF-8344441088F7}" srcOrd="0" destOrd="0" presId="urn:microsoft.com/office/officeart/2011/layout/TabList"/>
    <dgm:cxn modelId="{D024B913-A526-40F7-BDD3-B9107CA22213}" type="presOf" srcId="{0EAC22DA-21AF-40E7-B105-376D289D9EB2}" destId="{39B6CB51-B2C3-4F3B-A459-05D7C156D7BD}" srcOrd="0" destOrd="1" presId="urn:microsoft.com/office/officeart/2011/layout/TabList"/>
    <dgm:cxn modelId="{E0D99E45-7A3E-497D-9874-DC957AEC3312}" srcId="{0428D067-0779-4300-B055-53E9238545B6}" destId="{3C8F9EE7-7C3D-48D4-94EE-0E99751C5A7E}" srcOrd="0" destOrd="0" parTransId="{D31309E4-5A85-4666-B3FB-6C0F35A05A89}" sibTransId="{E6BB7BAA-B8FD-48DB-8944-9B2F0997EF27}"/>
    <dgm:cxn modelId="{E1A1CBA3-5375-4F98-AAF7-BD237B9D02CF}" srcId="{6F5936FE-F11E-4F39-BE9A-2FF59EA83E96}" destId="{9D6D116A-83FA-496F-AC6A-E2AF46CA32E2}" srcOrd="1" destOrd="0" parTransId="{7E0B7391-D350-4299-8E54-1D099B945876}" sibTransId="{63B6EA55-0330-40E4-A13B-06E56D992981}"/>
    <dgm:cxn modelId="{63C6D9A1-D791-488B-900E-557CA00828D5}" srcId="{CF105185-408E-41FE-8F4C-28B39DDC62D5}" destId="{6BB8184A-86BC-4866-89C5-CCD465D0C7A1}" srcOrd="1" destOrd="0" parTransId="{38B93449-580D-4C08-8432-E1FE3573916F}" sibTransId="{E2B8BE3A-E1C7-4FF5-8925-3099CA46F6ED}"/>
    <dgm:cxn modelId="{AAB456A9-4144-4DAF-AC83-B5B6E12EC674}" srcId="{CF105185-408E-41FE-8F4C-28B39DDC62D5}" destId="{45069B93-F8AD-4092-87C9-BDCDCB196174}" srcOrd="0" destOrd="0" parTransId="{7D7DC51F-D436-4EDC-9267-552C17427272}" sibTransId="{AE8A8CA6-D0A0-4AF3-ACDE-AC0FB73AEC6B}"/>
    <dgm:cxn modelId="{F80CDFC6-F2F9-49BE-9A26-44F8B299C39E}" type="presOf" srcId="{CF105185-408E-41FE-8F4C-28B39DDC62D5}" destId="{4611DD69-4771-4D7B-B1A9-B358D49D2F9E}" srcOrd="0" destOrd="0" presId="urn:microsoft.com/office/officeart/2011/layout/TabList"/>
    <dgm:cxn modelId="{EB7E6693-50D6-4E13-AF1F-10B0B586A5A6}" type="presParOf" srcId="{68F690BE-647C-4867-B9BA-51B9AC10E1EE}" destId="{5D02194D-F77F-4694-BC9A-6BA0FEF4331B}" srcOrd="0" destOrd="0" presId="urn:microsoft.com/office/officeart/2011/layout/TabList"/>
    <dgm:cxn modelId="{5444060D-D68C-44EE-9CA4-90BB40AC2245}" type="presParOf" srcId="{5D02194D-F77F-4694-BC9A-6BA0FEF4331B}" destId="{3DC84F50-CB90-424B-A618-085C5737C555}" srcOrd="0" destOrd="0" presId="urn:microsoft.com/office/officeart/2011/layout/TabList"/>
    <dgm:cxn modelId="{F35B0717-26BE-4D87-AD06-803299B725DA}" type="presParOf" srcId="{5D02194D-F77F-4694-BC9A-6BA0FEF4331B}" destId="{53BD3DC8-DC56-4B63-8499-1E0589BDB9D0}" srcOrd="1" destOrd="0" presId="urn:microsoft.com/office/officeart/2011/layout/TabList"/>
    <dgm:cxn modelId="{592414AA-EC38-469F-A999-7D8A18F05698}" type="presParOf" srcId="{5D02194D-F77F-4694-BC9A-6BA0FEF4331B}" destId="{2C969A03-799A-4E58-8F19-0C48601C81E5}" srcOrd="2" destOrd="0" presId="urn:microsoft.com/office/officeart/2011/layout/TabList"/>
    <dgm:cxn modelId="{4C23FE9E-F691-4C9D-93E1-019B9F009D82}" type="presParOf" srcId="{68F690BE-647C-4867-B9BA-51B9AC10E1EE}" destId="{47716123-B1DA-4748-BDA3-E4A40FDA1CD8}" srcOrd="1" destOrd="0" presId="urn:microsoft.com/office/officeart/2011/layout/TabList"/>
    <dgm:cxn modelId="{EE2F7FFF-1230-4F6D-ABE5-5F60AEDFCDB8}" type="presParOf" srcId="{68F690BE-647C-4867-B9BA-51B9AC10E1EE}" destId="{61435826-078D-4652-A5D5-0E69FF8AA260}" srcOrd="2" destOrd="0" presId="urn:microsoft.com/office/officeart/2011/layout/TabList"/>
    <dgm:cxn modelId="{80C2293A-DB35-42C1-B9ED-671849DE261D}" type="presParOf" srcId="{68F690BE-647C-4867-B9BA-51B9AC10E1EE}" destId="{C7073AD6-63E8-4F0F-9373-F40F8B2D5728}" srcOrd="3" destOrd="0" presId="urn:microsoft.com/office/officeart/2011/layout/TabList"/>
    <dgm:cxn modelId="{26A65CF0-7AC0-4726-83FE-5083EEA28B1D}" type="presParOf" srcId="{C7073AD6-63E8-4F0F-9373-F40F8B2D5728}" destId="{DE617009-31A7-4D6B-BF7A-AC268000F360}" srcOrd="0" destOrd="0" presId="urn:microsoft.com/office/officeart/2011/layout/TabList"/>
    <dgm:cxn modelId="{30FE8ECF-8F74-44AF-8658-1CC0D12AA6AC}" type="presParOf" srcId="{C7073AD6-63E8-4F0F-9373-F40F8B2D5728}" destId="{8A398F1D-9648-43A9-8753-E2CBA848D317}" srcOrd="1" destOrd="0" presId="urn:microsoft.com/office/officeart/2011/layout/TabList"/>
    <dgm:cxn modelId="{5EE8E486-1F61-45CB-8740-DA9FB41A280D}" type="presParOf" srcId="{C7073AD6-63E8-4F0F-9373-F40F8B2D5728}" destId="{09AD30BE-CE21-4AFE-B27B-052022835207}" srcOrd="2" destOrd="0" presId="urn:microsoft.com/office/officeart/2011/layout/TabList"/>
    <dgm:cxn modelId="{010C8E14-E40F-4BFD-8EB5-4CF1430E40F9}" type="presParOf" srcId="{68F690BE-647C-4867-B9BA-51B9AC10E1EE}" destId="{0DB3D7BA-2693-4016-88DE-7E03A3490C73}" srcOrd="4" destOrd="0" presId="urn:microsoft.com/office/officeart/2011/layout/TabList"/>
    <dgm:cxn modelId="{A595ABC0-C3B7-405A-A3C5-501468D4B99E}" type="presParOf" srcId="{68F690BE-647C-4867-B9BA-51B9AC10E1EE}" destId="{46098F1D-9C59-42DA-B9C4-928C96A38FF9}" srcOrd="5" destOrd="0" presId="urn:microsoft.com/office/officeart/2011/layout/TabList"/>
    <dgm:cxn modelId="{14AEBCE7-C81F-420F-864B-0DE04B88678B}" type="presParOf" srcId="{68F690BE-647C-4867-B9BA-51B9AC10E1EE}" destId="{E652CD0E-F2D2-42F8-BA7B-CF49108E8749}" srcOrd="6" destOrd="0" presId="urn:microsoft.com/office/officeart/2011/layout/TabList"/>
    <dgm:cxn modelId="{B431F29D-062A-4460-A4D6-9100DCFA2072}" type="presParOf" srcId="{E652CD0E-F2D2-42F8-BA7B-CF49108E8749}" destId="{E2B32E19-9A31-4536-A1FF-8344441088F7}" srcOrd="0" destOrd="0" presId="urn:microsoft.com/office/officeart/2011/layout/TabList"/>
    <dgm:cxn modelId="{5850341F-FFF4-4467-BC26-0A5DEF7C6DB1}" type="presParOf" srcId="{E652CD0E-F2D2-42F8-BA7B-CF49108E8749}" destId="{4611DD69-4771-4D7B-B1A9-B358D49D2F9E}" srcOrd="1" destOrd="0" presId="urn:microsoft.com/office/officeart/2011/layout/TabList"/>
    <dgm:cxn modelId="{24A9F7E4-2B45-4352-8585-270F4112EB20}" type="presParOf" srcId="{E652CD0E-F2D2-42F8-BA7B-CF49108E8749}" destId="{684AEE9E-CC2C-4EC4-8630-69146C106652}" srcOrd="2" destOrd="0" presId="urn:microsoft.com/office/officeart/2011/layout/TabList"/>
    <dgm:cxn modelId="{A230B799-A90A-483B-80A8-CDA9ABDD2747}" type="presParOf" srcId="{68F690BE-647C-4867-B9BA-51B9AC10E1EE}" destId="{39B6CB51-B2C3-4F3B-A459-05D7C156D7BD}" srcOrd="7" destOrd="0" presId="urn:microsoft.com/office/officeart/2011/layout/TabList"/>
    <dgm:cxn modelId="{8D31EDBB-1FDD-4D4F-9DD3-962908100E63}" type="presParOf" srcId="{68F690BE-647C-4867-B9BA-51B9AC10E1EE}" destId="{EDEE7781-A45B-4E9E-BE71-18F11D1CBCE9}" srcOrd="8" destOrd="0" presId="urn:microsoft.com/office/officeart/2011/layout/TabList"/>
    <dgm:cxn modelId="{0212F34A-C935-4F3F-8DB6-41530C180E04}" type="presParOf" srcId="{68F690BE-647C-4867-B9BA-51B9AC10E1EE}" destId="{A77661F0-235B-4DC0-B577-6C62043665F6}" srcOrd="9" destOrd="0" presId="urn:microsoft.com/office/officeart/2011/layout/TabList"/>
    <dgm:cxn modelId="{2EA56FBC-2456-4B0A-9A26-6305815DD83E}" type="presParOf" srcId="{A77661F0-235B-4DC0-B577-6C62043665F6}" destId="{72E4DCC6-341A-45FC-9515-A4734DD8D719}" srcOrd="0" destOrd="0" presId="urn:microsoft.com/office/officeart/2011/layout/TabList"/>
    <dgm:cxn modelId="{FCD13F63-8B5B-4919-B816-ADA3DBB7BD40}" type="presParOf" srcId="{A77661F0-235B-4DC0-B577-6C62043665F6}" destId="{6D41FB71-6EDE-4C91-8838-C80DFBF2EC9E}" srcOrd="1" destOrd="0" presId="urn:microsoft.com/office/officeart/2011/layout/TabList"/>
    <dgm:cxn modelId="{C22F1D1F-9E4F-4FED-B289-0818C82BAF07}" type="presParOf" srcId="{A77661F0-235B-4DC0-B577-6C62043665F6}" destId="{16BF08CA-AC88-4DE2-9D2D-AD55CA95FAC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F08CA-AC88-4DE2-9D2D-AD55CA95FACE}">
      <dsp:nvSpPr>
        <dsp:cNvPr id="0" name=""/>
        <dsp:cNvSpPr/>
      </dsp:nvSpPr>
      <dsp:spPr>
        <a:xfrm>
          <a:off x="0" y="4161300"/>
          <a:ext cx="6679074" cy="0"/>
        </a:xfrm>
        <a:prstGeom prst="line">
          <a:avLst/>
        </a:pr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AEE9E-CC2C-4EC4-8630-69146C106652}">
      <dsp:nvSpPr>
        <dsp:cNvPr id="0" name=""/>
        <dsp:cNvSpPr/>
      </dsp:nvSpPr>
      <dsp:spPr>
        <a:xfrm>
          <a:off x="0" y="2911186"/>
          <a:ext cx="6679074" cy="0"/>
        </a:xfrm>
        <a:prstGeom prst="line">
          <a:avLst/>
        </a:pr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D30BE-CE21-4AFE-B27B-052022835207}">
      <dsp:nvSpPr>
        <dsp:cNvPr id="0" name=""/>
        <dsp:cNvSpPr/>
      </dsp:nvSpPr>
      <dsp:spPr>
        <a:xfrm>
          <a:off x="0" y="1661071"/>
          <a:ext cx="6679074" cy="0"/>
        </a:xfrm>
        <a:prstGeom prst="line">
          <a:avLst/>
        </a:pr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69A03-799A-4E58-8F19-0C48601C81E5}">
      <dsp:nvSpPr>
        <dsp:cNvPr id="0" name=""/>
        <dsp:cNvSpPr/>
      </dsp:nvSpPr>
      <dsp:spPr>
        <a:xfrm>
          <a:off x="0" y="410957"/>
          <a:ext cx="6679074" cy="0"/>
        </a:xfrm>
        <a:prstGeom prst="line">
          <a:avLst/>
        </a:pr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84F50-CB90-424B-A618-085C5737C555}">
      <dsp:nvSpPr>
        <dsp:cNvPr id="0" name=""/>
        <dsp:cNvSpPr/>
      </dsp:nvSpPr>
      <dsp:spPr>
        <a:xfrm>
          <a:off x="1736559" y="1124"/>
          <a:ext cx="4942514" cy="4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736559" y="1124"/>
        <a:ext cx="4942514" cy="409833"/>
      </dsp:txXfrm>
    </dsp:sp>
    <dsp:sp modelId="{53BD3DC8-DC56-4B63-8499-1E0589BDB9D0}">
      <dsp:nvSpPr>
        <dsp:cNvPr id="0" name=""/>
        <dsp:cNvSpPr/>
      </dsp:nvSpPr>
      <dsp:spPr>
        <a:xfrm>
          <a:off x="0" y="1124"/>
          <a:ext cx="1736559" cy="4098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Introduction</a:t>
          </a:r>
          <a:endParaRPr lang="en-US" sz="2100" kern="1200" dirty="0"/>
        </a:p>
      </dsp:txBody>
      <dsp:txXfrm>
        <a:off x="20010" y="21134"/>
        <a:ext cx="1696539" cy="389823"/>
      </dsp:txXfrm>
    </dsp:sp>
    <dsp:sp modelId="{47716123-B1DA-4748-BDA3-E4A40FDA1CD8}">
      <dsp:nvSpPr>
        <dsp:cNvPr id="0" name=""/>
        <dsp:cNvSpPr/>
      </dsp:nvSpPr>
      <dsp:spPr>
        <a:xfrm>
          <a:off x="0" y="410957"/>
          <a:ext cx="6679074" cy="81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Problem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Our approach</a:t>
          </a:r>
          <a:endParaRPr lang="en-US" sz="1600" kern="1200" dirty="0"/>
        </a:p>
      </dsp:txBody>
      <dsp:txXfrm>
        <a:off x="0" y="410957"/>
        <a:ext cx="6679074" cy="819789"/>
      </dsp:txXfrm>
    </dsp:sp>
    <dsp:sp modelId="{DE617009-31A7-4D6B-BF7A-AC268000F360}">
      <dsp:nvSpPr>
        <dsp:cNvPr id="0" name=""/>
        <dsp:cNvSpPr/>
      </dsp:nvSpPr>
      <dsp:spPr>
        <a:xfrm>
          <a:off x="1736559" y="1251238"/>
          <a:ext cx="4942514" cy="4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736559" y="1251238"/>
        <a:ext cx="4942514" cy="409833"/>
      </dsp:txXfrm>
    </dsp:sp>
    <dsp:sp modelId="{8A398F1D-9648-43A9-8753-E2CBA848D317}">
      <dsp:nvSpPr>
        <dsp:cNvPr id="0" name=""/>
        <dsp:cNvSpPr/>
      </dsp:nvSpPr>
      <dsp:spPr>
        <a:xfrm>
          <a:off x="0" y="1251238"/>
          <a:ext cx="1736559" cy="4098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shade val="50000"/>
            <a:hueOff val="-131737"/>
            <a:satOff val="-19019"/>
            <a:lumOff val="27007"/>
            <a:alphaOff val="0"/>
          </a:schemeClr>
        </a:solidFill>
        <a:ln w="19050" cap="rnd" cmpd="sng" algn="ctr">
          <a:solidFill>
            <a:schemeClr val="accent4">
              <a:shade val="50000"/>
              <a:hueOff val="-131737"/>
              <a:satOff val="-19019"/>
              <a:lumOff val="270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Dataset</a:t>
          </a:r>
          <a:endParaRPr lang="en-US" sz="2100" kern="1200" dirty="0"/>
        </a:p>
      </dsp:txBody>
      <dsp:txXfrm>
        <a:off x="20010" y="1271248"/>
        <a:ext cx="1696539" cy="389823"/>
      </dsp:txXfrm>
    </dsp:sp>
    <dsp:sp modelId="{0DB3D7BA-2693-4016-88DE-7E03A3490C73}">
      <dsp:nvSpPr>
        <dsp:cNvPr id="0" name=""/>
        <dsp:cNvSpPr/>
      </dsp:nvSpPr>
      <dsp:spPr>
        <a:xfrm>
          <a:off x="0" y="1661071"/>
          <a:ext cx="6679074" cy="81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Formulation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Data collection</a:t>
          </a:r>
          <a:endParaRPr lang="en-US" sz="1600" kern="1200" dirty="0"/>
        </a:p>
      </dsp:txBody>
      <dsp:txXfrm>
        <a:off x="0" y="1661071"/>
        <a:ext cx="6679074" cy="819789"/>
      </dsp:txXfrm>
    </dsp:sp>
    <dsp:sp modelId="{E2B32E19-9A31-4536-A1FF-8344441088F7}">
      <dsp:nvSpPr>
        <dsp:cNvPr id="0" name=""/>
        <dsp:cNvSpPr/>
      </dsp:nvSpPr>
      <dsp:spPr>
        <a:xfrm>
          <a:off x="1736559" y="2501353"/>
          <a:ext cx="4942514" cy="4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b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1736559" y="2501353"/>
        <a:ext cx="4942514" cy="409833"/>
      </dsp:txXfrm>
    </dsp:sp>
    <dsp:sp modelId="{4611DD69-4771-4D7B-B1A9-B358D49D2F9E}">
      <dsp:nvSpPr>
        <dsp:cNvPr id="0" name=""/>
        <dsp:cNvSpPr/>
      </dsp:nvSpPr>
      <dsp:spPr>
        <a:xfrm>
          <a:off x="0" y="2501353"/>
          <a:ext cx="1736559" cy="4098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shade val="50000"/>
            <a:hueOff val="-263473"/>
            <a:satOff val="-38039"/>
            <a:lumOff val="54013"/>
            <a:alphaOff val="0"/>
          </a:schemeClr>
        </a:solidFill>
        <a:ln w="19050" cap="rnd" cmpd="sng" algn="ctr">
          <a:solidFill>
            <a:schemeClr val="accent4">
              <a:shade val="50000"/>
              <a:hueOff val="-263473"/>
              <a:satOff val="-38039"/>
              <a:lumOff val="540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Our approach</a:t>
          </a:r>
          <a:endParaRPr lang="en-US" sz="2100" kern="1200" dirty="0"/>
        </a:p>
      </dsp:txBody>
      <dsp:txXfrm>
        <a:off x="20010" y="2521363"/>
        <a:ext cx="1696539" cy="389823"/>
      </dsp:txXfrm>
    </dsp:sp>
    <dsp:sp modelId="{39B6CB51-B2C3-4F3B-A459-05D7C156D7BD}">
      <dsp:nvSpPr>
        <dsp:cNvPr id="0" name=""/>
        <dsp:cNvSpPr/>
      </dsp:nvSpPr>
      <dsp:spPr>
        <a:xfrm>
          <a:off x="0" y="2911186"/>
          <a:ext cx="6679074" cy="81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Structure in our learning approach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Modules in our framework</a:t>
          </a:r>
          <a:endParaRPr lang="en-US" sz="1600" kern="1200" dirty="0"/>
        </a:p>
      </dsp:txBody>
      <dsp:txXfrm>
        <a:off x="0" y="2911186"/>
        <a:ext cx="6679074" cy="819789"/>
      </dsp:txXfrm>
    </dsp:sp>
    <dsp:sp modelId="{72E4DCC6-341A-45FC-9515-A4734DD8D719}">
      <dsp:nvSpPr>
        <dsp:cNvPr id="0" name=""/>
        <dsp:cNvSpPr/>
      </dsp:nvSpPr>
      <dsp:spPr>
        <a:xfrm>
          <a:off x="1736559" y="3751467"/>
          <a:ext cx="4942514" cy="40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1FB71-6EDE-4C91-8838-C80DFBF2EC9E}">
      <dsp:nvSpPr>
        <dsp:cNvPr id="0" name=""/>
        <dsp:cNvSpPr/>
      </dsp:nvSpPr>
      <dsp:spPr>
        <a:xfrm>
          <a:off x="0" y="3751467"/>
          <a:ext cx="1736559" cy="4098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shade val="50000"/>
            <a:hueOff val="-131737"/>
            <a:satOff val="-19019"/>
            <a:lumOff val="27007"/>
            <a:alphaOff val="0"/>
          </a:schemeClr>
        </a:solidFill>
        <a:ln w="19050" cap="rnd" cmpd="sng" algn="ctr">
          <a:solidFill>
            <a:schemeClr val="accent4">
              <a:shade val="50000"/>
              <a:hueOff val="-131737"/>
              <a:satOff val="-19019"/>
              <a:lumOff val="270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Our results</a:t>
          </a:r>
          <a:endParaRPr lang="en-US" sz="2100" kern="1200" dirty="0"/>
        </a:p>
      </dsp:txBody>
      <dsp:txXfrm>
        <a:off x="20010" y="3771477"/>
        <a:ext cx="1696539" cy="389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96B7E-A245-AF4B-A762-4EC426127D5A}" type="datetimeFigureOut">
              <a:rPr kumimoji="1" lang="zh-TW" altLang="en-US" smtClean="0"/>
              <a:t>2019/6/26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884B-4F6A-7F44-B04F-A5F1C8F3B44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298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4611" y="-8467"/>
            <a:ext cx="9148611" cy="6866467"/>
            <a:chOff x="-6148" y="-8467"/>
            <a:chExt cx="12198148" cy="6866467"/>
          </a:xfrm>
        </p:grpSpPr>
        <p:sp>
          <p:nvSpPr>
            <p:cNvPr id="15" name="Freeform 14"/>
            <p:cNvSpPr/>
            <p:nvPr/>
          </p:nvSpPr>
          <p:spPr>
            <a:xfrm>
              <a:off x="-6148" y="-7862"/>
              <a:ext cx="2233597" cy="6414350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3"/>
            <p:cNvSpPr/>
            <p:nvPr/>
          </p:nvSpPr>
          <p:spPr>
            <a:xfrm>
              <a:off x="9089021" y="-8467"/>
              <a:ext cx="309980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 b="1" i="0">
                <a:solidFill>
                  <a:schemeClr val="accent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defRPr>
            </a:lvl1pPr>
          </a:lstStyle>
          <a:p>
            <a:r>
              <a:rPr lang="zh-TW" altLang="en-US" dirty="0"/>
              <a:t>按一下以編輯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2A39DC8A-4DDA-B64B-A845-6FFBEFC3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2823" y="140569"/>
            <a:ext cx="1616325" cy="894926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9065EB2C-E6F9-FD49-BFFA-51CF298B9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26" y="789489"/>
            <a:ext cx="642405" cy="856540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A58A2E95-24AF-D647-8DA5-DD30AF28C0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-13316" y="-89124"/>
            <a:ext cx="896651" cy="1095174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2861CCA-D7F7-9548-A75F-CBDE28B1B1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232" y="670231"/>
            <a:ext cx="642405" cy="85654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E68661AA-0C78-544F-95E7-9333EF9F52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22" y="140569"/>
            <a:ext cx="521009" cy="573011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D720300-AF4A-4B44-A09D-4ACBCC0AD1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6517" y="10694"/>
            <a:ext cx="300973" cy="301563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F2F910BF-4D92-8440-A185-6CCCE8153F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1126" y="647810"/>
            <a:ext cx="300973" cy="315195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E3FA1D01-42D2-0640-8EDA-BABF279D427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7259582" flipH="1">
            <a:off x="-46057" y="3208466"/>
            <a:ext cx="1174382" cy="372856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040B3090-0226-2548-B076-2E82F2A7CC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-297933" y="2661260"/>
            <a:ext cx="945210" cy="934685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5B4832F5-8AE9-9A4B-A337-A720FC0A0F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854839">
            <a:off x="322673" y="2029841"/>
            <a:ext cx="643423" cy="759322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15F11573-1345-084B-A504-4229789BAEA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6897" y="1258085"/>
            <a:ext cx="934685" cy="1004541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6076DAAE-96F0-B54B-943F-7A6FDAFA438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3794696">
            <a:off x="-287079" y="1846186"/>
            <a:ext cx="892106" cy="564508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F8BDAB7F-F929-8B45-9D97-2CA9828B50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904814">
            <a:off x="-84408" y="3777657"/>
            <a:ext cx="750901" cy="746976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9323258B-2033-1E4E-A5BF-0A42FA2F28A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819" y="4596067"/>
            <a:ext cx="343460" cy="317222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4C0A1101-95C7-AB43-9698-5F18546737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3316" y="4913289"/>
            <a:ext cx="325669" cy="434226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061F19E-C8B1-4348-A5DB-89E0B834B22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53202" y="5053670"/>
            <a:ext cx="2590797" cy="194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1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7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7847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8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50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33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23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1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 Light" panose="020F0302020204030204" pitchFamily="34" charset="0"/>
                <a:ea typeface="Source Han Sans TW" panose="020B0500000000000000" pitchFamily="34" charset="-128"/>
                <a:cs typeface="Calibri Light" panose="020F030202020403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accent5"/>
              </a:buCl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5"/>
              </a:buCl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5"/>
              </a:buCl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5"/>
              </a:buCl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chemeClr val="accent5"/>
              </a:buClr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0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5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2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2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5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0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8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2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DCD0E62-59A8-2C43-A03E-911B10805C4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417321" y="6041362"/>
            <a:ext cx="476250" cy="54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1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accent1"/>
          </a:solidFill>
          <a:latin typeface="Source Han Sans TW" panose="020B0500000000000000" pitchFamily="34" charset="-128"/>
          <a:ea typeface="Source Han Sans TW" panose="020B0500000000000000" pitchFamily="34" charset="-128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A70C29-283C-3643-A140-F57BB1B1E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093" y="1691563"/>
            <a:ext cx="5220569" cy="2137253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4500" dirty="0" smtClean="0">
                <a:solidFill>
                  <a:schemeClr val="accent5"/>
                </a:solidFill>
              </a:rPr>
              <a:t>CGW2019</a:t>
            </a:r>
            <a:endParaRPr kumimoji="1" lang="zh-TW" altLang="en-US" sz="4500" dirty="0">
              <a:solidFill>
                <a:schemeClr val="accent5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28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dirty="0"/>
              <a:t>1. Introduction</a:t>
            </a:r>
            <a:endParaRPr lang="en-US" sz="3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67697" y="1757838"/>
            <a:ext cx="7846244" cy="2395124"/>
            <a:chOff x="90059" y="2229354"/>
            <a:chExt cx="7846244" cy="2395124"/>
          </a:xfrm>
        </p:grpSpPr>
        <p:sp>
          <p:nvSpPr>
            <p:cNvPr id="14" name="TextBox 13"/>
            <p:cNvSpPr txBox="1"/>
            <p:nvPr/>
          </p:nvSpPr>
          <p:spPr>
            <a:xfrm>
              <a:off x="1814620" y="2444932"/>
              <a:ext cx="297867" cy="1962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Challenges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059" y="3269807"/>
              <a:ext cx="1493798" cy="3000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Square shape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64639" y="2229354"/>
              <a:ext cx="5171663" cy="6232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Acquiring user </a:t>
              </a:r>
              <a:r>
                <a:rPr lang="en-US" sz="2400" b="1" dirty="0">
                  <a:solidFill>
                    <a:srgbClr val="FFC000"/>
                  </a:solidFill>
                </a:rPr>
                <a:t>preference information</a:t>
              </a:r>
              <a:r>
                <a:rPr lang="en-US" sz="1050" dirty="0">
                  <a:solidFill>
                    <a:schemeClr val="tx1"/>
                  </a:solidFill>
                </a:rPr>
                <a:t> for retargeting a photo to square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64639" y="4024314"/>
              <a:ext cx="5171664" cy="6001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Predicting </a:t>
              </a:r>
              <a:r>
                <a:rPr lang="en-US" sz="2400" b="1" dirty="0" err="1">
                  <a:solidFill>
                    <a:srgbClr val="FFC000"/>
                  </a:solidFill>
                </a:rPr>
                <a:t>squarization</a:t>
              </a:r>
              <a:r>
                <a:rPr lang="en-US" sz="2400" b="1" dirty="0">
                  <a:solidFill>
                    <a:srgbClr val="FFC000"/>
                  </a:solidFill>
                </a:rPr>
                <a:t> strategy</a:t>
              </a:r>
              <a:r>
                <a:rPr lang="en-US" sz="900" dirty="0">
                  <a:solidFill>
                    <a:schemeClr val="tx1"/>
                  </a:solidFill>
                </a:rPr>
                <a:t> that is consistent with human visual perception</a:t>
              </a:r>
            </a:p>
          </p:txBody>
        </p:sp>
        <p:cxnSp>
          <p:nvCxnSpPr>
            <p:cNvPr id="25" name="Straight Arrow Connector 24"/>
            <p:cNvCxnSpPr>
              <a:stCxn id="15" idx="3"/>
              <a:endCxn id="14" idx="1"/>
            </p:cNvCxnSpPr>
            <p:nvPr/>
          </p:nvCxnSpPr>
          <p:spPr>
            <a:xfrm>
              <a:off x="1583857" y="3419848"/>
              <a:ext cx="230763" cy="61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6" idx="1"/>
            </p:cNvCxnSpPr>
            <p:nvPr/>
          </p:nvCxnSpPr>
          <p:spPr>
            <a:xfrm>
              <a:off x="2112487" y="2537380"/>
              <a:ext cx="652152" cy="3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112487" y="4294295"/>
              <a:ext cx="652152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180470" y="3102112"/>
              <a:ext cx="2978354" cy="802958"/>
            </a:xfrm>
            <a:prstGeom prst="snip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Understand human behavior in balancing </a:t>
              </a:r>
            </a:p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three issues: </a:t>
              </a:r>
            </a:p>
            <a:p>
              <a:pPr algn="ctr"/>
              <a:r>
                <a:rPr lang="en-US" sz="1050" i="1" dirty="0">
                  <a:solidFill>
                    <a:srgbClr val="FFC000"/>
                  </a:solidFill>
                </a:rPr>
                <a:t>salient content, object shape, scene composition 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176983" y="2628473"/>
              <a:ext cx="272921" cy="473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955502" y="2628473"/>
              <a:ext cx="316566" cy="473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58197" y="4851479"/>
            <a:ext cx="737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Three mentioned issues: </a:t>
            </a:r>
            <a:r>
              <a:rPr lang="en-US" dirty="0" smtClean="0"/>
              <a:t>Retargeting </a:t>
            </a:r>
            <a:r>
              <a:rPr lang="en-US" dirty="0"/>
              <a:t>Visual Perception Issues (</a:t>
            </a:r>
            <a:r>
              <a:rPr lang="en-US" b="1" dirty="0">
                <a:solidFill>
                  <a:srgbClr val="FFC000"/>
                </a:solidFill>
              </a:rPr>
              <a:t>RVPIs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44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dirty="0"/>
              <a:t>1. Introduction</a:t>
            </a:r>
            <a:endParaRPr lang="en-US" sz="3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16811" y="1927115"/>
            <a:ext cx="297867" cy="1962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Challenges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250" y="2751990"/>
            <a:ext cx="1493798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Square shape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6830" y="1711537"/>
            <a:ext cx="5171663" cy="623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Acquiring user </a:t>
            </a:r>
            <a:r>
              <a:rPr lang="en-US" sz="2400" b="1" dirty="0">
                <a:solidFill>
                  <a:srgbClr val="FFC000"/>
                </a:solidFill>
              </a:rPr>
              <a:t>preference information</a:t>
            </a:r>
            <a:r>
              <a:rPr lang="en-US" sz="1050" dirty="0">
                <a:solidFill>
                  <a:schemeClr val="tx1"/>
                </a:solidFill>
              </a:rPr>
              <a:t> for retargeting a photo to square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66830" y="3506497"/>
            <a:ext cx="5171664" cy="6001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Predicting </a:t>
            </a:r>
            <a:r>
              <a:rPr lang="en-US" sz="2400" b="1" dirty="0" err="1">
                <a:solidFill>
                  <a:srgbClr val="FFC000"/>
                </a:solidFill>
              </a:rPr>
              <a:t>squarization</a:t>
            </a:r>
            <a:r>
              <a:rPr lang="en-US" sz="2400" b="1" dirty="0">
                <a:solidFill>
                  <a:srgbClr val="FFC000"/>
                </a:solidFill>
              </a:rPr>
              <a:t> strategy</a:t>
            </a:r>
            <a:r>
              <a:rPr lang="en-US" sz="900" dirty="0">
                <a:solidFill>
                  <a:schemeClr val="tx1"/>
                </a:solidFill>
              </a:rPr>
              <a:t> that is consistent with human visual perception</a:t>
            </a:r>
          </a:p>
        </p:txBody>
      </p:sp>
      <p:cxnSp>
        <p:nvCxnSpPr>
          <p:cNvPr id="25" name="Straight Arrow Connector 24"/>
          <p:cNvCxnSpPr>
            <a:stCxn id="15" idx="3"/>
            <a:endCxn id="14" idx="1"/>
          </p:cNvCxnSpPr>
          <p:nvPr/>
        </p:nvCxnSpPr>
        <p:spPr>
          <a:xfrm>
            <a:off x="1686048" y="2902031"/>
            <a:ext cx="230763" cy="6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1"/>
          </p:cNvCxnSpPr>
          <p:nvPr/>
        </p:nvCxnSpPr>
        <p:spPr>
          <a:xfrm>
            <a:off x="2214678" y="2019563"/>
            <a:ext cx="652152" cy="3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214678" y="3776478"/>
            <a:ext cx="65215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28837" y="3075458"/>
            <a:ext cx="1111631" cy="300082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CAIR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28837" y="2477852"/>
            <a:ext cx="1111631" cy="300082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RVPIs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89674" y="2334785"/>
            <a:ext cx="0" cy="143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>
            <a:off x="2381902" y="2580349"/>
            <a:ext cx="1595887" cy="66423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Build </a:t>
            </a:r>
            <a:r>
              <a:rPr lang="en-US" sz="1400" dirty="0">
                <a:solidFill>
                  <a:schemeClr val="bg1"/>
                </a:solidFill>
              </a:rPr>
              <a:t>a synergy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endCxn id="23" idx="2"/>
          </p:cNvCxnSpPr>
          <p:nvPr/>
        </p:nvCxnSpPr>
        <p:spPr>
          <a:xfrm flipV="1">
            <a:off x="4784653" y="3375540"/>
            <a:ext cx="0" cy="135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us 7"/>
          <p:cNvSpPr/>
          <p:nvPr/>
        </p:nvSpPr>
        <p:spPr>
          <a:xfrm>
            <a:off x="4699593" y="2843412"/>
            <a:ext cx="151671" cy="14585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282F2494-0F80-0845-BF8F-EA71F653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303" y="1622904"/>
            <a:ext cx="5220569" cy="213725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altLang="zh-TW" sz="4800" dirty="0" smtClean="0">
                <a:solidFill>
                  <a:schemeClr val="tx1"/>
                </a:solidFill>
              </a:rPr>
              <a:t>2. Dataset</a:t>
            </a:r>
            <a:endParaRPr kumimoji="1" lang="en-US" altLang="zh-TW" sz="4500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9856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90" y="921239"/>
            <a:ext cx="6447501" cy="1320800"/>
          </a:xfrm>
        </p:spPr>
        <p:txBody>
          <a:bodyPr/>
          <a:lstStyle/>
          <a:p>
            <a:r>
              <a:rPr lang="en-US" altLang="zh-TW" sz="3400" dirty="0"/>
              <a:t>2. Dataset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800" dirty="0">
                <a:solidFill>
                  <a:srgbClr val="FFC000"/>
                </a:solidFill>
              </a:rPr>
              <a:t>2.1. Perception </a:t>
            </a:r>
            <a:r>
              <a:rPr lang="en-US" altLang="zh-TW" sz="2800" dirty="0" smtClean="0">
                <a:solidFill>
                  <a:srgbClr val="FFC000"/>
                </a:solidFill>
              </a:rPr>
              <a:t>Formulation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83593" y="2084078"/>
            <a:ext cx="5216112" cy="910752"/>
            <a:chOff x="1383593" y="2084078"/>
            <a:chExt cx="5216112" cy="910752"/>
          </a:xfrm>
        </p:grpSpPr>
        <p:sp>
          <p:nvSpPr>
            <p:cNvPr id="6" name="TextBox 5"/>
            <p:cNvSpPr txBox="1"/>
            <p:nvPr/>
          </p:nvSpPr>
          <p:spPr>
            <a:xfrm>
              <a:off x="1383593" y="2094584"/>
              <a:ext cx="1493798" cy="3000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i="1" dirty="0">
                  <a:solidFill>
                    <a:schemeClr val="tx1"/>
                  </a:solidFill>
                </a:rPr>
                <a:t>Salient content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898" y="2087512"/>
              <a:ext cx="1493798" cy="3000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i="1" dirty="0">
                  <a:solidFill>
                    <a:schemeClr val="tx1"/>
                  </a:solidFill>
                </a:rPr>
                <a:t>Object shape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4203" y="2084078"/>
              <a:ext cx="1885502" cy="3000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i="1" dirty="0">
                  <a:solidFill>
                    <a:schemeClr val="tx1"/>
                  </a:solidFill>
                </a:rPr>
                <a:t>Scene composition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44885" y="2694748"/>
              <a:ext cx="3953286" cy="3000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Retargeting Visual Perception Issues (</a:t>
              </a:r>
              <a:r>
                <a:rPr lang="en-US" sz="1350" b="1" dirty="0">
                  <a:solidFill>
                    <a:srgbClr val="FFC000"/>
                  </a:solidFill>
                </a:rPr>
                <a:t>RVPIs</a:t>
              </a:r>
              <a:r>
                <a:rPr lang="en-US" sz="1350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343417" y="2396678"/>
              <a:ext cx="6927" cy="298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30288" y="2384160"/>
              <a:ext cx="6927" cy="298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514817" y="2396678"/>
              <a:ext cx="6927" cy="298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791075" y="3123979"/>
            <a:ext cx="1722231" cy="344467"/>
            <a:chOff x="3791075" y="3123979"/>
            <a:chExt cx="1722231" cy="344467"/>
          </a:xfrm>
        </p:grpSpPr>
        <p:sp>
          <p:nvSpPr>
            <p:cNvPr id="15" name="Up Arrow 14"/>
            <p:cNvSpPr/>
            <p:nvPr/>
          </p:nvSpPr>
          <p:spPr>
            <a:xfrm>
              <a:off x="3791075" y="3123979"/>
              <a:ext cx="628461" cy="27699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29788" y="3214530"/>
              <a:ext cx="128351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>
                  <a:solidFill>
                    <a:srgbClr val="FFC000"/>
                  </a:solidFill>
                </a:rPr>
                <a:t>balance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735670"/>
                  </p:ext>
                </p:extLst>
              </p:nvPr>
            </p:nvGraphicFramePr>
            <p:xfrm>
              <a:off x="992986" y="3620678"/>
              <a:ext cx="6322529" cy="11125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615953">
                      <a:extLst>
                        <a:ext uri="{9D8B030D-6E8A-4147-A177-3AD203B41FA5}">
                          <a16:colId xmlns:a16="http://schemas.microsoft.com/office/drawing/2014/main" val="1263932072"/>
                        </a:ext>
                      </a:extLst>
                    </a:gridCol>
                    <a:gridCol w="1286786">
                      <a:extLst>
                        <a:ext uri="{9D8B030D-6E8A-4147-A177-3AD203B41FA5}">
                          <a16:colId xmlns:a16="http://schemas.microsoft.com/office/drawing/2014/main" val="1476391470"/>
                        </a:ext>
                      </a:extLst>
                    </a:gridCol>
                    <a:gridCol w="852053">
                      <a:extLst>
                        <a:ext uri="{9D8B030D-6E8A-4147-A177-3AD203B41FA5}">
                          <a16:colId xmlns:a16="http://schemas.microsoft.com/office/drawing/2014/main" val="896489589"/>
                        </a:ext>
                      </a:extLst>
                    </a:gridCol>
                    <a:gridCol w="2567737">
                      <a:extLst>
                        <a:ext uri="{9D8B030D-6E8A-4147-A177-3AD203B41FA5}">
                          <a16:colId xmlns:a16="http://schemas.microsoft.com/office/drawing/2014/main" val="17848187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Salient</a:t>
                          </a:r>
                          <a:r>
                            <a:rPr lang="en-US" baseline="0" dirty="0" smtClean="0"/>
                            <a:t> content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Seam</a:t>
                          </a:r>
                          <a:r>
                            <a:rPr lang="en-US" baseline="0" dirty="0" smtClean="0"/>
                            <a:t> carving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5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𝑠𝑐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Seams are</a:t>
                          </a:r>
                          <a:r>
                            <a:rPr lang="en-US" baseline="0" dirty="0" smtClean="0"/>
                            <a:t> carved out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5534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Object shape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Cropping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5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Columns are</a:t>
                          </a:r>
                          <a:r>
                            <a:rPr lang="en-US" baseline="0" dirty="0" smtClean="0"/>
                            <a:t> cropped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17568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Scene</a:t>
                          </a:r>
                          <a:r>
                            <a:rPr lang="en-US" baseline="0" dirty="0" smtClean="0"/>
                            <a:t> composition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Scaling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5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𝑠𝑙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Image</a:t>
                          </a:r>
                          <a:r>
                            <a:rPr lang="en-US" baseline="0" dirty="0" smtClean="0"/>
                            <a:t> is scaled by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5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𝑠𝑙</m:t>
                                  </m:r>
                                </m:sub>
                              </m:sSub>
                              <m:r>
                                <a:rPr lang="en-US" sz="135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 smtClean="0"/>
                            <a:t>pixels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54310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735670"/>
                  </p:ext>
                </p:extLst>
              </p:nvPr>
            </p:nvGraphicFramePr>
            <p:xfrm>
              <a:off x="992986" y="3620678"/>
              <a:ext cx="6322529" cy="11125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615953">
                      <a:extLst>
                        <a:ext uri="{9D8B030D-6E8A-4147-A177-3AD203B41FA5}">
                          <a16:colId xmlns:a16="http://schemas.microsoft.com/office/drawing/2014/main" val="1263932072"/>
                        </a:ext>
                      </a:extLst>
                    </a:gridCol>
                    <a:gridCol w="1286786">
                      <a:extLst>
                        <a:ext uri="{9D8B030D-6E8A-4147-A177-3AD203B41FA5}">
                          <a16:colId xmlns:a16="http://schemas.microsoft.com/office/drawing/2014/main" val="1476391470"/>
                        </a:ext>
                      </a:extLst>
                    </a:gridCol>
                    <a:gridCol w="852053">
                      <a:extLst>
                        <a:ext uri="{9D8B030D-6E8A-4147-A177-3AD203B41FA5}">
                          <a16:colId xmlns:a16="http://schemas.microsoft.com/office/drawing/2014/main" val="896489589"/>
                        </a:ext>
                      </a:extLst>
                    </a:gridCol>
                    <a:gridCol w="2567737">
                      <a:extLst>
                        <a:ext uri="{9D8B030D-6E8A-4147-A177-3AD203B41FA5}">
                          <a16:colId xmlns:a16="http://schemas.microsoft.com/office/drawing/2014/main" val="17848187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Salient</a:t>
                          </a:r>
                          <a:r>
                            <a:rPr lang="en-US" baseline="0" dirty="0" smtClean="0"/>
                            <a:t> content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Seam</a:t>
                          </a:r>
                          <a:r>
                            <a:rPr lang="en-US" baseline="0" dirty="0" smtClean="0"/>
                            <a:t> carving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40714" r="-301429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Seams are</a:t>
                          </a:r>
                          <a:r>
                            <a:rPr lang="en-US" baseline="0" dirty="0" smtClean="0"/>
                            <a:t> carved out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5534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Object shape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Cropping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40714" t="-98387" r="-301429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Columns are</a:t>
                          </a:r>
                          <a:r>
                            <a:rPr lang="en-US" baseline="0" dirty="0" smtClean="0"/>
                            <a:t> cropped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17568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Scene</a:t>
                          </a:r>
                          <a:r>
                            <a:rPr lang="en-US" baseline="0" dirty="0" smtClean="0"/>
                            <a:t> composition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Scaling</a:t>
                          </a:r>
                          <a:endParaRPr lang="en-US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40714" t="-201639" r="-301429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6209" t="-201639" b="-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543102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 16"/>
          <p:cNvGrpSpPr/>
          <p:nvPr/>
        </p:nvGrpSpPr>
        <p:grpSpPr>
          <a:xfrm>
            <a:off x="1162949" y="5051813"/>
            <a:ext cx="5884711" cy="1195302"/>
            <a:chOff x="1162949" y="5051813"/>
            <a:chExt cx="5884711" cy="11953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162949" y="5508451"/>
                  <a:ext cx="5884711" cy="73866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Given a photo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𝑇</m:t>
                      </m:r>
                    </m:oMath>
                  </a14:m>
                  <a:r>
                    <a:rPr lang="en-US" sz="1400" dirty="0" smtClean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define 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sc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cr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sl</m:t>
                          </m:r>
                        </m:sub>
                      </m:sSub>
                    </m:oMath>
                  </a14:m>
                  <a:r>
                    <a:rPr lang="en-US" sz="1400" dirty="0" smtClean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] as the operation allocation performed </a:t>
                  </a:r>
                  <a:r>
                    <a:rPr lang="en-US" sz="1400" dirty="0"/>
                    <a:t>on one dimension of </a:t>
                  </a:r>
                  <a:r>
                    <a:rPr lang="en-US" sz="1400" dirty="0" smtClean="0"/>
                    <a:t>I to obtain a square image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lang="en-US" sz="1400" i="1" dirty="0"/>
                    <a:t/>
                  </a:r>
                  <a:br>
                    <a:rPr lang="en-US" sz="1400" i="1" dirty="0"/>
                  </a:br>
                  <a:r>
                    <a:rPr lang="en-US" sz="1400" dirty="0" smtClean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949" y="5508451"/>
                  <a:ext cx="5884711" cy="738664"/>
                </a:xfrm>
                <a:prstGeom prst="rect">
                  <a:avLst/>
                </a:prstGeom>
                <a:blipFill>
                  <a:blip r:embed="rId4"/>
                  <a:stretch>
                    <a:fillRect t="-24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Down Arrow 3"/>
            <p:cNvSpPr/>
            <p:nvPr/>
          </p:nvSpPr>
          <p:spPr>
            <a:xfrm>
              <a:off x="4021528" y="5051813"/>
              <a:ext cx="521168" cy="13802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68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 smtClean="0"/>
              <a:t>2. Dataset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>
                <a:solidFill>
                  <a:srgbClr val="FFC000"/>
                </a:solidFill>
              </a:rPr>
              <a:t>2.2. Data Collection</a:t>
            </a:r>
            <a:endParaRPr lang="zh-TW" alt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287" y="1024723"/>
            <a:ext cx="3402230" cy="966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543" y="1661442"/>
            <a:ext cx="42717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5.084 images collected on the basic of 3 principles: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533" y="2108312"/>
            <a:ext cx="1731489" cy="715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75" indent="-257175" algn="ctr">
              <a:buAutoNum type="arabicPeriod"/>
            </a:pPr>
            <a:r>
              <a:rPr lang="en-US" sz="1350" i="1" dirty="0">
                <a:solidFill>
                  <a:srgbClr val="FFC000"/>
                </a:solidFill>
              </a:rPr>
              <a:t>Popularity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Collect from Flickr, Pinterest, </a:t>
            </a:r>
            <a:r>
              <a:rPr lang="en-US" sz="1350" dirty="0" err="1">
                <a:solidFill>
                  <a:schemeClr val="tx1"/>
                </a:solidFill>
              </a:rPr>
              <a:t>Pexels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7455" y="2108311"/>
            <a:ext cx="1626764" cy="715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C000"/>
                </a:solidFill>
              </a:rPr>
              <a:t>2. Comprehensive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Images from “</a:t>
            </a:r>
            <a:r>
              <a:rPr lang="en-US" sz="1350" dirty="0" err="1">
                <a:solidFill>
                  <a:schemeClr val="tx1"/>
                </a:solidFill>
              </a:rPr>
              <a:t>RetargetMe</a:t>
            </a:r>
            <a:r>
              <a:rPr lang="en-US" sz="135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7652" y="2106525"/>
            <a:ext cx="2557850" cy="854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rgbClr val="FFC000"/>
                </a:solidFill>
              </a:rPr>
              <a:t>3. Operability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Duplicate images and images with too large or too small aspect ratio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 picked out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1765" y="3324639"/>
            <a:ext cx="3748934" cy="5078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Each participant square all 5.084 images 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by allocating the three operators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3065141" y="3007111"/>
            <a:ext cx="691391" cy="254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step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29" y="4021265"/>
            <a:ext cx="4840413" cy="2722666"/>
          </a:xfrm>
        </p:spPr>
      </p:pic>
    </p:spTree>
    <p:extLst>
      <p:ext uri="{BB962C8B-B14F-4D97-AF65-F5344CB8AC3E}">
        <p14:creationId xmlns:p14="http://schemas.microsoft.com/office/powerpoint/2010/main" val="7691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282F2494-0F80-0845-BF8F-EA71F653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115" y="1691915"/>
            <a:ext cx="5220569" cy="213725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altLang="zh-TW" sz="4800" dirty="0" smtClean="0">
                <a:solidFill>
                  <a:schemeClr val="tx1"/>
                </a:solidFill>
              </a:rPr>
              <a:t>3. Our approach</a:t>
            </a:r>
            <a:endParaRPr kumimoji="1" lang="en-US" altLang="zh-TW" sz="4500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9814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/>
              <a:t>3. Approach</a:t>
            </a:r>
            <a:endParaRPr lang="en-US" sz="3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22" y="1571214"/>
            <a:ext cx="7657541" cy="33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 smtClean="0"/>
              <a:t>3. Approach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800" dirty="0">
                <a:solidFill>
                  <a:srgbClr val="FFC000"/>
                </a:solidFill>
              </a:rPr>
              <a:t>3.1. Problem Formulation</a:t>
            </a:r>
            <a:endParaRPr lang="zh-TW" altLang="en-US" sz="3300" dirty="0">
              <a:solidFill>
                <a:srgbClr val="FFC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39286" y="1977081"/>
            <a:ext cx="4237112" cy="1385992"/>
            <a:chOff x="2397413" y="1913286"/>
            <a:chExt cx="5649482" cy="18479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7413" y="1913286"/>
              <a:ext cx="2095500" cy="13620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4344" y="1922810"/>
              <a:ext cx="1352550" cy="13430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78300" y="3275360"/>
              <a:ext cx="11299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Size (w, h)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98331" y="3207277"/>
              <a:ext cx="134856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Size (t, t); </a:t>
              </a:r>
            </a:p>
            <a:p>
              <a:r>
                <a:rPr lang="en-US" sz="1050" i="1" dirty="0"/>
                <a:t>t = min(w, h)</a:t>
              </a:r>
            </a:p>
          </p:txBody>
        </p:sp>
        <p:cxnSp>
          <p:nvCxnSpPr>
            <p:cNvPr id="12" name="Straight Arrow Connector 11"/>
            <p:cNvCxnSpPr>
              <a:stCxn id="6" idx="3"/>
              <a:endCxn id="8" idx="1"/>
            </p:cNvCxnSpPr>
            <p:nvPr/>
          </p:nvCxnSpPr>
          <p:spPr>
            <a:xfrm flipV="1">
              <a:off x="4492913" y="2594323"/>
              <a:ext cx="220143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41794" y="2286544"/>
              <a:ext cx="926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/>
                <a:t>Square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9334" y="3752063"/>
                <a:ext cx="5294160" cy="1632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Learning the mapping function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sz="1350" i="1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 ∈ </m:t>
                    </m:r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350" dirty="0">
                  <a:ea typeface="Cambria Math" panose="02040503050406030204" pitchFamily="18" charset="0"/>
                </a:endParaRPr>
              </a:p>
              <a:p>
                <a:endParaRPr lang="en-US" sz="1350" dirty="0"/>
              </a:p>
              <a:p>
                <a:r>
                  <a:rPr lang="en-US" sz="1350" dirty="0"/>
                  <a:t>Where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=[ 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𝑐𝑟</m:t>
                            </m:r>
                          </m:sub>
                        </m:sSub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𝑠𝑙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𝑠𝑙</m:t>
                            </m:r>
                          </m:sub>
                        </m:sSub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350" dirty="0"/>
              </a:p>
              <a:p>
                <a:endParaRPr lang="en-US" sz="1350" dirty="0"/>
              </a:p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</m:oMath>
                </a14:m>
                <a:r>
                  <a:rPr lang="en-US" sz="135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𝑠𝑙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5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1350" i="1" dirty="0">
                  <a:latin typeface="Cambria Math" panose="02040503050406030204" pitchFamily="18" charset="0"/>
                </a:endParaRPr>
              </a:p>
              <a:p>
                <a:endParaRPr lang="en-US" sz="135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</m:func>
                      <m:r>
                        <a:rPr lang="en-US" sz="135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34" y="3752063"/>
                <a:ext cx="5294160" cy="1632755"/>
              </a:xfrm>
              <a:prstGeom prst="rect">
                <a:avLst/>
              </a:prstGeom>
              <a:blipFill>
                <a:blip r:embed="rId4"/>
                <a:stretch>
                  <a:fillRect l="-346" t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711" y="4064805"/>
            <a:ext cx="3393281" cy="100726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057650" y="4624277"/>
            <a:ext cx="1345800" cy="2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57650" y="4337533"/>
            <a:ext cx="1276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</a:rPr>
              <a:t>Learning goal</a:t>
            </a:r>
          </a:p>
        </p:txBody>
      </p:sp>
    </p:spTree>
    <p:extLst>
      <p:ext uri="{BB962C8B-B14F-4D97-AF65-F5344CB8AC3E}">
        <p14:creationId xmlns:p14="http://schemas.microsoft.com/office/powerpoint/2010/main" val="2233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/>
              <a:t>3. </a:t>
            </a:r>
            <a:r>
              <a:rPr lang="en-US" altLang="zh-TW" sz="3400" b="1" dirty="0" smtClean="0"/>
              <a:t>Approach</a:t>
            </a:r>
            <a:br>
              <a:rPr lang="en-US" altLang="zh-TW" sz="3400" b="1" dirty="0" smtClean="0"/>
            </a:br>
            <a:r>
              <a:rPr lang="en-US" altLang="zh-TW" sz="2800" dirty="0">
                <a:solidFill>
                  <a:srgbClr val="FFC000"/>
                </a:solidFill>
              </a:rPr>
              <a:t>3.1. Problem Formulation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22" y="2066514"/>
            <a:ext cx="7657541" cy="33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 smtClean="0"/>
              <a:t>3. Approach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800" dirty="0">
                <a:solidFill>
                  <a:srgbClr val="FFC000"/>
                </a:solidFill>
              </a:rPr>
              <a:t>3.2. Learning approach</a:t>
            </a:r>
            <a:endParaRPr lang="zh-TW" altLang="en-US" sz="28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1" y="1924463"/>
            <a:ext cx="5323456" cy="577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Perception module</a:t>
            </a: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Learn the relationship among the three kinds of operations</a:t>
            </a: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>
          <a:xfrm>
            <a:off x="462306" y="2697456"/>
            <a:ext cx="4723652" cy="1784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7656" y="4487388"/>
            <a:ext cx="3653983" cy="507831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Mapping the original image and perceptive value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55042" y="4067175"/>
            <a:ext cx="0" cy="41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955502" y="4583279"/>
                <a:ext cx="812513" cy="31604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2" y="4583279"/>
                <a:ext cx="812513" cy="316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7" idx="3"/>
            <a:endCxn id="11" idx="1"/>
          </p:cNvCxnSpPr>
          <p:nvPr/>
        </p:nvCxnSpPr>
        <p:spPr>
          <a:xfrm>
            <a:off x="5331639" y="4741304"/>
            <a:ext cx="1623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60327" y="4344086"/>
            <a:ext cx="9951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output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1854" y="3628016"/>
            <a:ext cx="1779809" cy="300082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Distillation module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3382" y="4128730"/>
            <a:ext cx="1125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Soft target</a:t>
            </a:r>
          </a:p>
        </p:txBody>
      </p:sp>
      <p:cxnSp>
        <p:nvCxnSpPr>
          <p:cNvPr id="20" name="Straight Arrow Connector 19"/>
          <p:cNvCxnSpPr>
            <a:stCxn id="11" idx="0"/>
            <a:endCxn id="16" idx="2"/>
          </p:cNvCxnSpPr>
          <p:nvPr/>
        </p:nvCxnSpPr>
        <p:spPr>
          <a:xfrm flipV="1">
            <a:off x="7361759" y="3928098"/>
            <a:ext cx="0" cy="655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54" y="594879"/>
            <a:ext cx="2229708" cy="2164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9578" y="3032262"/>
            <a:ext cx="7743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Computer Graphics Group </a:t>
            </a:r>
            <a:r>
              <a:rPr lang="en-US" dirty="0" smtClean="0">
                <a:latin typeface="Comic Sans MS" panose="030F0702030302020204" pitchFamily="66" charset="0"/>
              </a:rPr>
              <a:t>of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Visual System Lab</a:t>
            </a:r>
            <a:r>
              <a:rPr lang="en-US" dirty="0" smtClean="0">
                <a:latin typeface="Comic Sans MS" panose="030F0702030302020204" pitchFamily="66" charset="0"/>
              </a:rPr>
              <a:t> at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Dept. of Computer Science and Information Engineering,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National Cheng – Kung University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384" y="4511816"/>
            <a:ext cx="4199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/>
              <a:t>Visit us at: </a:t>
            </a:r>
            <a:r>
              <a:rPr lang="en-US" sz="1600" dirty="0" smtClean="0">
                <a:solidFill>
                  <a:srgbClr val="002060"/>
                </a:solidFill>
              </a:rPr>
              <a:t>http</a:t>
            </a:r>
            <a:r>
              <a:rPr lang="en-US" sz="1600" dirty="0">
                <a:solidFill>
                  <a:srgbClr val="002060"/>
                </a:solidFill>
              </a:rPr>
              <a:t>://</a:t>
            </a:r>
            <a:r>
              <a:rPr lang="en-US" sz="1600" dirty="0" smtClean="0">
                <a:solidFill>
                  <a:srgbClr val="002060"/>
                </a:solidFill>
              </a:rPr>
              <a:t>graphics.csie.ncku.edu.tw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38" y="1620140"/>
            <a:ext cx="64389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3. Approach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400" dirty="0">
                <a:solidFill>
                  <a:srgbClr val="FFC000"/>
                </a:solidFill>
              </a:rPr>
              <a:t>3.2. Learning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51307" y="3048890"/>
                <a:ext cx="646762" cy="117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𝑝𝑠𝑐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307" y="3048890"/>
                <a:ext cx="646762" cy="11717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51307" y="4477640"/>
            <a:ext cx="98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 smtClean="0"/>
              <a:t>3. Approach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2800" dirty="0">
                <a:solidFill>
                  <a:srgbClr val="FFC000"/>
                </a:solidFill>
              </a:rPr>
              <a:t>3.2. Learning approach</a:t>
            </a:r>
            <a:endParaRPr lang="zh-TW" altLang="en-US" sz="28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8001" y="1701951"/>
                <a:ext cx="6705599" cy="59304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Distillation module</a:t>
                </a:r>
              </a:p>
              <a:p>
                <a:r>
                  <a:rPr lang="en-US" sz="135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Transfer the output of the perception module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35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350" dirty="0">
                    <a:solidFill>
                      <a:schemeClr val="tx1"/>
                    </a:solidFill>
                  </a:rPr>
                  <a:t>to distillation module.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1" y="1701951"/>
                <a:ext cx="6705599" cy="593047"/>
              </a:xfrm>
              <a:prstGeom prst="rect">
                <a:avLst/>
              </a:prstGeom>
              <a:blipFill>
                <a:blip r:embed="rId2"/>
                <a:stretch>
                  <a:fillRect l="-727" t="-6186" b="-61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07775" y="5228133"/>
            <a:ext cx="5912621" cy="1629867"/>
            <a:chOff x="3941411" y="2971711"/>
            <a:chExt cx="5912621" cy="1629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053284" y="2971711"/>
                  <a:ext cx="4886705" cy="746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>
                      <a:latin typeface="Cambria Math" panose="02040503050406030204" pitchFamily="18" charset="0"/>
                    </a:rPr>
                    <a:t>Loss functions:</a:t>
                  </a:r>
                </a:p>
                <a:p>
                  <a:endParaRPr lang="en-US" sz="135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𝐿𝑜𝑠𝑠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𝑝𝑒𝑟𝑐𝑒𝑝𝑡𝑖𝑜𝑛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350" dirty="0"/>
                    <a:t> + </a:t>
                  </a:r>
                  <a14:m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𝐿𝑜𝑠𝑠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</m:oMath>
                  </a14:m>
                  <a:r>
                    <a:rPr lang="en-US" sz="1350" dirty="0"/>
                    <a:t>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en-US" sz="1350" dirty="0"/>
                    <a:t>)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284" y="2971711"/>
                  <a:ext cx="4886705" cy="746486"/>
                </a:xfrm>
                <a:prstGeom prst="rect">
                  <a:avLst/>
                </a:prstGeom>
                <a:blipFill>
                  <a:blip r:embed="rId3"/>
                  <a:stretch>
                    <a:fillRect l="-375" t="-2459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941411" y="3933161"/>
                  <a:ext cx="2230367" cy="3160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solidFill>
                        <a:schemeClr val="tx1"/>
                      </a:solidFill>
                    </a:rPr>
                    <a:t>Learn the transferring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35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1411" y="3933161"/>
                  <a:ext cx="2230367" cy="316049"/>
                </a:xfrm>
                <a:prstGeom prst="rect">
                  <a:avLst/>
                </a:prstGeom>
                <a:blipFill>
                  <a:blip r:embed="rId4"/>
                  <a:stretch>
                    <a:fillRect l="-546" t="-3846" b="-1153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327104" y="4093747"/>
                  <a:ext cx="3526928" cy="507831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solidFill>
                        <a:schemeClr val="tx1"/>
                      </a:solidFill>
                    </a:rPr>
                    <a:t>The offset between input label </a:t>
                  </a:r>
                  <a14:m>
                    <m:oMath xmlns:m="http://schemas.openxmlformats.org/officeDocument/2006/math">
                      <m:r>
                        <a:rPr lang="en-US" sz="13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r>
                    <a:rPr lang="en-US" sz="1350" dirty="0">
                      <a:solidFill>
                        <a:schemeClr val="tx1"/>
                      </a:solidFill>
                    </a:rPr>
                    <a:t> and output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3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sz="135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7104" y="4093747"/>
                  <a:ext cx="3526928" cy="507831"/>
                </a:xfrm>
                <a:prstGeom prst="rect">
                  <a:avLst/>
                </a:prstGeom>
                <a:blipFill>
                  <a:blip r:embed="rId5"/>
                  <a:stretch>
                    <a:fillRect l="-519" t="-3614" b="-108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endCxn id="26" idx="0"/>
            </p:cNvCxnSpPr>
            <p:nvPr/>
          </p:nvCxnSpPr>
          <p:spPr>
            <a:xfrm flipH="1">
              <a:off x="5056595" y="3684744"/>
              <a:ext cx="708620" cy="248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7" idx="0"/>
            </p:cNvCxnSpPr>
            <p:nvPr/>
          </p:nvCxnSpPr>
          <p:spPr>
            <a:xfrm>
              <a:off x="7746415" y="3691947"/>
              <a:ext cx="344153" cy="401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4" y="3228261"/>
            <a:ext cx="7545518" cy="192856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8346" y="3327753"/>
            <a:ext cx="1743880" cy="1667888"/>
            <a:chOff x="108485" y="3292274"/>
            <a:chExt cx="1743880" cy="166788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938" y="3292274"/>
              <a:ext cx="1571625" cy="10215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08485" y="4313831"/>
                  <a:ext cx="174388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Input image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=[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85" y="4313831"/>
                  <a:ext cx="174388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3147" t="-5660"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33548" y="2305803"/>
                <a:ext cx="646762" cy="117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𝑝𝑠𝑐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48" y="2305803"/>
                <a:ext cx="646762" cy="11717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366694" y="2337018"/>
            <a:ext cx="257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Output </a:t>
            </a:r>
          </a:p>
          <a:p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of perception module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Chevron 23"/>
          <p:cNvSpPr/>
          <p:nvPr/>
        </p:nvSpPr>
        <p:spPr>
          <a:xfrm flipH="1">
            <a:off x="6160592" y="2467823"/>
            <a:ext cx="259804" cy="2616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6">
            <a:extLst>
              <a:ext uri="{FF2B5EF4-FFF2-40B4-BE49-F238E27FC236}">
                <a16:creationId xmlns:a16="http://schemas.microsoft.com/office/drawing/2014/main" id="{282F2494-0F80-0845-BF8F-EA71F653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353" y="1622904"/>
            <a:ext cx="5220569" cy="213725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altLang="zh-TW" sz="4800" dirty="0" smtClean="0">
                <a:solidFill>
                  <a:schemeClr val="tx1"/>
                </a:solidFill>
              </a:rPr>
              <a:t>4. Results</a:t>
            </a:r>
            <a:endParaRPr kumimoji="1" lang="en-US" altLang="zh-TW" sz="4500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42843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" y="353144"/>
            <a:ext cx="9130585" cy="6504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15" y="19707"/>
            <a:ext cx="8248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MBX9"/>
              </a:rPr>
              <a:t>Comparison of our </a:t>
            </a:r>
            <a:r>
              <a:rPr lang="en-US" sz="1200" b="1" dirty="0" smtClean="0">
                <a:solidFill>
                  <a:srgbClr val="000000"/>
                </a:solidFill>
                <a:latin typeface="CMBX9"/>
              </a:rPr>
              <a:t>results </a:t>
            </a:r>
            <a:r>
              <a:rPr lang="en-US" sz="1200" b="1" dirty="0">
                <a:solidFill>
                  <a:srgbClr val="000000"/>
                </a:solidFill>
                <a:latin typeface="CMBX9"/>
              </a:rPr>
              <a:t>with those of other state-of-the-art methods </a:t>
            </a:r>
            <a:r>
              <a:rPr lang="en-US" sz="1200" b="1" dirty="0" smtClean="0">
                <a:solidFill>
                  <a:srgbClr val="000000"/>
                </a:solidFill>
                <a:latin typeface="CMBX9"/>
              </a:rPr>
              <a:t>for transverse </a:t>
            </a:r>
            <a:r>
              <a:rPr lang="en-US" sz="1200" b="1" dirty="0">
                <a:solidFill>
                  <a:srgbClr val="000000"/>
                </a:solidFill>
                <a:latin typeface="CMBX9"/>
              </a:rPr>
              <a:t>images</a:t>
            </a:r>
            <a:r>
              <a:rPr lang="en-US" sz="1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93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609600"/>
            <a:ext cx="9055100" cy="2851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4450" y="147935"/>
            <a:ext cx="9188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MBX9"/>
              </a:rPr>
              <a:t>Comparison of our </a:t>
            </a:r>
            <a:r>
              <a:rPr lang="en-US" sz="1200" b="1" dirty="0" smtClean="0">
                <a:solidFill>
                  <a:srgbClr val="000000"/>
                </a:solidFill>
                <a:latin typeface="CMBX9"/>
              </a:rPr>
              <a:t>results </a:t>
            </a:r>
            <a:r>
              <a:rPr lang="en-US" sz="1200" b="1" dirty="0">
                <a:solidFill>
                  <a:srgbClr val="000000"/>
                </a:solidFill>
                <a:latin typeface="CMBX9"/>
              </a:rPr>
              <a:t>with those of other state-of-the-art methods </a:t>
            </a:r>
            <a:r>
              <a:rPr lang="en-US" sz="1200" b="1" dirty="0" smtClean="0">
                <a:solidFill>
                  <a:srgbClr val="000000"/>
                </a:solidFill>
                <a:latin typeface="CMBX9"/>
              </a:rPr>
              <a:t>for longitudinal </a:t>
            </a:r>
            <a:r>
              <a:rPr lang="en-US" sz="1200" b="1" dirty="0">
                <a:solidFill>
                  <a:srgbClr val="000000"/>
                </a:solidFill>
                <a:latin typeface="CMBX9"/>
              </a:rPr>
              <a:t>images</a:t>
            </a:r>
            <a:r>
              <a:rPr lang="en-US" sz="1200" dirty="0"/>
              <a:t> 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88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Conclusion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001" y="1636715"/>
            <a:ext cx="7778749" cy="3880773"/>
          </a:xfrm>
        </p:spPr>
        <p:txBody>
          <a:bodyPr>
            <a:noAutofit/>
          </a:bodyPr>
          <a:lstStyle/>
          <a:p>
            <a:r>
              <a:rPr lang="en-US" dirty="0" smtClean="0"/>
              <a:t>Our  work makes the following technical contributions:</a:t>
            </a:r>
          </a:p>
          <a:p>
            <a:pPr marL="0" indent="0">
              <a:buNone/>
            </a:pPr>
            <a:r>
              <a:rPr lang="en-US" dirty="0" smtClean="0"/>
              <a:t>1. A </a:t>
            </a:r>
            <a:r>
              <a:rPr lang="en-US" dirty="0"/>
              <a:t>new way to observe </a:t>
            </a:r>
            <a:r>
              <a:rPr lang="en-US" b="1" dirty="0">
                <a:solidFill>
                  <a:srgbClr val="7030A0"/>
                </a:solidFill>
              </a:rPr>
              <a:t>human perception </a:t>
            </a:r>
            <a:r>
              <a:rPr lang="en-US" b="1" dirty="0" smtClean="0">
                <a:solidFill>
                  <a:srgbClr val="7030A0"/>
                </a:solidFill>
              </a:rPr>
              <a:t>preferences among </a:t>
            </a:r>
            <a:r>
              <a:rPr lang="en-US" b="1" dirty="0">
                <a:solidFill>
                  <a:srgbClr val="7030A0"/>
                </a:solidFill>
              </a:rPr>
              <a:t>RVPIs</a:t>
            </a:r>
            <a:r>
              <a:rPr lang="en-US" dirty="0"/>
              <a:t> during photo </a:t>
            </a:r>
            <a:r>
              <a:rPr lang="en-US" dirty="0" err="1"/>
              <a:t>squarization</a:t>
            </a:r>
            <a:r>
              <a:rPr lang="en-US" dirty="0"/>
              <a:t> </a:t>
            </a:r>
            <a:r>
              <a:rPr lang="en-US" dirty="0" smtClean="0"/>
              <a:t>process.</a:t>
            </a:r>
          </a:p>
          <a:p>
            <a:pPr marL="0" indent="0">
              <a:buNone/>
            </a:pPr>
            <a:r>
              <a:rPr lang="en-US" dirty="0" smtClean="0"/>
              <a:t>2. A </a:t>
            </a:r>
            <a:r>
              <a:rPr lang="en-US" b="1" dirty="0" smtClean="0">
                <a:solidFill>
                  <a:srgbClr val="7030A0"/>
                </a:solidFill>
              </a:rPr>
              <a:t>new dataset </a:t>
            </a:r>
            <a:r>
              <a:rPr lang="en-US" dirty="0" smtClean="0"/>
              <a:t>with annotations that indicates </a:t>
            </a:r>
            <a:r>
              <a:rPr lang="en-US" b="1" dirty="0" smtClean="0">
                <a:solidFill>
                  <a:srgbClr val="7030A0"/>
                </a:solidFill>
              </a:rPr>
              <a:t>user preferences toward photo </a:t>
            </a:r>
            <a:r>
              <a:rPr lang="en-US" b="1" dirty="0" err="1" smtClean="0">
                <a:solidFill>
                  <a:srgbClr val="7030A0"/>
                </a:solidFill>
              </a:rPr>
              <a:t>squarization</a:t>
            </a:r>
            <a:r>
              <a:rPr lang="en-US" b="1" dirty="0" smtClean="0">
                <a:solidFill>
                  <a:srgbClr val="7030A0"/>
                </a:solidFill>
              </a:rPr>
              <a:t> problem</a:t>
            </a:r>
          </a:p>
          <a:p>
            <a:pPr marL="0" indent="0">
              <a:buNone/>
            </a:pPr>
            <a:r>
              <a:rPr lang="en-US" dirty="0" smtClean="0"/>
              <a:t>3. A </a:t>
            </a:r>
            <a:r>
              <a:rPr lang="en-US" dirty="0"/>
              <a:t>new two-module </a:t>
            </a:r>
            <a:r>
              <a:rPr lang="en-US" b="1" dirty="0">
                <a:solidFill>
                  <a:srgbClr val="7030A0"/>
                </a:solidFill>
              </a:rPr>
              <a:t>deep neural network for </a:t>
            </a:r>
            <a:r>
              <a:rPr lang="en-US" b="1" dirty="0" smtClean="0">
                <a:solidFill>
                  <a:srgbClr val="7030A0"/>
                </a:solidFill>
              </a:rPr>
              <a:t>learning user </a:t>
            </a:r>
            <a:r>
              <a:rPr lang="en-US" b="1" dirty="0">
                <a:solidFill>
                  <a:srgbClr val="7030A0"/>
                </a:solidFill>
              </a:rPr>
              <a:t>preferences and predicting retargeting </a:t>
            </a:r>
            <a:r>
              <a:rPr lang="en-US" b="1" dirty="0" smtClean="0">
                <a:solidFill>
                  <a:srgbClr val="7030A0"/>
                </a:solidFill>
              </a:rPr>
              <a:t>operations</a:t>
            </a:r>
            <a:r>
              <a:rPr lang="en-US" dirty="0" smtClean="0"/>
              <a:t> for </a:t>
            </a:r>
            <a:r>
              <a:rPr lang="en-US" dirty="0"/>
              <a:t>photo </a:t>
            </a:r>
            <a:r>
              <a:rPr lang="en-US" dirty="0" err="1"/>
              <a:t>squarization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58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579562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67112855-70D3-D846-B732-0114995D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4" y="2030444"/>
            <a:ext cx="7124131" cy="970711"/>
          </a:xfrm>
        </p:spPr>
        <p:txBody>
          <a:bodyPr anchor="ctr">
            <a:noAutofit/>
          </a:bodyPr>
          <a:lstStyle/>
          <a:p>
            <a:r>
              <a:rPr kumimoji="1" lang="en-US" altLang="zh-TW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Thanks for your listening</a:t>
            </a:r>
            <a:endParaRPr kumimoji="1" lang="zh-TW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76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6" y="1165225"/>
            <a:ext cx="4387849" cy="4182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076" y="5202767"/>
            <a:ext cx="4626769" cy="16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72" y="820408"/>
            <a:ext cx="7979436" cy="27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32436358"/>
              </p:ext>
            </p:extLst>
          </p:nvPr>
        </p:nvGraphicFramePr>
        <p:xfrm>
          <a:off x="683751" y="1457324"/>
          <a:ext cx="6679074" cy="416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282F2494-0F80-0845-BF8F-EA71F653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951" y="1743674"/>
            <a:ext cx="5220569" cy="213725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altLang="zh-TW" sz="4800" dirty="0" smtClean="0">
                <a:solidFill>
                  <a:schemeClr val="tx1"/>
                </a:solidFill>
              </a:rPr>
              <a:t>1. Introduction</a:t>
            </a:r>
            <a:endParaRPr kumimoji="1" lang="en-US" altLang="zh-TW" sz="4500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63318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1. Introduction</a:t>
            </a:r>
            <a:endParaRPr lang="en-US" sz="3400" dirty="0"/>
          </a:p>
        </p:txBody>
      </p:sp>
      <p:pic>
        <p:nvPicPr>
          <p:cNvPr id="1028" name="Picture 4" descr="Káº¿t quáº£ hÃ¬nh áº£nh cho inst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3" y="1497594"/>
            <a:ext cx="1513396" cy="75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áº¿t quáº£ hÃ¬nh áº£nh cho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31" y="1366889"/>
            <a:ext cx="1057741" cy="8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6" y="2436180"/>
            <a:ext cx="2641284" cy="16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406" y="4971790"/>
            <a:ext cx="30215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Standard operation is </a:t>
            </a:r>
            <a:r>
              <a:rPr lang="en-US" sz="2000" b="1" dirty="0" smtClean="0">
                <a:solidFill>
                  <a:srgbClr val="C00000"/>
                </a:solidFill>
              </a:rPr>
              <a:t>cropping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68" y="5616696"/>
            <a:ext cx="5485901" cy="77693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55990" y="5368152"/>
            <a:ext cx="30204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Káº¿t quáº£ hÃ¬nh áº£nh cho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05" y="1497594"/>
            <a:ext cx="670746" cy="6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33" y="1080956"/>
            <a:ext cx="2309248" cy="4007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76" y="4238735"/>
            <a:ext cx="5081883" cy="6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 smtClean="0"/>
              <a:t>1. Introduction</a:t>
            </a:r>
            <a:endParaRPr lang="zh-TW" altLang="en-US" sz="3400" b="1" dirty="0"/>
          </a:p>
        </p:txBody>
      </p:sp>
      <p:sp>
        <p:nvSpPr>
          <p:cNvPr id="7" name="Round Same Side Corner Rectangle 6"/>
          <p:cNvSpPr/>
          <p:nvPr/>
        </p:nvSpPr>
        <p:spPr>
          <a:xfrm>
            <a:off x="3066177" y="1432791"/>
            <a:ext cx="2448705" cy="63730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Content-aware image retargeting (CAIR</a:t>
            </a:r>
            <a:r>
              <a:rPr lang="en-US" sz="1350" dirty="0" smtClean="0"/>
              <a:t>) methods</a:t>
            </a:r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76" y="1424674"/>
            <a:ext cx="2017679" cy="135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405" y="1751445"/>
            <a:ext cx="721519" cy="700088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9" idx="3"/>
            <a:endCxn id="10" idx="1"/>
          </p:cNvCxnSpPr>
          <p:nvPr/>
        </p:nvCxnSpPr>
        <p:spPr>
          <a:xfrm flipV="1">
            <a:off x="2531655" y="2101490"/>
            <a:ext cx="35177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581" y="3130925"/>
            <a:ext cx="5358545" cy="780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1" y="4193819"/>
            <a:ext cx="5962650" cy="62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729" y="5255089"/>
            <a:ext cx="60007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b="1" dirty="0" smtClean="0"/>
              <a:t>1. Introduction</a:t>
            </a:r>
            <a:endParaRPr lang="zh-TW" altLang="en-US" sz="3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13976" y="1424674"/>
            <a:ext cx="6256948" cy="1353632"/>
            <a:chOff x="934965" y="2446517"/>
            <a:chExt cx="6256948" cy="1353632"/>
          </a:xfrm>
        </p:grpSpPr>
        <p:sp>
          <p:nvSpPr>
            <p:cNvPr id="7" name="Round Same Side Corner Rectangle 6"/>
            <p:cNvSpPr/>
            <p:nvPr/>
          </p:nvSpPr>
          <p:spPr>
            <a:xfrm>
              <a:off x="3487166" y="2454634"/>
              <a:ext cx="2448705" cy="637309"/>
            </a:xfrm>
            <a:prstGeom prst="round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Content-aware image retargeting (CAIR</a:t>
              </a:r>
              <a:r>
                <a:rPr lang="en-US" sz="1350" dirty="0" smtClean="0"/>
                <a:t>) methods</a:t>
              </a:r>
              <a:endParaRPr lang="en-US" sz="135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965" y="2446517"/>
              <a:ext cx="2017679" cy="13536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0394" y="2773288"/>
              <a:ext cx="721519" cy="700088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>
              <a:stCxn id="9" idx="3"/>
              <a:endCxn id="10" idx="1"/>
            </p:cNvCxnSpPr>
            <p:nvPr/>
          </p:nvCxnSpPr>
          <p:spPr>
            <a:xfrm flipV="1">
              <a:off x="2952644" y="3123333"/>
              <a:ext cx="351775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359" y="3649967"/>
            <a:ext cx="2520198" cy="366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359" y="4443851"/>
            <a:ext cx="2787290" cy="293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4413" y="5244639"/>
            <a:ext cx="3108759" cy="32074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476445" y="3130925"/>
            <a:ext cx="17253" cy="1717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38694" y="3260391"/>
            <a:ext cx="4273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Most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methods are developed by following one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single </a:t>
            </a: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scheme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thereby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leading to adaptability problem on general displaying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use for social media 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620494" y="3864829"/>
            <a:ext cx="91404" cy="245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31701 -0.0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1" y="-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0254 L -0.33559 -0.0851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4907 L -0.31232 -0.1148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dirty="0"/>
              <a:t>1. Introduction</a:t>
            </a:r>
            <a:endParaRPr lang="en-US" sz="3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963532" y="2065352"/>
            <a:ext cx="4092841" cy="1353632"/>
            <a:chOff x="139562" y="1963462"/>
            <a:chExt cx="4092841" cy="1353632"/>
          </a:xfrm>
        </p:grpSpPr>
        <p:sp>
          <p:nvSpPr>
            <p:cNvPr id="6" name="Round Same Side Corner Rectangle 5"/>
            <p:cNvSpPr/>
            <p:nvPr/>
          </p:nvSpPr>
          <p:spPr>
            <a:xfrm>
              <a:off x="2317987" y="2345912"/>
              <a:ext cx="974667" cy="230342"/>
            </a:xfrm>
            <a:prstGeom prst="round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CAIR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562" y="1963462"/>
              <a:ext cx="2017679" cy="13536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0884" y="2290232"/>
              <a:ext cx="721519" cy="70008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7" idx="3"/>
              <a:endCxn id="8" idx="1"/>
            </p:cNvCxnSpPr>
            <p:nvPr/>
          </p:nvCxnSpPr>
          <p:spPr>
            <a:xfrm flipV="1">
              <a:off x="2157241" y="2640276"/>
              <a:ext cx="135364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181930" y="2014803"/>
            <a:ext cx="2636762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Multi – operator methods</a:t>
            </a:r>
          </a:p>
        </p:txBody>
      </p:sp>
      <p:cxnSp>
        <p:nvCxnSpPr>
          <p:cNvPr id="16" name="Curved Connector 15"/>
          <p:cNvCxnSpPr>
            <a:endCxn id="14" idx="0"/>
          </p:cNvCxnSpPr>
          <p:nvPr/>
        </p:nvCxnSpPr>
        <p:spPr>
          <a:xfrm flipV="1">
            <a:off x="2771775" y="2014803"/>
            <a:ext cx="3728536" cy="432999"/>
          </a:xfrm>
          <a:prstGeom prst="curvedConnector4">
            <a:avLst>
              <a:gd name="adj1" fmla="val -890"/>
              <a:gd name="adj2" fmla="val 15279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38251" y="2766876"/>
            <a:ext cx="1296389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Seam carving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51" y="2777003"/>
            <a:ext cx="1112122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Scaling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0410" y="2770900"/>
            <a:ext cx="1112122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Cropping</a:t>
            </a:r>
          </a:p>
        </p:txBody>
      </p:sp>
      <p:cxnSp>
        <p:nvCxnSpPr>
          <p:cNvPr id="32" name="Straight Arrow Connector 31"/>
          <p:cNvCxnSpPr>
            <a:stCxn id="14" idx="2"/>
          </p:cNvCxnSpPr>
          <p:nvPr/>
        </p:nvCxnSpPr>
        <p:spPr>
          <a:xfrm flipH="1">
            <a:off x="5528563" y="2314885"/>
            <a:ext cx="971748" cy="456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2"/>
            <a:endCxn id="19" idx="0"/>
          </p:cNvCxnSpPr>
          <p:nvPr/>
        </p:nvCxnSpPr>
        <p:spPr>
          <a:xfrm>
            <a:off x="6500311" y="2314885"/>
            <a:ext cx="1" cy="462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4" idx="2"/>
          </p:cNvCxnSpPr>
          <p:nvPr/>
        </p:nvCxnSpPr>
        <p:spPr>
          <a:xfrm>
            <a:off x="6500311" y="2314885"/>
            <a:ext cx="1057674" cy="427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17066" y="3443677"/>
            <a:ext cx="2636762" cy="300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Contents + compositions</a:t>
            </a:r>
          </a:p>
        </p:txBody>
      </p:sp>
      <p:sp>
        <p:nvSpPr>
          <p:cNvPr id="40" name="Down Arrow 39"/>
          <p:cNvSpPr/>
          <p:nvPr/>
        </p:nvSpPr>
        <p:spPr>
          <a:xfrm>
            <a:off x="6428294" y="3200025"/>
            <a:ext cx="436549" cy="169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2" name="Curved Connector 41"/>
          <p:cNvCxnSpPr>
            <a:stCxn id="39" idx="2"/>
          </p:cNvCxnSpPr>
          <p:nvPr/>
        </p:nvCxnSpPr>
        <p:spPr>
          <a:xfrm rot="5400000" flipH="1">
            <a:off x="5119919" y="2128231"/>
            <a:ext cx="543734" cy="2687322"/>
          </a:xfrm>
          <a:prstGeom prst="curvedConnector4">
            <a:avLst>
              <a:gd name="adj1" fmla="val -42043"/>
              <a:gd name="adj2" fmla="val 1021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27813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CGW2019">
  <a:themeElements>
    <a:clrScheme name="CGW2019">
      <a:dk1>
        <a:srgbClr val="000000"/>
      </a:dk1>
      <a:lt1>
        <a:srgbClr val="FFFFFF"/>
      </a:lt1>
      <a:dk2>
        <a:srgbClr val="342861"/>
      </a:dk2>
      <a:lt2>
        <a:srgbClr val="EAE5EB"/>
      </a:lt2>
      <a:accent1>
        <a:srgbClr val="684B9B"/>
      </a:accent1>
      <a:accent2>
        <a:srgbClr val="895E97"/>
      </a:accent2>
      <a:accent3>
        <a:srgbClr val="755DD9"/>
      </a:accent3>
      <a:accent4>
        <a:srgbClr val="342861"/>
      </a:accent4>
      <a:accent5>
        <a:srgbClr val="82BE24"/>
      </a:accent5>
      <a:accent6>
        <a:srgbClr val="39AA6B"/>
      </a:accent6>
      <a:hlink>
        <a:srgbClr val="9EE923"/>
      </a:hlink>
      <a:folHlink>
        <a:srgbClr val="666699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W2019" id="{BF1AEDB0-CE0B-FB42-AC79-D360A8CD8C3F}" vid="{94B3796A-EB81-524F-8A62-DEE521E1F5D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GW2019">
    <a:dk1>
      <a:srgbClr val="000000"/>
    </a:dk1>
    <a:lt1>
      <a:srgbClr val="FFFFFF"/>
    </a:lt1>
    <a:dk2>
      <a:srgbClr val="342861"/>
    </a:dk2>
    <a:lt2>
      <a:srgbClr val="EAE5EB"/>
    </a:lt2>
    <a:accent1>
      <a:srgbClr val="684B9B"/>
    </a:accent1>
    <a:accent2>
      <a:srgbClr val="895E97"/>
    </a:accent2>
    <a:accent3>
      <a:srgbClr val="755DD9"/>
    </a:accent3>
    <a:accent4>
      <a:srgbClr val="342861"/>
    </a:accent4>
    <a:accent5>
      <a:srgbClr val="82BE24"/>
    </a:accent5>
    <a:accent6>
      <a:srgbClr val="39AA6B"/>
    </a:accent6>
    <a:hlink>
      <a:srgbClr val="9EE923"/>
    </a:hlink>
    <a:folHlink>
      <a:srgbClr val="666699"/>
    </a:folHlink>
  </a:clrScheme>
</a:themeOverride>
</file>

<file path=ppt/theme/themeOverride2.xml><?xml version="1.0" encoding="utf-8"?>
<a:themeOverride xmlns:a="http://schemas.openxmlformats.org/drawingml/2006/main">
  <a:clrScheme name="CGW2019">
    <a:dk1>
      <a:srgbClr val="000000"/>
    </a:dk1>
    <a:lt1>
      <a:srgbClr val="FFFFFF"/>
    </a:lt1>
    <a:dk2>
      <a:srgbClr val="342861"/>
    </a:dk2>
    <a:lt2>
      <a:srgbClr val="EAE5EB"/>
    </a:lt2>
    <a:accent1>
      <a:srgbClr val="684B9B"/>
    </a:accent1>
    <a:accent2>
      <a:srgbClr val="895E97"/>
    </a:accent2>
    <a:accent3>
      <a:srgbClr val="755DD9"/>
    </a:accent3>
    <a:accent4>
      <a:srgbClr val="342861"/>
    </a:accent4>
    <a:accent5>
      <a:srgbClr val="82BE24"/>
    </a:accent5>
    <a:accent6>
      <a:srgbClr val="39AA6B"/>
    </a:accent6>
    <a:hlink>
      <a:srgbClr val="9EE923"/>
    </a:hlink>
    <a:folHlink>
      <a:srgbClr val="666699"/>
    </a:folHlink>
  </a:clrScheme>
</a:themeOverride>
</file>

<file path=ppt/theme/themeOverride3.xml><?xml version="1.0" encoding="utf-8"?>
<a:themeOverride xmlns:a="http://schemas.openxmlformats.org/drawingml/2006/main">
  <a:clrScheme name="CGW2019">
    <a:dk1>
      <a:srgbClr val="000000"/>
    </a:dk1>
    <a:lt1>
      <a:srgbClr val="FFFFFF"/>
    </a:lt1>
    <a:dk2>
      <a:srgbClr val="342861"/>
    </a:dk2>
    <a:lt2>
      <a:srgbClr val="EAE5EB"/>
    </a:lt2>
    <a:accent1>
      <a:srgbClr val="684B9B"/>
    </a:accent1>
    <a:accent2>
      <a:srgbClr val="895E97"/>
    </a:accent2>
    <a:accent3>
      <a:srgbClr val="755DD9"/>
    </a:accent3>
    <a:accent4>
      <a:srgbClr val="342861"/>
    </a:accent4>
    <a:accent5>
      <a:srgbClr val="82BE24"/>
    </a:accent5>
    <a:accent6>
      <a:srgbClr val="39AA6B"/>
    </a:accent6>
    <a:hlink>
      <a:srgbClr val="9EE923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512</Words>
  <Application>Microsoft Office PowerPoint</Application>
  <PresentationFormat>On-screen Show (4:3)</PresentationFormat>
  <Paragraphs>129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微軟正黑體</vt:lpstr>
      <vt:lpstr>Arial</vt:lpstr>
      <vt:lpstr>Calibri</vt:lpstr>
      <vt:lpstr>Calibri Light</vt:lpstr>
      <vt:lpstr>Cambria Math</vt:lpstr>
      <vt:lpstr>CMBX9</vt:lpstr>
      <vt:lpstr>Comic Sans MS</vt:lpstr>
      <vt:lpstr>新細明體</vt:lpstr>
      <vt:lpstr>Source Han Sans TW</vt:lpstr>
      <vt:lpstr>Trebuchet MS</vt:lpstr>
      <vt:lpstr>Wingdings</vt:lpstr>
      <vt:lpstr>Wingdings 3</vt:lpstr>
      <vt:lpstr>CGW2019</vt:lpstr>
      <vt:lpstr>CGW2019</vt:lpstr>
      <vt:lpstr>PowerPoint Presentation</vt:lpstr>
      <vt:lpstr>PowerPoint Presentation</vt:lpstr>
      <vt:lpstr>Outline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2. Dataset</vt:lpstr>
      <vt:lpstr>2. Dataset 2.1. Perception Formulation</vt:lpstr>
      <vt:lpstr>2. Dataset 2.2. Data Collection</vt:lpstr>
      <vt:lpstr>3. Our approach</vt:lpstr>
      <vt:lpstr>3. Approach</vt:lpstr>
      <vt:lpstr>3. Approach 3.1. Problem Formulation</vt:lpstr>
      <vt:lpstr>3. Approach 3.1. Problem Formulation</vt:lpstr>
      <vt:lpstr>3. Approach 3.2. Learning approach</vt:lpstr>
      <vt:lpstr>3. Approach 3.2. Learning approach</vt:lpstr>
      <vt:lpstr>3. Approach 3.2. Learning approach</vt:lpstr>
      <vt:lpstr>4. Results</vt:lpstr>
      <vt:lpstr>PowerPoint Presentation</vt:lpstr>
      <vt:lpstr>PowerPoint Presentation</vt:lpstr>
      <vt:lpstr>Conclusion</vt:lpstr>
      <vt:lpstr>PowerPoint Presentation</vt:lpstr>
      <vt:lpstr>Thanks for your listening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CGW2019簡報範本</dc:title>
  <dc:creator>劉俊彥</dc:creator>
  <cp:lastModifiedBy>Le Ngoc Hanh</cp:lastModifiedBy>
  <cp:revision>327</cp:revision>
  <dcterms:created xsi:type="dcterms:W3CDTF">2019-06-17T16:26:58Z</dcterms:created>
  <dcterms:modified xsi:type="dcterms:W3CDTF">2019-06-26T02:34:00Z</dcterms:modified>
</cp:coreProperties>
</file>